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584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57655"/>
            <a:ext cx="10058400" cy="5658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81343" y="1179575"/>
            <a:ext cx="9693275" cy="5416550"/>
          </a:xfrm>
          <a:custGeom>
            <a:avLst/>
            <a:gdLst/>
            <a:ahLst/>
            <a:cxnLst/>
            <a:rect l="l" t="t" r="r" b="b"/>
            <a:pathLst>
              <a:path w="9693275" h="5416550">
                <a:moveTo>
                  <a:pt x="9692653" y="0"/>
                </a:moveTo>
                <a:lnTo>
                  <a:pt x="640080" y="0"/>
                </a:lnTo>
                <a:lnTo>
                  <a:pt x="592302" y="1765"/>
                </a:lnTo>
                <a:lnTo>
                  <a:pt x="545490" y="6946"/>
                </a:lnTo>
                <a:lnTo>
                  <a:pt x="499745" y="15430"/>
                </a:lnTo>
                <a:lnTo>
                  <a:pt x="455206" y="27101"/>
                </a:lnTo>
                <a:lnTo>
                  <a:pt x="411988" y="41833"/>
                </a:lnTo>
                <a:lnTo>
                  <a:pt x="370217" y="59486"/>
                </a:lnTo>
                <a:lnTo>
                  <a:pt x="330022" y="79959"/>
                </a:lnTo>
                <a:lnTo>
                  <a:pt x="291528" y="103111"/>
                </a:lnTo>
                <a:lnTo>
                  <a:pt x="254850" y="128828"/>
                </a:lnTo>
                <a:lnTo>
                  <a:pt x="220116" y="156984"/>
                </a:lnTo>
                <a:lnTo>
                  <a:pt x="187452" y="187452"/>
                </a:lnTo>
                <a:lnTo>
                  <a:pt x="156984" y="220116"/>
                </a:lnTo>
                <a:lnTo>
                  <a:pt x="128828" y="254850"/>
                </a:lnTo>
                <a:lnTo>
                  <a:pt x="103111" y="291528"/>
                </a:lnTo>
                <a:lnTo>
                  <a:pt x="79959" y="330022"/>
                </a:lnTo>
                <a:lnTo>
                  <a:pt x="59486" y="370217"/>
                </a:lnTo>
                <a:lnTo>
                  <a:pt x="41833" y="411988"/>
                </a:lnTo>
                <a:lnTo>
                  <a:pt x="27101" y="455206"/>
                </a:lnTo>
                <a:lnTo>
                  <a:pt x="15430" y="499745"/>
                </a:lnTo>
                <a:lnTo>
                  <a:pt x="6946" y="545490"/>
                </a:lnTo>
                <a:lnTo>
                  <a:pt x="1765" y="592302"/>
                </a:lnTo>
                <a:lnTo>
                  <a:pt x="0" y="640080"/>
                </a:lnTo>
                <a:lnTo>
                  <a:pt x="0" y="5416296"/>
                </a:lnTo>
                <a:lnTo>
                  <a:pt x="9052573" y="5416296"/>
                </a:lnTo>
                <a:lnTo>
                  <a:pt x="9100350" y="5414543"/>
                </a:lnTo>
                <a:lnTo>
                  <a:pt x="9147162" y="5409362"/>
                </a:lnTo>
                <a:lnTo>
                  <a:pt x="9192908" y="5400878"/>
                </a:lnTo>
                <a:lnTo>
                  <a:pt x="9237447" y="5389219"/>
                </a:lnTo>
                <a:lnTo>
                  <a:pt x="9280665" y="5374500"/>
                </a:lnTo>
                <a:lnTo>
                  <a:pt x="9322435" y="5356847"/>
                </a:lnTo>
                <a:lnTo>
                  <a:pt x="9362630" y="5336400"/>
                </a:lnTo>
                <a:lnTo>
                  <a:pt x="9401124" y="5313273"/>
                </a:lnTo>
                <a:lnTo>
                  <a:pt x="9437802" y="5287581"/>
                </a:lnTo>
                <a:lnTo>
                  <a:pt x="9472536" y="5259463"/>
                </a:lnTo>
                <a:lnTo>
                  <a:pt x="9505188" y="5229034"/>
                </a:lnTo>
                <a:lnTo>
                  <a:pt x="9535668" y="5196433"/>
                </a:lnTo>
                <a:lnTo>
                  <a:pt x="9563824" y="5161775"/>
                </a:lnTo>
                <a:lnTo>
                  <a:pt x="9589541" y="5125174"/>
                </a:lnTo>
                <a:lnTo>
                  <a:pt x="9612693" y="5086769"/>
                </a:lnTo>
                <a:lnTo>
                  <a:pt x="9633166" y="5046675"/>
                </a:lnTo>
                <a:lnTo>
                  <a:pt x="9650819" y="5005032"/>
                </a:lnTo>
                <a:lnTo>
                  <a:pt x="9665551" y="4961941"/>
                </a:lnTo>
                <a:lnTo>
                  <a:pt x="9677222" y="4917554"/>
                </a:lnTo>
                <a:lnTo>
                  <a:pt x="9685706" y="4871961"/>
                </a:lnTo>
                <a:lnTo>
                  <a:pt x="9690887" y="4825327"/>
                </a:lnTo>
                <a:lnTo>
                  <a:pt x="9692653" y="4777740"/>
                </a:lnTo>
                <a:lnTo>
                  <a:pt x="9692653" y="0"/>
                </a:lnTo>
                <a:close/>
              </a:path>
            </a:pathLst>
          </a:custGeom>
          <a:solidFill>
            <a:srgbClr val="878979">
              <a:alpha val="6484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76783" y="1175003"/>
            <a:ext cx="9702165" cy="5425440"/>
          </a:xfrm>
          <a:custGeom>
            <a:avLst/>
            <a:gdLst/>
            <a:ahLst/>
            <a:cxnLst/>
            <a:rect l="l" t="t" r="r" b="b"/>
            <a:pathLst>
              <a:path w="9702165" h="5425440">
                <a:moveTo>
                  <a:pt x="9090660" y="5425440"/>
                </a:moveTo>
                <a:lnTo>
                  <a:pt x="3048" y="5425440"/>
                </a:lnTo>
                <a:lnTo>
                  <a:pt x="0" y="5423916"/>
                </a:lnTo>
                <a:lnTo>
                  <a:pt x="0" y="644652"/>
                </a:lnTo>
                <a:lnTo>
                  <a:pt x="1524" y="611124"/>
                </a:lnTo>
                <a:lnTo>
                  <a:pt x="7620" y="545592"/>
                </a:lnTo>
                <a:lnTo>
                  <a:pt x="21336" y="483108"/>
                </a:lnTo>
                <a:lnTo>
                  <a:pt x="39624" y="423672"/>
                </a:lnTo>
                <a:lnTo>
                  <a:pt x="64008" y="365760"/>
                </a:lnTo>
                <a:lnTo>
                  <a:pt x="92964" y="310896"/>
                </a:lnTo>
                <a:lnTo>
                  <a:pt x="128016" y="259080"/>
                </a:lnTo>
                <a:lnTo>
                  <a:pt x="167640" y="211836"/>
                </a:lnTo>
                <a:lnTo>
                  <a:pt x="211836" y="167640"/>
                </a:lnTo>
                <a:lnTo>
                  <a:pt x="259080" y="128016"/>
                </a:lnTo>
                <a:lnTo>
                  <a:pt x="310896" y="92964"/>
                </a:lnTo>
                <a:lnTo>
                  <a:pt x="365760" y="64008"/>
                </a:lnTo>
                <a:lnTo>
                  <a:pt x="393192" y="50292"/>
                </a:lnTo>
                <a:lnTo>
                  <a:pt x="423672" y="39624"/>
                </a:lnTo>
                <a:lnTo>
                  <a:pt x="452628" y="28956"/>
                </a:lnTo>
                <a:lnTo>
                  <a:pt x="483108" y="19812"/>
                </a:lnTo>
                <a:lnTo>
                  <a:pt x="545592" y="7620"/>
                </a:lnTo>
                <a:lnTo>
                  <a:pt x="579120" y="3048"/>
                </a:lnTo>
                <a:lnTo>
                  <a:pt x="644652" y="0"/>
                </a:lnTo>
                <a:lnTo>
                  <a:pt x="9698736" y="0"/>
                </a:lnTo>
                <a:lnTo>
                  <a:pt x="9701784" y="1524"/>
                </a:lnTo>
                <a:lnTo>
                  <a:pt x="9701784" y="4572"/>
                </a:lnTo>
                <a:lnTo>
                  <a:pt x="9692640" y="4572"/>
                </a:lnTo>
                <a:lnTo>
                  <a:pt x="9692640" y="9144"/>
                </a:lnTo>
                <a:lnTo>
                  <a:pt x="644652" y="9144"/>
                </a:lnTo>
                <a:lnTo>
                  <a:pt x="579120" y="12192"/>
                </a:lnTo>
                <a:lnTo>
                  <a:pt x="516636" y="21336"/>
                </a:lnTo>
                <a:lnTo>
                  <a:pt x="455676" y="38100"/>
                </a:lnTo>
                <a:lnTo>
                  <a:pt x="368808" y="71628"/>
                </a:lnTo>
                <a:lnTo>
                  <a:pt x="315468" y="100584"/>
                </a:lnTo>
                <a:lnTo>
                  <a:pt x="240792" y="153924"/>
                </a:lnTo>
                <a:lnTo>
                  <a:pt x="195072" y="195072"/>
                </a:lnTo>
                <a:lnTo>
                  <a:pt x="175260" y="217932"/>
                </a:lnTo>
                <a:lnTo>
                  <a:pt x="153924" y="240792"/>
                </a:lnTo>
                <a:lnTo>
                  <a:pt x="117348" y="289560"/>
                </a:lnTo>
                <a:lnTo>
                  <a:pt x="86868" y="341376"/>
                </a:lnTo>
                <a:lnTo>
                  <a:pt x="59436" y="397764"/>
                </a:lnTo>
                <a:lnTo>
                  <a:pt x="38100" y="455676"/>
                </a:lnTo>
                <a:lnTo>
                  <a:pt x="16764" y="547116"/>
                </a:lnTo>
                <a:lnTo>
                  <a:pt x="10668" y="611124"/>
                </a:lnTo>
                <a:lnTo>
                  <a:pt x="9144" y="644652"/>
                </a:lnTo>
                <a:lnTo>
                  <a:pt x="9144" y="5416296"/>
                </a:lnTo>
                <a:lnTo>
                  <a:pt x="4572" y="5416296"/>
                </a:lnTo>
                <a:lnTo>
                  <a:pt x="9144" y="5420868"/>
                </a:lnTo>
                <a:lnTo>
                  <a:pt x="9133840" y="5420868"/>
                </a:lnTo>
                <a:lnTo>
                  <a:pt x="9122664" y="5422392"/>
                </a:lnTo>
                <a:lnTo>
                  <a:pt x="9090660" y="5425440"/>
                </a:lnTo>
                <a:close/>
              </a:path>
              <a:path w="9702165" h="5425440">
                <a:moveTo>
                  <a:pt x="9133840" y="5420868"/>
                </a:moveTo>
                <a:lnTo>
                  <a:pt x="9144" y="5420868"/>
                </a:lnTo>
                <a:lnTo>
                  <a:pt x="9144" y="5416296"/>
                </a:lnTo>
                <a:lnTo>
                  <a:pt x="9090660" y="5416296"/>
                </a:lnTo>
                <a:lnTo>
                  <a:pt x="9122664" y="5413248"/>
                </a:lnTo>
                <a:lnTo>
                  <a:pt x="9185148" y="5404104"/>
                </a:lnTo>
                <a:lnTo>
                  <a:pt x="9246108" y="5388864"/>
                </a:lnTo>
                <a:lnTo>
                  <a:pt x="9332976" y="5353812"/>
                </a:lnTo>
                <a:lnTo>
                  <a:pt x="9386316" y="5324856"/>
                </a:lnTo>
                <a:lnTo>
                  <a:pt x="9460992" y="5271516"/>
                </a:lnTo>
                <a:lnTo>
                  <a:pt x="9506712" y="5230368"/>
                </a:lnTo>
                <a:lnTo>
                  <a:pt x="9547860" y="5186172"/>
                </a:lnTo>
                <a:lnTo>
                  <a:pt x="9584436" y="5137404"/>
                </a:lnTo>
                <a:lnTo>
                  <a:pt x="9616440" y="5084064"/>
                </a:lnTo>
                <a:lnTo>
                  <a:pt x="9642348" y="5029200"/>
                </a:lnTo>
                <a:lnTo>
                  <a:pt x="9663684" y="4971288"/>
                </a:lnTo>
                <a:lnTo>
                  <a:pt x="9678924" y="4910328"/>
                </a:lnTo>
                <a:lnTo>
                  <a:pt x="9689592" y="4846320"/>
                </a:lnTo>
                <a:lnTo>
                  <a:pt x="9692640" y="4782312"/>
                </a:lnTo>
                <a:lnTo>
                  <a:pt x="9692640" y="4572"/>
                </a:lnTo>
                <a:lnTo>
                  <a:pt x="9697212" y="9144"/>
                </a:lnTo>
                <a:lnTo>
                  <a:pt x="9701784" y="9144"/>
                </a:lnTo>
                <a:lnTo>
                  <a:pt x="9701784" y="4782312"/>
                </a:lnTo>
                <a:lnTo>
                  <a:pt x="9700260" y="4814316"/>
                </a:lnTo>
                <a:lnTo>
                  <a:pt x="9698736" y="4847844"/>
                </a:lnTo>
                <a:lnTo>
                  <a:pt x="9688068" y="4911852"/>
                </a:lnTo>
                <a:lnTo>
                  <a:pt x="9672828" y="4972812"/>
                </a:lnTo>
                <a:lnTo>
                  <a:pt x="9651492" y="5032248"/>
                </a:lnTo>
                <a:lnTo>
                  <a:pt x="9624060" y="5088636"/>
                </a:lnTo>
                <a:lnTo>
                  <a:pt x="9592056" y="5141976"/>
                </a:lnTo>
                <a:lnTo>
                  <a:pt x="9534144" y="5215128"/>
                </a:lnTo>
                <a:lnTo>
                  <a:pt x="9467088" y="5279136"/>
                </a:lnTo>
                <a:lnTo>
                  <a:pt x="9418320" y="5315712"/>
                </a:lnTo>
                <a:lnTo>
                  <a:pt x="9364980" y="5347716"/>
                </a:lnTo>
                <a:lnTo>
                  <a:pt x="9336024" y="5361432"/>
                </a:lnTo>
                <a:lnTo>
                  <a:pt x="9308592" y="5375148"/>
                </a:lnTo>
                <a:lnTo>
                  <a:pt x="9279636" y="5387340"/>
                </a:lnTo>
                <a:lnTo>
                  <a:pt x="9218676" y="5405628"/>
                </a:lnTo>
                <a:lnTo>
                  <a:pt x="9186672" y="5413248"/>
                </a:lnTo>
                <a:lnTo>
                  <a:pt x="9156192" y="5417820"/>
                </a:lnTo>
                <a:lnTo>
                  <a:pt x="9133840" y="5420868"/>
                </a:lnTo>
                <a:close/>
              </a:path>
              <a:path w="9702165" h="5425440">
                <a:moveTo>
                  <a:pt x="9701784" y="9144"/>
                </a:moveTo>
                <a:lnTo>
                  <a:pt x="9697212" y="9144"/>
                </a:lnTo>
                <a:lnTo>
                  <a:pt x="9692640" y="4572"/>
                </a:lnTo>
                <a:lnTo>
                  <a:pt x="9701784" y="4572"/>
                </a:lnTo>
                <a:lnTo>
                  <a:pt x="9701784" y="9144"/>
                </a:lnTo>
                <a:close/>
              </a:path>
              <a:path w="9702165" h="5425440">
                <a:moveTo>
                  <a:pt x="9144" y="5420868"/>
                </a:moveTo>
                <a:lnTo>
                  <a:pt x="4572" y="5416296"/>
                </a:lnTo>
                <a:lnTo>
                  <a:pt x="9144" y="5416296"/>
                </a:lnTo>
                <a:lnTo>
                  <a:pt x="9144" y="5420868"/>
                </a:lnTo>
                <a:close/>
              </a:path>
            </a:pathLst>
          </a:custGeom>
          <a:solidFill>
            <a:srgbClr val="9CA08E">
              <a:alpha val="875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621268" y="1327403"/>
            <a:ext cx="1193292" cy="313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1207007"/>
            <a:ext cx="1048512" cy="6705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647700" y="2234183"/>
            <a:ext cx="8801100" cy="7620"/>
          </a:xfrm>
          <a:custGeom>
            <a:avLst/>
            <a:gdLst/>
            <a:ahLst/>
            <a:cxnLst/>
            <a:rect l="l" t="t" r="r" b="b"/>
            <a:pathLst>
              <a:path w="8801100" h="7619">
                <a:moveTo>
                  <a:pt x="8801100" y="7619"/>
                </a:moveTo>
                <a:lnTo>
                  <a:pt x="0" y="7619"/>
                </a:lnTo>
                <a:lnTo>
                  <a:pt x="0" y="0"/>
                </a:lnTo>
                <a:lnTo>
                  <a:pt x="8801100" y="0"/>
                </a:lnTo>
                <a:lnTo>
                  <a:pt x="8801100" y="7619"/>
                </a:lnTo>
                <a:close/>
              </a:path>
            </a:pathLst>
          </a:custGeom>
          <a:solidFill>
            <a:srgbClr val="72A3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744467" y="1892807"/>
            <a:ext cx="5728715" cy="2834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035808" y="2360675"/>
            <a:ext cx="3888104" cy="2001520"/>
          </a:xfrm>
          <a:custGeom>
            <a:avLst/>
            <a:gdLst/>
            <a:ahLst/>
            <a:cxnLst/>
            <a:rect l="l" t="t" r="r" b="b"/>
            <a:pathLst>
              <a:path w="3888104" h="2001520">
                <a:moveTo>
                  <a:pt x="3887724" y="1001280"/>
                </a:moveTo>
                <a:lnTo>
                  <a:pt x="3877056" y="990612"/>
                </a:lnTo>
                <a:lnTo>
                  <a:pt x="2924556" y="38100"/>
                </a:lnTo>
                <a:lnTo>
                  <a:pt x="2886456" y="0"/>
                </a:lnTo>
                <a:lnTo>
                  <a:pt x="2886456" y="263652"/>
                </a:lnTo>
                <a:lnTo>
                  <a:pt x="0" y="263652"/>
                </a:lnTo>
                <a:lnTo>
                  <a:pt x="0" y="1738896"/>
                </a:lnTo>
                <a:lnTo>
                  <a:pt x="2886456" y="1738896"/>
                </a:lnTo>
                <a:lnTo>
                  <a:pt x="2886456" y="2001024"/>
                </a:lnTo>
                <a:lnTo>
                  <a:pt x="2924606" y="1962924"/>
                </a:lnTo>
                <a:lnTo>
                  <a:pt x="3877030" y="1011948"/>
                </a:lnTo>
                <a:lnTo>
                  <a:pt x="3887724" y="1001280"/>
                </a:lnTo>
                <a:close/>
              </a:path>
            </a:pathLst>
          </a:custGeom>
          <a:solidFill>
            <a:srgbClr val="D4DFD6">
              <a:alpha val="8984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57655"/>
            <a:ext cx="10058400" cy="56586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81343" y="1179575"/>
            <a:ext cx="9693275" cy="5416550"/>
          </a:xfrm>
          <a:custGeom>
            <a:avLst/>
            <a:gdLst/>
            <a:ahLst/>
            <a:cxnLst/>
            <a:rect l="l" t="t" r="r" b="b"/>
            <a:pathLst>
              <a:path w="9693275" h="5416550">
                <a:moveTo>
                  <a:pt x="9692653" y="0"/>
                </a:moveTo>
                <a:lnTo>
                  <a:pt x="640080" y="0"/>
                </a:lnTo>
                <a:lnTo>
                  <a:pt x="592302" y="1765"/>
                </a:lnTo>
                <a:lnTo>
                  <a:pt x="545490" y="6946"/>
                </a:lnTo>
                <a:lnTo>
                  <a:pt x="499745" y="15430"/>
                </a:lnTo>
                <a:lnTo>
                  <a:pt x="455206" y="27101"/>
                </a:lnTo>
                <a:lnTo>
                  <a:pt x="411988" y="41833"/>
                </a:lnTo>
                <a:lnTo>
                  <a:pt x="370217" y="59486"/>
                </a:lnTo>
                <a:lnTo>
                  <a:pt x="330022" y="79959"/>
                </a:lnTo>
                <a:lnTo>
                  <a:pt x="291528" y="103111"/>
                </a:lnTo>
                <a:lnTo>
                  <a:pt x="254850" y="128828"/>
                </a:lnTo>
                <a:lnTo>
                  <a:pt x="220116" y="156984"/>
                </a:lnTo>
                <a:lnTo>
                  <a:pt x="187452" y="187452"/>
                </a:lnTo>
                <a:lnTo>
                  <a:pt x="156984" y="220116"/>
                </a:lnTo>
                <a:lnTo>
                  <a:pt x="128828" y="254850"/>
                </a:lnTo>
                <a:lnTo>
                  <a:pt x="103111" y="291528"/>
                </a:lnTo>
                <a:lnTo>
                  <a:pt x="79959" y="330022"/>
                </a:lnTo>
                <a:lnTo>
                  <a:pt x="59486" y="370217"/>
                </a:lnTo>
                <a:lnTo>
                  <a:pt x="41833" y="411988"/>
                </a:lnTo>
                <a:lnTo>
                  <a:pt x="27101" y="455206"/>
                </a:lnTo>
                <a:lnTo>
                  <a:pt x="15430" y="499745"/>
                </a:lnTo>
                <a:lnTo>
                  <a:pt x="6946" y="545490"/>
                </a:lnTo>
                <a:lnTo>
                  <a:pt x="1765" y="592302"/>
                </a:lnTo>
                <a:lnTo>
                  <a:pt x="0" y="640080"/>
                </a:lnTo>
                <a:lnTo>
                  <a:pt x="0" y="5416296"/>
                </a:lnTo>
                <a:lnTo>
                  <a:pt x="9052573" y="5416296"/>
                </a:lnTo>
                <a:lnTo>
                  <a:pt x="9100350" y="5414543"/>
                </a:lnTo>
                <a:lnTo>
                  <a:pt x="9147162" y="5409362"/>
                </a:lnTo>
                <a:lnTo>
                  <a:pt x="9192908" y="5400878"/>
                </a:lnTo>
                <a:lnTo>
                  <a:pt x="9237447" y="5389219"/>
                </a:lnTo>
                <a:lnTo>
                  <a:pt x="9280665" y="5374500"/>
                </a:lnTo>
                <a:lnTo>
                  <a:pt x="9322435" y="5356847"/>
                </a:lnTo>
                <a:lnTo>
                  <a:pt x="9362630" y="5336400"/>
                </a:lnTo>
                <a:lnTo>
                  <a:pt x="9401124" y="5313273"/>
                </a:lnTo>
                <a:lnTo>
                  <a:pt x="9437802" y="5287581"/>
                </a:lnTo>
                <a:lnTo>
                  <a:pt x="9472536" y="5259463"/>
                </a:lnTo>
                <a:lnTo>
                  <a:pt x="9505188" y="5229034"/>
                </a:lnTo>
                <a:lnTo>
                  <a:pt x="9535668" y="5196433"/>
                </a:lnTo>
                <a:lnTo>
                  <a:pt x="9563824" y="5161775"/>
                </a:lnTo>
                <a:lnTo>
                  <a:pt x="9589541" y="5125174"/>
                </a:lnTo>
                <a:lnTo>
                  <a:pt x="9612693" y="5086769"/>
                </a:lnTo>
                <a:lnTo>
                  <a:pt x="9633166" y="5046675"/>
                </a:lnTo>
                <a:lnTo>
                  <a:pt x="9650819" y="5005032"/>
                </a:lnTo>
                <a:lnTo>
                  <a:pt x="9665551" y="4961941"/>
                </a:lnTo>
                <a:lnTo>
                  <a:pt x="9677222" y="4917554"/>
                </a:lnTo>
                <a:lnTo>
                  <a:pt x="9685706" y="4871961"/>
                </a:lnTo>
                <a:lnTo>
                  <a:pt x="9690887" y="4825327"/>
                </a:lnTo>
                <a:lnTo>
                  <a:pt x="9692653" y="4777740"/>
                </a:lnTo>
                <a:lnTo>
                  <a:pt x="9692653" y="0"/>
                </a:lnTo>
                <a:close/>
              </a:path>
            </a:pathLst>
          </a:custGeom>
          <a:solidFill>
            <a:srgbClr val="878979">
              <a:alpha val="6484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76783" y="1175003"/>
            <a:ext cx="9702165" cy="5425440"/>
          </a:xfrm>
          <a:custGeom>
            <a:avLst/>
            <a:gdLst/>
            <a:ahLst/>
            <a:cxnLst/>
            <a:rect l="l" t="t" r="r" b="b"/>
            <a:pathLst>
              <a:path w="9702165" h="5425440">
                <a:moveTo>
                  <a:pt x="9090660" y="5425440"/>
                </a:moveTo>
                <a:lnTo>
                  <a:pt x="3048" y="5425440"/>
                </a:lnTo>
                <a:lnTo>
                  <a:pt x="0" y="5423916"/>
                </a:lnTo>
                <a:lnTo>
                  <a:pt x="0" y="644652"/>
                </a:lnTo>
                <a:lnTo>
                  <a:pt x="1524" y="611124"/>
                </a:lnTo>
                <a:lnTo>
                  <a:pt x="7620" y="545592"/>
                </a:lnTo>
                <a:lnTo>
                  <a:pt x="21336" y="483108"/>
                </a:lnTo>
                <a:lnTo>
                  <a:pt x="39624" y="423672"/>
                </a:lnTo>
                <a:lnTo>
                  <a:pt x="64008" y="365760"/>
                </a:lnTo>
                <a:lnTo>
                  <a:pt x="92964" y="310896"/>
                </a:lnTo>
                <a:lnTo>
                  <a:pt x="128016" y="259080"/>
                </a:lnTo>
                <a:lnTo>
                  <a:pt x="167640" y="211836"/>
                </a:lnTo>
                <a:lnTo>
                  <a:pt x="211836" y="167640"/>
                </a:lnTo>
                <a:lnTo>
                  <a:pt x="259080" y="128016"/>
                </a:lnTo>
                <a:lnTo>
                  <a:pt x="310896" y="92964"/>
                </a:lnTo>
                <a:lnTo>
                  <a:pt x="365760" y="64008"/>
                </a:lnTo>
                <a:lnTo>
                  <a:pt x="393192" y="50292"/>
                </a:lnTo>
                <a:lnTo>
                  <a:pt x="423672" y="39624"/>
                </a:lnTo>
                <a:lnTo>
                  <a:pt x="452628" y="28956"/>
                </a:lnTo>
                <a:lnTo>
                  <a:pt x="483108" y="19812"/>
                </a:lnTo>
                <a:lnTo>
                  <a:pt x="545592" y="7620"/>
                </a:lnTo>
                <a:lnTo>
                  <a:pt x="579120" y="3048"/>
                </a:lnTo>
                <a:lnTo>
                  <a:pt x="644652" y="0"/>
                </a:lnTo>
                <a:lnTo>
                  <a:pt x="9698736" y="0"/>
                </a:lnTo>
                <a:lnTo>
                  <a:pt x="9701784" y="1524"/>
                </a:lnTo>
                <a:lnTo>
                  <a:pt x="9701784" y="4572"/>
                </a:lnTo>
                <a:lnTo>
                  <a:pt x="9692640" y="4572"/>
                </a:lnTo>
                <a:lnTo>
                  <a:pt x="9692640" y="9144"/>
                </a:lnTo>
                <a:lnTo>
                  <a:pt x="644652" y="9144"/>
                </a:lnTo>
                <a:lnTo>
                  <a:pt x="579120" y="12192"/>
                </a:lnTo>
                <a:lnTo>
                  <a:pt x="516636" y="21336"/>
                </a:lnTo>
                <a:lnTo>
                  <a:pt x="455676" y="38100"/>
                </a:lnTo>
                <a:lnTo>
                  <a:pt x="368808" y="71628"/>
                </a:lnTo>
                <a:lnTo>
                  <a:pt x="315468" y="100584"/>
                </a:lnTo>
                <a:lnTo>
                  <a:pt x="240792" y="153924"/>
                </a:lnTo>
                <a:lnTo>
                  <a:pt x="195072" y="195072"/>
                </a:lnTo>
                <a:lnTo>
                  <a:pt x="175260" y="217932"/>
                </a:lnTo>
                <a:lnTo>
                  <a:pt x="153924" y="240792"/>
                </a:lnTo>
                <a:lnTo>
                  <a:pt x="117348" y="289560"/>
                </a:lnTo>
                <a:lnTo>
                  <a:pt x="86868" y="341376"/>
                </a:lnTo>
                <a:lnTo>
                  <a:pt x="59436" y="397764"/>
                </a:lnTo>
                <a:lnTo>
                  <a:pt x="38100" y="455676"/>
                </a:lnTo>
                <a:lnTo>
                  <a:pt x="16764" y="547116"/>
                </a:lnTo>
                <a:lnTo>
                  <a:pt x="10668" y="611124"/>
                </a:lnTo>
                <a:lnTo>
                  <a:pt x="9144" y="644652"/>
                </a:lnTo>
                <a:lnTo>
                  <a:pt x="9144" y="5416296"/>
                </a:lnTo>
                <a:lnTo>
                  <a:pt x="4572" y="5416296"/>
                </a:lnTo>
                <a:lnTo>
                  <a:pt x="9144" y="5420868"/>
                </a:lnTo>
                <a:lnTo>
                  <a:pt x="9133840" y="5420868"/>
                </a:lnTo>
                <a:lnTo>
                  <a:pt x="9122664" y="5422392"/>
                </a:lnTo>
                <a:lnTo>
                  <a:pt x="9090660" y="5425440"/>
                </a:lnTo>
                <a:close/>
              </a:path>
              <a:path w="9702165" h="5425440">
                <a:moveTo>
                  <a:pt x="9133840" y="5420868"/>
                </a:moveTo>
                <a:lnTo>
                  <a:pt x="9144" y="5420868"/>
                </a:lnTo>
                <a:lnTo>
                  <a:pt x="9144" y="5416296"/>
                </a:lnTo>
                <a:lnTo>
                  <a:pt x="9090660" y="5416296"/>
                </a:lnTo>
                <a:lnTo>
                  <a:pt x="9122664" y="5413248"/>
                </a:lnTo>
                <a:lnTo>
                  <a:pt x="9185148" y="5404104"/>
                </a:lnTo>
                <a:lnTo>
                  <a:pt x="9246108" y="5388864"/>
                </a:lnTo>
                <a:lnTo>
                  <a:pt x="9332976" y="5353812"/>
                </a:lnTo>
                <a:lnTo>
                  <a:pt x="9386316" y="5324856"/>
                </a:lnTo>
                <a:lnTo>
                  <a:pt x="9460992" y="5271516"/>
                </a:lnTo>
                <a:lnTo>
                  <a:pt x="9506712" y="5230368"/>
                </a:lnTo>
                <a:lnTo>
                  <a:pt x="9547860" y="5186172"/>
                </a:lnTo>
                <a:lnTo>
                  <a:pt x="9584436" y="5137404"/>
                </a:lnTo>
                <a:lnTo>
                  <a:pt x="9616440" y="5084064"/>
                </a:lnTo>
                <a:lnTo>
                  <a:pt x="9642348" y="5029200"/>
                </a:lnTo>
                <a:lnTo>
                  <a:pt x="9663684" y="4971288"/>
                </a:lnTo>
                <a:lnTo>
                  <a:pt x="9678924" y="4910328"/>
                </a:lnTo>
                <a:lnTo>
                  <a:pt x="9689592" y="4846320"/>
                </a:lnTo>
                <a:lnTo>
                  <a:pt x="9692640" y="4782312"/>
                </a:lnTo>
                <a:lnTo>
                  <a:pt x="9692640" y="4572"/>
                </a:lnTo>
                <a:lnTo>
                  <a:pt x="9697212" y="9144"/>
                </a:lnTo>
                <a:lnTo>
                  <a:pt x="9701784" y="9144"/>
                </a:lnTo>
                <a:lnTo>
                  <a:pt x="9701784" y="4782312"/>
                </a:lnTo>
                <a:lnTo>
                  <a:pt x="9700260" y="4814316"/>
                </a:lnTo>
                <a:lnTo>
                  <a:pt x="9698736" y="4847844"/>
                </a:lnTo>
                <a:lnTo>
                  <a:pt x="9688068" y="4911852"/>
                </a:lnTo>
                <a:lnTo>
                  <a:pt x="9672828" y="4972812"/>
                </a:lnTo>
                <a:lnTo>
                  <a:pt x="9651492" y="5032248"/>
                </a:lnTo>
                <a:lnTo>
                  <a:pt x="9624060" y="5088636"/>
                </a:lnTo>
                <a:lnTo>
                  <a:pt x="9592056" y="5141976"/>
                </a:lnTo>
                <a:lnTo>
                  <a:pt x="9534144" y="5215128"/>
                </a:lnTo>
                <a:lnTo>
                  <a:pt x="9467088" y="5279136"/>
                </a:lnTo>
                <a:lnTo>
                  <a:pt x="9418320" y="5315712"/>
                </a:lnTo>
                <a:lnTo>
                  <a:pt x="9364980" y="5347716"/>
                </a:lnTo>
                <a:lnTo>
                  <a:pt x="9336024" y="5361432"/>
                </a:lnTo>
                <a:lnTo>
                  <a:pt x="9308592" y="5375148"/>
                </a:lnTo>
                <a:lnTo>
                  <a:pt x="9279636" y="5387340"/>
                </a:lnTo>
                <a:lnTo>
                  <a:pt x="9218676" y="5405628"/>
                </a:lnTo>
                <a:lnTo>
                  <a:pt x="9186672" y="5413248"/>
                </a:lnTo>
                <a:lnTo>
                  <a:pt x="9156192" y="5417820"/>
                </a:lnTo>
                <a:lnTo>
                  <a:pt x="9133840" y="5420868"/>
                </a:lnTo>
                <a:close/>
              </a:path>
              <a:path w="9702165" h="5425440">
                <a:moveTo>
                  <a:pt x="9701784" y="9144"/>
                </a:moveTo>
                <a:lnTo>
                  <a:pt x="9697212" y="9144"/>
                </a:lnTo>
                <a:lnTo>
                  <a:pt x="9692640" y="4572"/>
                </a:lnTo>
                <a:lnTo>
                  <a:pt x="9701784" y="4572"/>
                </a:lnTo>
                <a:lnTo>
                  <a:pt x="9701784" y="9144"/>
                </a:lnTo>
                <a:close/>
              </a:path>
              <a:path w="9702165" h="5425440">
                <a:moveTo>
                  <a:pt x="9144" y="5420868"/>
                </a:moveTo>
                <a:lnTo>
                  <a:pt x="4572" y="5416296"/>
                </a:lnTo>
                <a:lnTo>
                  <a:pt x="9144" y="5416296"/>
                </a:lnTo>
                <a:lnTo>
                  <a:pt x="9144" y="5420868"/>
                </a:lnTo>
                <a:close/>
              </a:path>
            </a:pathLst>
          </a:custGeom>
          <a:solidFill>
            <a:srgbClr val="9CA08E">
              <a:alpha val="875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621268" y="1327403"/>
            <a:ext cx="1193292" cy="3139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61032" y="2072175"/>
            <a:ext cx="1203960" cy="3898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jpg"/><Relationship Id="rId7" Type="http://schemas.openxmlformats.org/officeDocument/2006/relationships/image" Target="../media/image6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jp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76783" y="1175003"/>
            <a:ext cx="9706610" cy="2075814"/>
            <a:chOff x="176783" y="1175003"/>
            <a:chExt cx="9706610" cy="2075814"/>
          </a:xfrm>
        </p:grpSpPr>
        <p:sp>
          <p:nvSpPr>
            <p:cNvPr id="4" name="object 4"/>
            <p:cNvSpPr/>
            <p:nvPr/>
          </p:nvSpPr>
          <p:spPr>
            <a:xfrm>
              <a:off x="181356" y="1179575"/>
              <a:ext cx="9697720" cy="2066925"/>
            </a:xfrm>
            <a:custGeom>
              <a:avLst/>
              <a:gdLst/>
              <a:ahLst/>
              <a:cxnLst/>
              <a:rect l="l" t="t" r="r" b="b"/>
              <a:pathLst>
                <a:path w="9697720" h="2066925">
                  <a:moveTo>
                    <a:pt x="9697212" y="0"/>
                  </a:moveTo>
                  <a:lnTo>
                    <a:pt x="243840" y="0"/>
                  </a:lnTo>
                  <a:lnTo>
                    <a:pt x="194856" y="4914"/>
                  </a:lnTo>
                  <a:lnTo>
                    <a:pt x="149161" y="19037"/>
                  </a:lnTo>
                  <a:lnTo>
                    <a:pt x="107746" y="41389"/>
                  </a:lnTo>
                  <a:lnTo>
                    <a:pt x="71628" y="71056"/>
                  </a:lnTo>
                  <a:lnTo>
                    <a:pt x="41783" y="107086"/>
                  </a:lnTo>
                  <a:lnTo>
                    <a:pt x="19240" y="148526"/>
                  </a:lnTo>
                  <a:lnTo>
                    <a:pt x="4965" y="194424"/>
                  </a:lnTo>
                  <a:lnTo>
                    <a:pt x="0" y="243840"/>
                  </a:lnTo>
                  <a:lnTo>
                    <a:pt x="0" y="2066544"/>
                  </a:lnTo>
                  <a:lnTo>
                    <a:pt x="9453372" y="2066544"/>
                  </a:lnTo>
                  <a:lnTo>
                    <a:pt x="9502343" y="2061578"/>
                  </a:lnTo>
                  <a:lnTo>
                    <a:pt x="9548050" y="2047303"/>
                  </a:lnTo>
                  <a:lnTo>
                    <a:pt x="9589452" y="2024761"/>
                  </a:lnTo>
                  <a:lnTo>
                    <a:pt x="9625584" y="1994916"/>
                  </a:lnTo>
                  <a:lnTo>
                    <a:pt x="9655416" y="1958797"/>
                  </a:lnTo>
                  <a:lnTo>
                    <a:pt x="9677971" y="1917382"/>
                  </a:lnTo>
                  <a:lnTo>
                    <a:pt x="9692234" y="1871687"/>
                  </a:lnTo>
                  <a:lnTo>
                    <a:pt x="9697212" y="1822704"/>
                  </a:lnTo>
                  <a:lnTo>
                    <a:pt x="9697212" y="0"/>
                  </a:lnTo>
                  <a:close/>
                </a:path>
              </a:pathLst>
            </a:custGeom>
            <a:solidFill>
              <a:srgbClr val="878979">
                <a:alpha val="64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6783" y="1175003"/>
              <a:ext cx="9706610" cy="2075814"/>
            </a:xfrm>
            <a:custGeom>
              <a:avLst/>
              <a:gdLst/>
              <a:ahLst/>
              <a:cxnLst/>
              <a:rect l="l" t="t" r="r" b="b"/>
              <a:pathLst>
                <a:path w="9706610" h="2075814">
                  <a:moveTo>
                    <a:pt x="9470136" y="2075688"/>
                  </a:moveTo>
                  <a:lnTo>
                    <a:pt x="3048" y="2075688"/>
                  </a:lnTo>
                  <a:lnTo>
                    <a:pt x="0" y="2074164"/>
                  </a:lnTo>
                  <a:lnTo>
                    <a:pt x="0" y="236220"/>
                  </a:lnTo>
                  <a:lnTo>
                    <a:pt x="1524" y="222504"/>
                  </a:lnTo>
                  <a:lnTo>
                    <a:pt x="3048" y="210312"/>
                  </a:lnTo>
                  <a:lnTo>
                    <a:pt x="6096" y="198120"/>
                  </a:lnTo>
                  <a:lnTo>
                    <a:pt x="7620" y="185928"/>
                  </a:lnTo>
                  <a:lnTo>
                    <a:pt x="12192" y="173736"/>
                  </a:lnTo>
                  <a:lnTo>
                    <a:pt x="19812" y="152400"/>
                  </a:lnTo>
                  <a:lnTo>
                    <a:pt x="30480" y="129540"/>
                  </a:lnTo>
                  <a:lnTo>
                    <a:pt x="56388" y="89916"/>
                  </a:lnTo>
                  <a:lnTo>
                    <a:pt x="91440" y="56388"/>
                  </a:lnTo>
                  <a:lnTo>
                    <a:pt x="131064" y="28956"/>
                  </a:lnTo>
                  <a:lnTo>
                    <a:pt x="175260" y="10668"/>
                  </a:lnTo>
                  <a:lnTo>
                    <a:pt x="187452" y="7620"/>
                  </a:lnTo>
                  <a:lnTo>
                    <a:pt x="198120" y="4572"/>
                  </a:lnTo>
                  <a:lnTo>
                    <a:pt x="211836" y="3048"/>
                  </a:lnTo>
                  <a:lnTo>
                    <a:pt x="236220" y="0"/>
                  </a:lnTo>
                  <a:lnTo>
                    <a:pt x="9703308" y="0"/>
                  </a:lnTo>
                  <a:lnTo>
                    <a:pt x="9706356" y="1524"/>
                  </a:lnTo>
                  <a:lnTo>
                    <a:pt x="9706356" y="4572"/>
                  </a:lnTo>
                  <a:lnTo>
                    <a:pt x="9697212" y="4572"/>
                  </a:lnTo>
                  <a:lnTo>
                    <a:pt x="9697212" y="9144"/>
                  </a:lnTo>
                  <a:lnTo>
                    <a:pt x="224028" y="9144"/>
                  </a:lnTo>
                  <a:lnTo>
                    <a:pt x="213360" y="10668"/>
                  </a:lnTo>
                  <a:lnTo>
                    <a:pt x="155448" y="27432"/>
                  </a:lnTo>
                  <a:lnTo>
                    <a:pt x="115824" y="48768"/>
                  </a:lnTo>
                  <a:lnTo>
                    <a:pt x="79248" y="79248"/>
                  </a:lnTo>
                  <a:lnTo>
                    <a:pt x="50292" y="114300"/>
                  </a:lnTo>
                  <a:lnTo>
                    <a:pt x="19812" y="176784"/>
                  </a:lnTo>
                  <a:lnTo>
                    <a:pt x="16764" y="188976"/>
                  </a:lnTo>
                  <a:lnTo>
                    <a:pt x="13716" y="199644"/>
                  </a:lnTo>
                  <a:lnTo>
                    <a:pt x="9144" y="236220"/>
                  </a:lnTo>
                  <a:lnTo>
                    <a:pt x="9144" y="2066544"/>
                  </a:lnTo>
                  <a:lnTo>
                    <a:pt x="4572" y="2066544"/>
                  </a:lnTo>
                  <a:lnTo>
                    <a:pt x="9144" y="2071116"/>
                  </a:lnTo>
                  <a:lnTo>
                    <a:pt x="9508236" y="2071116"/>
                  </a:lnTo>
                  <a:lnTo>
                    <a:pt x="9494520" y="2072640"/>
                  </a:lnTo>
                  <a:lnTo>
                    <a:pt x="9470136" y="2075688"/>
                  </a:lnTo>
                  <a:close/>
                </a:path>
                <a:path w="9706610" h="2075814">
                  <a:moveTo>
                    <a:pt x="9508236" y="2071116"/>
                  </a:moveTo>
                  <a:lnTo>
                    <a:pt x="9144" y="2071116"/>
                  </a:lnTo>
                  <a:lnTo>
                    <a:pt x="9144" y="2066544"/>
                  </a:lnTo>
                  <a:lnTo>
                    <a:pt x="9470136" y="2066544"/>
                  </a:lnTo>
                  <a:lnTo>
                    <a:pt x="9482328" y="2065020"/>
                  </a:lnTo>
                  <a:lnTo>
                    <a:pt x="9492996" y="2063496"/>
                  </a:lnTo>
                  <a:lnTo>
                    <a:pt x="9505188" y="2061972"/>
                  </a:lnTo>
                  <a:lnTo>
                    <a:pt x="9517380" y="2058924"/>
                  </a:lnTo>
                  <a:lnTo>
                    <a:pt x="9570720" y="2037588"/>
                  </a:lnTo>
                  <a:lnTo>
                    <a:pt x="9608820" y="2011680"/>
                  </a:lnTo>
                  <a:lnTo>
                    <a:pt x="9642348" y="1979676"/>
                  </a:lnTo>
                  <a:lnTo>
                    <a:pt x="9668256" y="1941576"/>
                  </a:lnTo>
                  <a:lnTo>
                    <a:pt x="9686544" y="1898904"/>
                  </a:lnTo>
                  <a:lnTo>
                    <a:pt x="9689592" y="1886712"/>
                  </a:lnTo>
                  <a:lnTo>
                    <a:pt x="9692640" y="1876044"/>
                  </a:lnTo>
                  <a:lnTo>
                    <a:pt x="9697212" y="1839468"/>
                  </a:lnTo>
                  <a:lnTo>
                    <a:pt x="9697212" y="4572"/>
                  </a:lnTo>
                  <a:lnTo>
                    <a:pt x="9701784" y="9144"/>
                  </a:lnTo>
                  <a:lnTo>
                    <a:pt x="9706356" y="9144"/>
                  </a:lnTo>
                  <a:lnTo>
                    <a:pt x="9706356" y="1827276"/>
                  </a:lnTo>
                  <a:lnTo>
                    <a:pt x="9704832" y="1839468"/>
                  </a:lnTo>
                  <a:lnTo>
                    <a:pt x="9704832" y="1851660"/>
                  </a:lnTo>
                  <a:lnTo>
                    <a:pt x="9703308" y="1865376"/>
                  </a:lnTo>
                  <a:lnTo>
                    <a:pt x="9700260" y="1877568"/>
                  </a:lnTo>
                  <a:lnTo>
                    <a:pt x="9698736" y="1889760"/>
                  </a:lnTo>
                  <a:lnTo>
                    <a:pt x="9694164" y="1900428"/>
                  </a:lnTo>
                  <a:lnTo>
                    <a:pt x="9686544" y="1923288"/>
                  </a:lnTo>
                  <a:lnTo>
                    <a:pt x="9675876" y="1944624"/>
                  </a:lnTo>
                  <a:lnTo>
                    <a:pt x="9649968" y="1985772"/>
                  </a:lnTo>
                  <a:lnTo>
                    <a:pt x="9614916" y="2019300"/>
                  </a:lnTo>
                  <a:lnTo>
                    <a:pt x="9575292" y="2045208"/>
                  </a:lnTo>
                  <a:lnTo>
                    <a:pt x="9531096" y="2065020"/>
                  </a:lnTo>
                  <a:lnTo>
                    <a:pt x="9518904" y="2068068"/>
                  </a:lnTo>
                  <a:lnTo>
                    <a:pt x="9508236" y="2071116"/>
                  </a:lnTo>
                  <a:close/>
                </a:path>
                <a:path w="9706610" h="2075814">
                  <a:moveTo>
                    <a:pt x="9706356" y="9144"/>
                  </a:moveTo>
                  <a:lnTo>
                    <a:pt x="9701784" y="9144"/>
                  </a:lnTo>
                  <a:lnTo>
                    <a:pt x="9697212" y="4572"/>
                  </a:lnTo>
                  <a:lnTo>
                    <a:pt x="9706356" y="4572"/>
                  </a:lnTo>
                  <a:lnTo>
                    <a:pt x="9706356" y="9144"/>
                  </a:lnTo>
                  <a:close/>
                </a:path>
                <a:path w="9706610" h="2075814">
                  <a:moveTo>
                    <a:pt x="9144" y="2071116"/>
                  </a:moveTo>
                  <a:lnTo>
                    <a:pt x="4572" y="2066544"/>
                  </a:lnTo>
                  <a:lnTo>
                    <a:pt x="9144" y="2066544"/>
                  </a:lnTo>
                  <a:lnTo>
                    <a:pt x="9144" y="2071116"/>
                  </a:lnTo>
                  <a:close/>
                </a:path>
              </a:pathLst>
            </a:custGeom>
            <a:solidFill>
              <a:srgbClr val="9CA08E">
                <a:alpha val="875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03020" y="1600199"/>
              <a:ext cx="7248525" cy="1595755"/>
            </a:xfrm>
            <a:custGeom>
              <a:avLst/>
              <a:gdLst/>
              <a:ahLst/>
              <a:cxnLst/>
              <a:rect l="l" t="t" r="r" b="b"/>
              <a:pathLst>
                <a:path w="7248525" h="1595755">
                  <a:moveTo>
                    <a:pt x="7248144" y="6096"/>
                  </a:moveTo>
                  <a:lnTo>
                    <a:pt x="7240524" y="0"/>
                  </a:lnTo>
                  <a:lnTo>
                    <a:pt x="7620" y="0"/>
                  </a:lnTo>
                  <a:lnTo>
                    <a:pt x="0" y="6096"/>
                  </a:lnTo>
                  <a:lnTo>
                    <a:pt x="0" y="1588020"/>
                  </a:lnTo>
                  <a:lnTo>
                    <a:pt x="7620" y="1595640"/>
                  </a:lnTo>
                  <a:lnTo>
                    <a:pt x="7240524" y="1595640"/>
                  </a:lnTo>
                  <a:lnTo>
                    <a:pt x="7248144" y="1588020"/>
                  </a:lnTo>
                  <a:lnTo>
                    <a:pt x="7248144" y="1578876"/>
                  </a:lnTo>
                  <a:lnTo>
                    <a:pt x="7248144" y="1563636"/>
                  </a:lnTo>
                  <a:lnTo>
                    <a:pt x="7248144" y="30492"/>
                  </a:lnTo>
                  <a:lnTo>
                    <a:pt x="7248144" y="15240"/>
                  </a:lnTo>
                  <a:lnTo>
                    <a:pt x="7248144" y="6096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18260" y="1615439"/>
            <a:ext cx="7218045" cy="1324610"/>
          </a:xfrm>
          <a:prstGeom prst="rect">
            <a:avLst/>
          </a:prstGeom>
          <a:solidFill>
            <a:srgbClr val="72A375"/>
          </a:solidFill>
        </p:spPr>
        <p:txBody>
          <a:bodyPr vert="horz" wrap="square" lIns="0" tIns="321310" rIns="0" bIns="0" rtlCol="0">
            <a:spAutoFit/>
          </a:bodyPr>
          <a:lstStyle/>
          <a:p>
            <a:pPr marL="1905" algn="ctr">
              <a:lnSpc>
                <a:spcPts val="3340"/>
              </a:lnSpc>
              <a:spcBef>
                <a:spcPts val="2530"/>
              </a:spcBef>
            </a:pPr>
            <a:r>
              <a:rPr sz="2950" b="1" spc="150" dirty="0">
                <a:solidFill>
                  <a:srgbClr val="FFFFFF"/>
                </a:solidFill>
                <a:latin typeface="Trebuchet MS"/>
                <a:cs typeface="Trebuchet MS"/>
              </a:rPr>
              <a:t>Lead</a:t>
            </a:r>
            <a:r>
              <a:rPr sz="2950" b="1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150" dirty="0">
                <a:solidFill>
                  <a:srgbClr val="FFFFFF"/>
                </a:solidFill>
                <a:latin typeface="Trebuchet MS"/>
                <a:cs typeface="Trebuchet MS"/>
              </a:rPr>
              <a:t>Scoring</a:t>
            </a:r>
            <a:r>
              <a:rPr sz="2950" b="1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229" dirty="0">
                <a:solidFill>
                  <a:srgbClr val="FFFFFF"/>
                </a:solidFill>
                <a:latin typeface="Trebuchet MS"/>
                <a:cs typeface="Trebuchet MS"/>
              </a:rPr>
              <a:t>Case</a:t>
            </a:r>
            <a:r>
              <a:rPr sz="295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65" dirty="0">
                <a:solidFill>
                  <a:srgbClr val="FFFFFF"/>
                </a:solidFill>
                <a:latin typeface="Trebuchet MS"/>
                <a:cs typeface="Trebuchet MS"/>
              </a:rPr>
              <a:t>Study</a:t>
            </a:r>
            <a:endParaRPr sz="2950">
              <a:latin typeface="Trebuchet MS"/>
              <a:cs typeface="Trebuchet MS"/>
            </a:endParaRPr>
          </a:p>
          <a:p>
            <a:pPr algn="ctr">
              <a:lnSpc>
                <a:spcPts val="3340"/>
              </a:lnSpc>
            </a:pPr>
            <a:r>
              <a:rPr sz="2950" b="1" i="1" spc="-225" dirty="0">
                <a:solidFill>
                  <a:srgbClr val="FFFFFF"/>
                </a:solidFill>
                <a:latin typeface="Georgia"/>
                <a:cs typeface="Georgia"/>
              </a:rPr>
              <a:t>SUBMISSION</a:t>
            </a:r>
            <a:r>
              <a:rPr sz="2950" b="1" i="1" spc="-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950" b="1" i="1" spc="-165" dirty="0">
                <a:solidFill>
                  <a:srgbClr val="FFFFFF"/>
                </a:solidFill>
                <a:latin typeface="Georgia"/>
                <a:cs typeface="Georgia"/>
              </a:rPr>
              <a:t>REPORT</a:t>
            </a:r>
            <a:endParaRPr sz="295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03020" y="2924555"/>
            <a:ext cx="7248525" cy="1626235"/>
          </a:xfrm>
          <a:custGeom>
            <a:avLst/>
            <a:gdLst/>
            <a:ahLst/>
            <a:cxnLst/>
            <a:rect l="l" t="t" r="r" b="b"/>
            <a:pathLst>
              <a:path w="7248525" h="1626235">
                <a:moveTo>
                  <a:pt x="7248144" y="7620"/>
                </a:moveTo>
                <a:lnTo>
                  <a:pt x="7240524" y="0"/>
                </a:lnTo>
                <a:lnTo>
                  <a:pt x="7620" y="0"/>
                </a:lnTo>
                <a:lnTo>
                  <a:pt x="0" y="7620"/>
                </a:lnTo>
                <a:lnTo>
                  <a:pt x="0" y="1618500"/>
                </a:lnTo>
                <a:lnTo>
                  <a:pt x="7620" y="1626120"/>
                </a:lnTo>
                <a:lnTo>
                  <a:pt x="7240524" y="1626120"/>
                </a:lnTo>
                <a:lnTo>
                  <a:pt x="7248144" y="1618500"/>
                </a:lnTo>
                <a:lnTo>
                  <a:pt x="7248144" y="1609356"/>
                </a:lnTo>
                <a:lnTo>
                  <a:pt x="7248144" y="1594116"/>
                </a:lnTo>
                <a:lnTo>
                  <a:pt x="7248144" y="32016"/>
                </a:lnTo>
                <a:lnTo>
                  <a:pt x="7248144" y="15240"/>
                </a:lnTo>
                <a:lnTo>
                  <a:pt x="7248144" y="7620"/>
                </a:lnTo>
                <a:close/>
              </a:path>
            </a:pathLst>
          </a:custGeom>
          <a:solidFill>
            <a:srgbClr val="D4DFD6">
              <a:alpha val="8984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21338" y="2995636"/>
            <a:ext cx="6967855" cy="121729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01295" marR="5080" indent="-189230">
              <a:lnSpc>
                <a:spcPts val="2270"/>
              </a:lnSpc>
              <a:spcBef>
                <a:spcPts val="430"/>
              </a:spcBef>
              <a:buFont typeface="Trebuchet MS"/>
              <a:buChar char="•"/>
              <a:tabLst>
                <a:tab pos="201930" algn="l"/>
              </a:tabLst>
            </a:pPr>
            <a:r>
              <a:rPr sz="2150" i="1" spc="5" dirty="0">
                <a:latin typeface="Times New Roman"/>
                <a:cs typeface="Times New Roman"/>
              </a:rPr>
              <a:t>To</a:t>
            </a:r>
            <a:r>
              <a:rPr sz="2150" i="1" spc="-10" dirty="0">
                <a:latin typeface="Times New Roman"/>
                <a:cs typeface="Times New Roman"/>
              </a:rPr>
              <a:t> </a:t>
            </a:r>
            <a:r>
              <a:rPr sz="2150" i="1" spc="110" dirty="0">
                <a:latin typeface="Times New Roman"/>
                <a:cs typeface="Times New Roman"/>
              </a:rPr>
              <a:t>build</a:t>
            </a:r>
            <a:r>
              <a:rPr sz="2150" i="1" spc="-5" dirty="0">
                <a:latin typeface="Times New Roman"/>
                <a:cs typeface="Times New Roman"/>
              </a:rPr>
              <a:t> </a:t>
            </a:r>
            <a:r>
              <a:rPr sz="2150" i="1" spc="65" dirty="0">
                <a:latin typeface="Times New Roman"/>
                <a:cs typeface="Times New Roman"/>
              </a:rPr>
              <a:t>a</a:t>
            </a:r>
            <a:r>
              <a:rPr sz="2150" i="1" spc="15" dirty="0">
                <a:latin typeface="Times New Roman"/>
                <a:cs typeface="Times New Roman"/>
              </a:rPr>
              <a:t> </a:t>
            </a:r>
            <a:r>
              <a:rPr sz="2150" i="1" spc="50" dirty="0">
                <a:latin typeface="Times New Roman"/>
                <a:cs typeface="Times New Roman"/>
              </a:rPr>
              <a:t>Logistic</a:t>
            </a:r>
            <a:r>
              <a:rPr sz="2150" i="1" dirty="0">
                <a:latin typeface="Times New Roman"/>
                <a:cs typeface="Times New Roman"/>
              </a:rPr>
              <a:t> </a:t>
            </a:r>
            <a:r>
              <a:rPr sz="2150" i="1" spc="90" dirty="0">
                <a:latin typeface="Times New Roman"/>
                <a:cs typeface="Times New Roman"/>
              </a:rPr>
              <a:t>Regression</a:t>
            </a:r>
            <a:r>
              <a:rPr sz="2150" i="1" spc="-5" dirty="0">
                <a:latin typeface="Times New Roman"/>
                <a:cs typeface="Times New Roman"/>
              </a:rPr>
              <a:t> </a:t>
            </a:r>
            <a:r>
              <a:rPr sz="2150" i="1" spc="114" dirty="0">
                <a:latin typeface="Times New Roman"/>
                <a:cs typeface="Times New Roman"/>
              </a:rPr>
              <a:t>Model</a:t>
            </a:r>
            <a:r>
              <a:rPr sz="2150" i="1" dirty="0">
                <a:latin typeface="Times New Roman"/>
                <a:cs typeface="Times New Roman"/>
              </a:rPr>
              <a:t> </a:t>
            </a:r>
            <a:r>
              <a:rPr sz="2150" i="1" spc="75" dirty="0">
                <a:latin typeface="Times New Roman"/>
                <a:cs typeface="Times New Roman"/>
              </a:rPr>
              <a:t>to</a:t>
            </a:r>
            <a:r>
              <a:rPr sz="2150" i="1" spc="10" dirty="0">
                <a:latin typeface="Times New Roman"/>
                <a:cs typeface="Times New Roman"/>
              </a:rPr>
              <a:t> </a:t>
            </a:r>
            <a:r>
              <a:rPr sz="2150" i="1" spc="110" dirty="0">
                <a:latin typeface="Times New Roman"/>
                <a:cs typeface="Times New Roman"/>
              </a:rPr>
              <a:t>predict</a:t>
            </a:r>
            <a:r>
              <a:rPr sz="2150" i="1" spc="-25" dirty="0">
                <a:latin typeface="Times New Roman"/>
                <a:cs typeface="Times New Roman"/>
              </a:rPr>
              <a:t> </a:t>
            </a:r>
            <a:r>
              <a:rPr sz="2150" i="1" spc="120" dirty="0">
                <a:latin typeface="Times New Roman"/>
                <a:cs typeface="Times New Roman"/>
              </a:rPr>
              <a:t>whether  </a:t>
            </a:r>
            <a:r>
              <a:rPr sz="2150" i="1" spc="65" dirty="0">
                <a:latin typeface="Times New Roman"/>
                <a:cs typeface="Times New Roman"/>
              </a:rPr>
              <a:t>a </a:t>
            </a:r>
            <a:r>
              <a:rPr sz="2150" i="1" spc="130" dirty="0">
                <a:latin typeface="Times New Roman"/>
                <a:cs typeface="Times New Roman"/>
              </a:rPr>
              <a:t>lead </a:t>
            </a:r>
            <a:r>
              <a:rPr sz="2150" i="1" spc="50" dirty="0">
                <a:latin typeface="Times New Roman"/>
                <a:cs typeface="Times New Roman"/>
              </a:rPr>
              <a:t>for </a:t>
            </a:r>
            <a:r>
              <a:rPr sz="2150" i="1" spc="95" dirty="0">
                <a:latin typeface="Times New Roman"/>
                <a:cs typeface="Times New Roman"/>
              </a:rPr>
              <a:t>online </a:t>
            </a:r>
            <a:r>
              <a:rPr sz="2150" i="1" spc="114" dirty="0">
                <a:latin typeface="Times New Roman"/>
                <a:cs typeface="Times New Roman"/>
              </a:rPr>
              <a:t>courses </a:t>
            </a:r>
            <a:r>
              <a:rPr sz="2150" i="1" spc="50" dirty="0">
                <a:latin typeface="Times New Roman"/>
                <a:cs typeface="Times New Roman"/>
              </a:rPr>
              <a:t>for </a:t>
            </a:r>
            <a:r>
              <a:rPr sz="2150" i="1" spc="85" dirty="0">
                <a:latin typeface="Times New Roman"/>
                <a:cs typeface="Times New Roman"/>
              </a:rPr>
              <a:t>an </a:t>
            </a:r>
            <a:r>
              <a:rPr sz="2150" i="1" spc="105" dirty="0">
                <a:latin typeface="Times New Roman"/>
                <a:cs typeface="Times New Roman"/>
              </a:rPr>
              <a:t>education </a:t>
            </a:r>
            <a:r>
              <a:rPr sz="2150" i="1" spc="140" dirty="0">
                <a:latin typeface="Times New Roman"/>
                <a:cs typeface="Times New Roman"/>
              </a:rPr>
              <a:t>company  </a:t>
            </a:r>
            <a:r>
              <a:rPr sz="2150" i="1" spc="175" dirty="0">
                <a:latin typeface="Times New Roman"/>
                <a:cs typeface="Times New Roman"/>
              </a:rPr>
              <a:t>named</a:t>
            </a:r>
            <a:r>
              <a:rPr sz="2150" i="1" spc="-15" dirty="0">
                <a:latin typeface="Times New Roman"/>
                <a:cs typeface="Times New Roman"/>
              </a:rPr>
              <a:t> </a:t>
            </a:r>
            <a:r>
              <a:rPr sz="2150" i="1" spc="50" dirty="0">
                <a:latin typeface="Times New Roman"/>
                <a:cs typeface="Times New Roman"/>
              </a:rPr>
              <a:t>X</a:t>
            </a:r>
            <a:r>
              <a:rPr sz="2150" i="1" spc="-20" dirty="0">
                <a:latin typeface="Times New Roman"/>
                <a:cs typeface="Times New Roman"/>
              </a:rPr>
              <a:t> </a:t>
            </a:r>
            <a:r>
              <a:rPr sz="2150" i="1" spc="70" dirty="0">
                <a:latin typeface="Times New Roman"/>
                <a:cs typeface="Times New Roman"/>
              </a:rPr>
              <a:t>Education</a:t>
            </a:r>
            <a:r>
              <a:rPr sz="2150" i="1" spc="-30" dirty="0">
                <a:latin typeface="Times New Roman"/>
                <a:cs typeface="Times New Roman"/>
              </a:rPr>
              <a:t> </a:t>
            </a:r>
            <a:r>
              <a:rPr sz="2150" i="1" spc="114" dirty="0">
                <a:latin typeface="Times New Roman"/>
                <a:cs typeface="Times New Roman"/>
              </a:rPr>
              <a:t>would</a:t>
            </a:r>
            <a:r>
              <a:rPr sz="2150" i="1" spc="-15" dirty="0">
                <a:latin typeface="Times New Roman"/>
                <a:cs typeface="Times New Roman"/>
              </a:rPr>
              <a:t> </a:t>
            </a:r>
            <a:r>
              <a:rPr sz="2150" i="1" spc="229" dirty="0">
                <a:latin typeface="Times New Roman"/>
                <a:cs typeface="Times New Roman"/>
              </a:rPr>
              <a:t>be</a:t>
            </a:r>
            <a:r>
              <a:rPr sz="2150" i="1" spc="-10" dirty="0">
                <a:latin typeface="Times New Roman"/>
                <a:cs typeface="Times New Roman"/>
              </a:rPr>
              <a:t> </a:t>
            </a:r>
            <a:r>
              <a:rPr sz="2150" i="1" spc="85" dirty="0">
                <a:latin typeface="Times New Roman"/>
                <a:cs typeface="Times New Roman"/>
              </a:rPr>
              <a:t>successfully</a:t>
            </a:r>
            <a:r>
              <a:rPr sz="2150" i="1" dirty="0">
                <a:latin typeface="Times New Roman"/>
                <a:cs typeface="Times New Roman"/>
              </a:rPr>
              <a:t> </a:t>
            </a:r>
            <a:r>
              <a:rPr sz="2150" i="1" spc="125" dirty="0">
                <a:latin typeface="Times New Roman"/>
                <a:cs typeface="Times New Roman"/>
              </a:rPr>
              <a:t>converted</a:t>
            </a:r>
            <a:r>
              <a:rPr sz="2150" i="1" spc="-40" dirty="0">
                <a:latin typeface="Times New Roman"/>
                <a:cs typeface="Times New Roman"/>
              </a:rPr>
              <a:t> </a:t>
            </a:r>
            <a:r>
              <a:rPr sz="2150" i="1" spc="65" dirty="0">
                <a:latin typeface="Times New Roman"/>
                <a:cs typeface="Times New Roman"/>
              </a:rPr>
              <a:t>or  </a:t>
            </a:r>
            <a:r>
              <a:rPr sz="2150" i="1" spc="85" dirty="0">
                <a:latin typeface="Times New Roman"/>
                <a:cs typeface="Times New Roman"/>
              </a:rPr>
              <a:t>not.</a:t>
            </a:r>
            <a:endParaRPr sz="2150" dirty="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75588" y="5321808"/>
            <a:ext cx="1377950" cy="558165"/>
            <a:chOff x="1275588" y="5321808"/>
            <a:chExt cx="1377950" cy="558165"/>
          </a:xfrm>
        </p:grpSpPr>
        <p:sp>
          <p:nvSpPr>
            <p:cNvPr id="11" name="object 11"/>
            <p:cNvSpPr/>
            <p:nvPr/>
          </p:nvSpPr>
          <p:spPr>
            <a:xfrm>
              <a:off x="1312164" y="5337048"/>
              <a:ext cx="1318260" cy="527685"/>
            </a:xfrm>
            <a:custGeom>
              <a:avLst/>
              <a:gdLst/>
              <a:ahLst/>
              <a:cxnLst/>
              <a:rect l="l" t="t" r="r" b="b"/>
              <a:pathLst>
                <a:path w="1318260" h="527685">
                  <a:moveTo>
                    <a:pt x="1054608" y="527303"/>
                  </a:moveTo>
                  <a:lnTo>
                    <a:pt x="0" y="527303"/>
                  </a:lnTo>
                  <a:lnTo>
                    <a:pt x="263652" y="263651"/>
                  </a:lnTo>
                  <a:lnTo>
                    <a:pt x="0" y="0"/>
                  </a:lnTo>
                  <a:lnTo>
                    <a:pt x="1054608" y="0"/>
                  </a:lnTo>
                  <a:lnTo>
                    <a:pt x="1318260" y="263651"/>
                  </a:lnTo>
                  <a:lnTo>
                    <a:pt x="1054608" y="527303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75588" y="5321808"/>
              <a:ext cx="1377950" cy="558165"/>
            </a:xfrm>
            <a:custGeom>
              <a:avLst/>
              <a:gdLst/>
              <a:ahLst/>
              <a:cxnLst/>
              <a:rect l="l" t="t" r="r" b="b"/>
              <a:pathLst>
                <a:path w="1377950" h="558164">
                  <a:moveTo>
                    <a:pt x="278892" y="278892"/>
                  </a:moveTo>
                  <a:lnTo>
                    <a:pt x="0" y="0"/>
                  </a:lnTo>
                  <a:lnTo>
                    <a:pt x="1098804" y="0"/>
                  </a:lnTo>
                  <a:lnTo>
                    <a:pt x="1103376" y="4572"/>
                  </a:lnTo>
                  <a:lnTo>
                    <a:pt x="48768" y="4572"/>
                  </a:lnTo>
                  <a:lnTo>
                    <a:pt x="36576" y="30480"/>
                  </a:lnTo>
                  <a:lnTo>
                    <a:pt x="74676" y="30480"/>
                  </a:lnTo>
                  <a:lnTo>
                    <a:pt x="312420" y="268224"/>
                  </a:lnTo>
                  <a:lnTo>
                    <a:pt x="289560" y="268224"/>
                  </a:lnTo>
                  <a:lnTo>
                    <a:pt x="278892" y="278892"/>
                  </a:lnTo>
                  <a:close/>
                </a:path>
                <a:path w="1377950" h="558164">
                  <a:moveTo>
                    <a:pt x="74676" y="30480"/>
                  </a:moveTo>
                  <a:lnTo>
                    <a:pt x="36576" y="30480"/>
                  </a:lnTo>
                  <a:lnTo>
                    <a:pt x="48768" y="4572"/>
                  </a:lnTo>
                  <a:lnTo>
                    <a:pt x="74676" y="30480"/>
                  </a:lnTo>
                  <a:close/>
                </a:path>
                <a:path w="1377950" h="558164">
                  <a:moveTo>
                    <a:pt x="1085088" y="30480"/>
                  </a:moveTo>
                  <a:lnTo>
                    <a:pt x="74676" y="30480"/>
                  </a:lnTo>
                  <a:lnTo>
                    <a:pt x="48768" y="4572"/>
                  </a:lnTo>
                  <a:lnTo>
                    <a:pt x="1103376" y="4572"/>
                  </a:lnTo>
                  <a:lnTo>
                    <a:pt x="1124712" y="25908"/>
                  </a:lnTo>
                  <a:lnTo>
                    <a:pt x="1080516" y="25908"/>
                  </a:lnTo>
                  <a:lnTo>
                    <a:pt x="1085088" y="30480"/>
                  </a:lnTo>
                  <a:close/>
                </a:path>
                <a:path w="1377950" h="558164">
                  <a:moveTo>
                    <a:pt x="1333500" y="278892"/>
                  </a:moveTo>
                  <a:lnTo>
                    <a:pt x="1080516" y="25908"/>
                  </a:lnTo>
                  <a:lnTo>
                    <a:pt x="1091184" y="30480"/>
                  </a:lnTo>
                  <a:lnTo>
                    <a:pt x="1129284" y="30480"/>
                  </a:lnTo>
                  <a:lnTo>
                    <a:pt x="1367028" y="268224"/>
                  </a:lnTo>
                  <a:lnTo>
                    <a:pt x="1344168" y="268224"/>
                  </a:lnTo>
                  <a:lnTo>
                    <a:pt x="1333500" y="278892"/>
                  </a:lnTo>
                  <a:close/>
                </a:path>
                <a:path w="1377950" h="558164">
                  <a:moveTo>
                    <a:pt x="1129284" y="30480"/>
                  </a:moveTo>
                  <a:lnTo>
                    <a:pt x="1091184" y="30480"/>
                  </a:lnTo>
                  <a:lnTo>
                    <a:pt x="1080516" y="25908"/>
                  </a:lnTo>
                  <a:lnTo>
                    <a:pt x="1124712" y="25908"/>
                  </a:lnTo>
                  <a:lnTo>
                    <a:pt x="1129284" y="30480"/>
                  </a:lnTo>
                  <a:close/>
                </a:path>
                <a:path w="1377950" h="558164">
                  <a:moveTo>
                    <a:pt x="289560" y="289560"/>
                  </a:moveTo>
                  <a:lnTo>
                    <a:pt x="278892" y="278892"/>
                  </a:lnTo>
                  <a:lnTo>
                    <a:pt x="289560" y="268224"/>
                  </a:lnTo>
                  <a:lnTo>
                    <a:pt x="289560" y="289560"/>
                  </a:lnTo>
                  <a:close/>
                </a:path>
                <a:path w="1377950" h="558164">
                  <a:moveTo>
                    <a:pt x="312420" y="289560"/>
                  </a:moveTo>
                  <a:lnTo>
                    <a:pt x="289560" y="289560"/>
                  </a:lnTo>
                  <a:lnTo>
                    <a:pt x="289560" y="268224"/>
                  </a:lnTo>
                  <a:lnTo>
                    <a:pt x="312420" y="268224"/>
                  </a:lnTo>
                  <a:lnTo>
                    <a:pt x="323088" y="278892"/>
                  </a:lnTo>
                  <a:lnTo>
                    <a:pt x="312420" y="289560"/>
                  </a:lnTo>
                  <a:close/>
                </a:path>
                <a:path w="1377950" h="558164">
                  <a:moveTo>
                    <a:pt x="1344168" y="289560"/>
                  </a:moveTo>
                  <a:lnTo>
                    <a:pt x="1333500" y="278892"/>
                  </a:lnTo>
                  <a:lnTo>
                    <a:pt x="1344168" y="268224"/>
                  </a:lnTo>
                  <a:lnTo>
                    <a:pt x="1344168" y="289560"/>
                  </a:lnTo>
                  <a:close/>
                </a:path>
                <a:path w="1377950" h="558164">
                  <a:moveTo>
                    <a:pt x="1367028" y="289560"/>
                  </a:moveTo>
                  <a:lnTo>
                    <a:pt x="1344168" y="289560"/>
                  </a:lnTo>
                  <a:lnTo>
                    <a:pt x="1344168" y="268224"/>
                  </a:lnTo>
                  <a:lnTo>
                    <a:pt x="1367028" y="268224"/>
                  </a:lnTo>
                  <a:lnTo>
                    <a:pt x="1377696" y="278892"/>
                  </a:lnTo>
                  <a:lnTo>
                    <a:pt x="1367028" y="289560"/>
                  </a:lnTo>
                  <a:close/>
                </a:path>
                <a:path w="1377950" h="558164">
                  <a:moveTo>
                    <a:pt x="1098804" y="557784"/>
                  </a:moveTo>
                  <a:lnTo>
                    <a:pt x="0" y="557784"/>
                  </a:lnTo>
                  <a:lnTo>
                    <a:pt x="278892" y="278892"/>
                  </a:lnTo>
                  <a:lnTo>
                    <a:pt x="289560" y="289560"/>
                  </a:lnTo>
                  <a:lnTo>
                    <a:pt x="312420" y="289560"/>
                  </a:lnTo>
                  <a:lnTo>
                    <a:pt x="74676" y="527304"/>
                  </a:lnTo>
                  <a:lnTo>
                    <a:pt x="36576" y="527304"/>
                  </a:lnTo>
                  <a:lnTo>
                    <a:pt x="48768" y="553212"/>
                  </a:lnTo>
                  <a:lnTo>
                    <a:pt x="1103376" y="553212"/>
                  </a:lnTo>
                  <a:lnTo>
                    <a:pt x="1098804" y="557784"/>
                  </a:lnTo>
                  <a:close/>
                </a:path>
                <a:path w="1377950" h="558164">
                  <a:moveTo>
                    <a:pt x="1080516" y="531876"/>
                  </a:moveTo>
                  <a:lnTo>
                    <a:pt x="1333500" y="278892"/>
                  </a:lnTo>
                  <a:lnTo>
                    <a:pt x="1344168" y="289560"/>
                  </a:lnTo>
                  <a:lnTo>
                    <a:pt x="1367028" y="289560"/>
                  </a:lnTo>
                  <a:lnTo>
                    <a:pt x="1129284" y="527304"/>
                  </a:lnTo>
                  <a:lnTo>
                    <a:pt x="1091184" y="527304"/>
                  </a:lnTo>
                  <a:lnTo>
                    <a:pt x="1080516" y="531876"/>
                  </a:lnTo>
                  <a:close/>
                </a:path>
                <a:path w="1377950" h="558164">
                  <a:moveTo>
                    <a:pt x="48768" y="553212"/>
                  </a:moveTo>
                  <a:lnTo>
                    <a:pt x="36576" y="527304"/>
                  </a:lnTo>
                  <a:lnTo>
                    <a:pt x="74676" y="527304"/>
                  </a:lnTo>
                  <a:lnTo>
                    <a:pt x="48768" y="553212"/>
                  </a:lnTo>
                  <a:close/>
                </a:path>
                <a:path w="1377950" h="558164">
                  <a:moveTo>
                    <a:pt x="1103376" y="553212"/>
                  </a:moveTo>
                  <a:lnTo>
                    <a:pt x="48768" y="553212"/>
                  </a:lnTo>
                  <a:lnTo>
                    <a:pt x="74676" y="527304"/>
                  </a:lnTo>
                  <a:lnTo>
                    <a:pt x="1085088" y="527304"/>
                  </a:lnTo>
                  <a:lnTo>
                    <a:pt x="1080516" y="531876"/>
                  </a:lnTo>
                  <a:lnTo>
                    <a:pt x="1124712" y="531876"/>
                  </a:lnTo>
                  <a:lnTo>
                    <a:pt x="1103376" y="553212"/>
                  </a:lnTo>
                  <a:close/>
                </a:path>
                <a:path w="1377950" h="558164">
                  <a:moveTo>
                    <a:pt x="1124712" y="531876"/>
                  </a:moveTo>
                  <a:lnTo>
                    <a:pt x="1080516" y="531876"/>
                  </a:lnTo>
                  <a:lnTo>
                    <a:pt x="1091184" y="527304"/>
                  </a:lnTo>
                  <a:lnTo>
                    <a:pt x="1129284" y="527304"/>
                  </a:lnTo>
                  <a:lnTo>
                    <a:pt x="1124712" y="5318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21020" y="5312183"/>
            <a:ext cx="717550" cy="54610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065" marR="5080" indent="1905" algn="ctr">
              <a:lnSpc>
                <a:spcPts val="1310"/>
              </a:lnSpc>
              <a:spcBef>
                <a:spcPts val="285"/>
              </a:spcBef>
            </a:pPr>
            <a:r>
              <a:rPr sz="1200" spc="75" dirty="0">
                <a:solidFill>
                  <a:srgbClr val="FFFFFF"/>
                </a:solidFill>
                <a:latin typeface="Trebuchet MS"/>
                <a:cs typeface="Trebuchet MS"/>
              </a:rPr>
              <a:t>Group  </a:t>
            </a:r>
            <a:r>
              <a:rPr sz="1200" spc="2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200" spc="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0" spc="6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200" spc="12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1200" spc="8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ts val="1285"/>
              </a:lnSpc>
            </a:pP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47800" y="6629400"/>
            <a:ext cx="1153795" cy="469900"/>
          </a:xfrm>
          <a:custGeom>
            <a:avLst/>
            <a:gdLst/>
            <a:ahLst/>
            <a:cxnLst/>
            <a:rect l="l" t="t" r="r" b="b"/>
            <a:pathLst>
              <a:path w="1153795" h="469900">
                <a:moveTo>
                  <a:pt x="1153668" y="234708"/>
                </a:moveTo>
                <a:lnTo>
                  <a:pt x="1143000" y="224040"/>
                </a:lnTo>
                <a:lnTo>
                  <a:pt x="950976" y="32016"/>
                </a:lnTo>
                <a:lnTo>
                  <a:pt x="946404" y="27444"/>
                </a:lnTo>
                <a:lnTo>
                  <a:pt x="923544" y="4584"/>
                </a:lnTo>
                <a:lnTo>
                  <a:pt x="918972" y="0"/>
                </a:lnTo>
                <a:lnTo>
                  <a:pt x="0" y="0"/>
                </a:lnTo>
                <a:lnTo>
                  <a:pt x="234696" y="234708"/>
                </a:lnTo>
                <a:lnTo>
                  <a:pt x="0" y="469404"/>
                </a:lnTo>
                <a:lnTo>
                  <a:pt x="918972" y="469404"/>
                </a:lnTo>
                <a:lnTo>
                  <a:pt x="923544" y="464832"/>
                </a:lnTo>
                <a:lnTo>
                  <a:pt x="946404" y="441972"/>
                </a:lnTo>
                <a:lnTo>
                  <a:pt x="950976" y="437400"/>
                </a:lnTo>
                <a:lnTo>
                  <a:pt x="1143000" y="245376"/>
                </a:lnTo>
                <a:lnTo>
                  <a:pt x="1153668" y="234708"/>
                </a:lnTo>
                <a:close/>
              </a:path>
            </a:pathLst>
          </a:custGeom>
          <a:solidFill>
            <a:srgbClr val="D4DFD6">
              <a:alpha val="8984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47800" y="5943600"/>
            <a:ext cx="1153795" cy="469900"/>
          </a:xfrm>
          <a:custGeom>
            <a:avLst/>
            <a:gdLst/>
            <a:ahLst/>
            <a:cxnLst/>
            <a:rect l="l" t="t" r="r" b="b"/>
            <a:pathLst>
              <a:path w="1153795" h="469900">
                <a:moveTo>
                  <a:pt x="1153680" y="234708"/>
                </a:moveTo>
                <a:lnTo>
                  <a:pt x="1143076" y="224040"/>
                </a:lnTo>
                <a:lnTo>
                  <a:pt x="952296" y="32016"/>
                </a:lnTo>
                <a:lnTo>
                  <a:pt x="947750" y="27444"/>
                </a:lnTo>
                <a:lnTo>
                  <a:pt x="925042" y="4584"/>
                </a:lnTo>
                <a:lnTo>
                  <a:pt x="920508" y="0"/>
                </a:lnTo>
                <a:lnTo>
                  <a:pt x="0" y="0"/>
                </a:lnTo>
                <a:lnTo>
                  <a:pt x="234708" y="234708"/>
                </a:lnTo>
                <a:lnTo>
                  <a:pt x="0" y="469404"/>
                </a:lnTo>
                <a:lnTo>
                  <a:pt x="920508" y="469404"/>
                </a:lnTo>
                <a:lnTo>
                  <a:pt x="925042" y="464832"/>
                </a:lnTo>
                <a:lnTo>
                  <a:pt x="947750" y="441972"/>
                </a:lnTo>
                <a:lnTo>
                  <a:pt x="952296" y="437400"/>
                </a:lnTo>
                <a:lnTo>
                  <a:pt x="1143076" y="245376"/>
                </a:lnTo>
                <a:lnTo>
                  <a:pt x="1153680" y="234708"/>
                </a:lnTo>
                <a:close/>
              </a:path>
            </a:pathLst>
          </a:custGeom>
          <a:solidFill>
            <a:srgbClr val="D4DFD6">
              <a:alpha val="8984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436F5-3AB1-BB75-98F7-23E2E6907E3A}"/>
              </a:ext>
            </a:extLst>
          </p:cNvPr>
          <p:cNvSpPr txBox="1"/>
          <p:nvPr/>
        </p:nvSpPr>
        <p:spPr>
          <a:xfrm flipH="1">
            <a:off x="2819400" y="53340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Shaik </a:t>
            </a:r>
            <a:r>
              <a:rPr lang="en-US" dirty="0" err="1"/>
              <a:t>shaikshavali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5A1129-A06F-6716-0BFA-8BDDF31F1935}"/>
              </a:ext>
            </a:extLst>
          </p:cNvPr>
          <p:cNvSpPr txBox="1"/>
          <p:nvPr/>
        </p:nvSpPr>
        <p:spPr>
          <a:xfrm flipH="1">
            <a:off x="2743200" y="6019800"/>
            <a:ext cx="2773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Jhon Mathew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75003"/>
            <a:ext cx="9878695" cy="5425440"/>
            <a:chOff x="0" y="1175003"/>
            <a:chExt cx="9878695" cy="5425440"/>
          </a:xfrm>
        </p:grpSpPr>
        <p:sp>
          <p:nvSpPr>
            <p:cNvPr id="3" name="object 3"/>
            <p:cNvSpPr/>
            <p:nvPr/>
          </p:nvSpPr>
          <p:spPr>
            <a:xfrm>
              <a:off x="0" y="1207007"/>
              <a:ext cx="1048512" cy="6705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7700" y="2234183"/>
              <a:ext cx="8801100" cy="7620"/>
            </a:xfrm>
            <a:custGeom>
              <a:avLst/>
              <a:gdLst/>
              <a:ahLst/>
              <a:cxnLst/>
              <a:rect l="l" t="t" r="r" b="b"/>
              <a:pathLst>
                <a:path w="8801100" h="7619">
                  <a:moveTo>
                    <a:pt x="8801100" y="7619"/>
                  </a:moveTo>
                  <a:lnTo>
                    <a:pt x="0" y="7619"/>
                  </a:lnTo>
                  <a:lnTo>
                    <a:pt x="0" y="0"/>
                  </a:lnTo>
                  <a:lnTo>
                    <a:pt x="8801100" y="0"/>
                  </a:lnTo>
                  <a:lnTo>
                    <a:pt x="8801100" y="761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93108" y="1892807"/>
              <a:ext cx="5192268" cy="2834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1019" y="3428999"/>
              <a:ext cx="4224655" cy="2832100"/>
            </a:xfrm>
            <a:custGeom>
              <a:avLst/>
              <a:gdLst/>
              <a:ahLst/>
              <a:cxnLst/>
              <a:rect l="l" t="t" r="r" b="b"/>
              <a:pathLst>
                <a:path w="4224655" h="2832100">
                  <a:moveTo>
                    <a:pt x="4224528" y="2831591"/>
                  </a:moveTo>
                  <a:lnTo>
                    <a:pt x="0" y="2831591"/>
                  </a:lnTo>
                  <a:lnTo>
                    <a:pt x="0" y="0"/>
                  </a:lnTo>
                  <a:lnTo>
                    <a:pt x="4224528" y="0"/>
                  </a:lnTo>
                  <a:lnTo>
                    <a:pt x="4224528" y="2831591"/>
                  </a:lnTo>
                  <a:close/>
                </a:path>
              </a:pathLst>
            </a:custGeom>
            <a:solidFill>
              <a:srgbClr val="FFFFFF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5780" y="3413759"/>
              <a:ext cx="4255135" cy="2862580"/>
            </a:xfrm>
            <a:custGeom>
              <a:avLst/>
              <a:gdLst/>
              <a:ahLst/>
              <a:cxnLst/>
              <a:rect l="l" t="t" r="r" b="b"/>
              <a:pathLst>
                <a:path w="4255135" h="2862579">
                  <a:moveTo>
                    <a:pt x="4248912" y="2862072"/>
                  </a:moveTo>
                  <a:lnTo>
                    <a:pt x="7620" y="2862072"/>
                  </a:lnTo>
                  <a:lnTo>
                    <a:pt x="0" y="2855976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4248912" y="0"/>
                  </a:lnTo>
                  <a:lnTo>
                    <a:pt x="4255008" y="7620"/>
                  </a:lnTo>
                  <a:lnTo>
                    <a:pt x="4255008" y="15240"/>
                  </a:lnTo>
                  <a:lnTo>
                    <a:pt x="32004" y="15240"/>
                  </a:lnTo>
                  <a:lnTo>
                    <a:pt x="15240" y="32004"/>
                  </a:lnTo>
                  <a:lnTo>
                    <a:pt x="32004" y="32004"/>
                  </a:lnTo>
                  <a:lnTo>
                    <a:pt x="32004" y="2831592"/>
                  </a:lnTo>
                  <a:lnTo>
                    <a:pt x="15240" y="2831592"/>
                  </a:lnTo>
                  <a:lnTo>
                    <a:pt x="32004" y="2846832"/>
                  </a:lnTo>
                  <a:lnTo>
                    <a:pt x="4255008" y="2846832"/>
                  </a:lnTo>
                  <a:lnTo>
                    <a:pt x="4255008" y="2855976"/>
                  </a:lnTo>
                  <a:lnTo>
                    <a:pt x="4248912" y="2862072"/>
                  </a:lnTo>
                  <a:close/>
                </a:path>
                <a:path w="4255135" h="2862579">
                  <a:moveTo>
                    <a:pt x="32004" y="32004"/>
                  </a:moveTo>
                  <a:lnTo>
                    <a:pt x="15240" y="32004"/>
                  </a:lnTo>
                  <a:lnTo>
                    <a:pt x="32004" y="15240"/>
                  </a:lnTo>
                  <a:lnTo>
                    <a:pt x="32004" y="32004"/>
                  </a:lnTo>
                  <a:close/>
                </a:path>
                <a:path w="4255135" h="2862579">
                  <a:moveTo>
                    <a:pt x="4224528" y="32004"/>
                  </a:moveTo>
                  <a:lnTo>
                    <a:pt x="32004" y="32004"/>
                  </a:lnTo>
                  <a:lnTo>
                    <a:pt x="32004" y="15240"/>
                  </a:lnTo>
                  <a:lnTo>
                    <a:pt x="4224528" y="15240"/>
                  </a:lnTo>
                  <a:lnTo>
                    <a:pt x="4224528" y="32004"/>
                  </a:lnTo>
                  <a:close/>
                </a:path>
                <a:path w="4255135" h="2862579">
                  <a:moveTo>
                    <a:pt x="4224528" y="2846832"/>
                  </a:moveTo>
                  <a:lnTo>
                    <a:pt x="4224528" y="15240"/>
                  </a:lnTo>
                  <a:lnTo>
                    <a:pt x="4239768" y="32004"/>
                  </a:lnTo>
                  <a:lnTo>
                    <a:pt x="4255008" y="32004"/>
                  </a:lnTo>
                  <a:lnTo>
                    <a:pt x="4255008" y="2831592"/>
                  </a:lnTo>
                  <a:lnTo>
                    <a:pt x="4239768" y="2831592"/>
                  </a:lnTo>
                  <a:lnTo>
                    <a:pt x="4224528" y="2846832"/>
                  </a:lnTo>
                  <a:close/>
                </a:path>
                <a:path w="4255135" h="2862579">
                  <a:moveTo>
                    <a:pt x="4255008" y="32004"/>
                  </a:moveTo>
                  <a:lnTo>
                    <a:pt x="4239768" y="32004"/>
                  </a:lnTo>
                  <a:lnTo>
                    <a:pt x="4224528" y="15240"/>
                  </a:lnTo>
                  <a:lnTo>
                    <a:pt x="4255008" y="15240"/>
                  </a:lnTo>
                  <a:lnTo>
                    <a:pt x="4255008" y="32004"/>
                  </a:lnTo>
                  <a:close/>
                </a:path>
                <a:path w="4255135" h="2862579">
                  <a:moveTo>
                    <a:pt x="32004" y="2846832"/>
                  </a:moveTo>
                  <a:lnTo>
                    <a:pt x="15240" y="2831592"/>
                  </a:lnTo>
                  <a:lnTo>
                    <a:pt x="32004" y="2831592"/>
                  </a:lnTo>
                  <a:lnTo>
                    <a:pt x="32004" y="2846832"/>
                  </a:lnTo>
                  <a:close/>
                </a:path>
                <a:path w="4255135" h="2862579">
                  <a:moveTo>
                    <a:pt x="4224528" y="2846832"/>
                  </a:moveTo>
                  <a:lnTo>
                    <a:pt x="32004" y="2846832"/>
                  </a:lnTo>
                  <a:lnTo>
                    <a:pt x="32004" y="2831592"/>
                  </a:lnTo>
                  <a:lnTo>
                    <a:pt x="4224528" y="2831592"/>
                  </a:lnTo>
                  <a:lnTo>
                    <a:pt x="4224528" y="2846832"/>
                  </a:lnTo>
                  <a:close/>
                </a:path>
                <a:path w="4255135" h="2862579">
                  <a:moveTo>
                    <a:pt x="4255008" y="2846832"/>
                  </a:moveTo>
                  <a:lnTo>
                    <a:pt x="4224528" y="2846832"/>
                  </a:lnTo>
                  <a:lnTo>
                    <a:pt x="4239768" y="2831592"/>
                  </a:lnTo>
                  <a:lnTo>
                    <a:pt x="4255008" y="2831592"/>
                  </a:lnTo>
                  <a:lnTo>
                    <a:pt x="4255008" y="2846832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97379" y="4166108"/>
            <a:ext cx="2894330" cy="200850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06680" marR="130175" indent="-94615">
              <a:lnSpc>
                <a:spcPct val="88400"/>
              </a:lnSpc>
              <a:spcBef>
                <a:spcPts val="260"/>
              </a:spcBef>
              <a:buChar char="•"/>
              <a:tabLst>
                <a:tab pos="107950" algn="l"/>
              </a:tabLst>
            </a:pPr>
            <a:r>
              <a:rPr sz="1150" spc="15" dirty="0">
                <a:latin typeface="Trebuchet MS"/>
                <a:cs typeface="Trebuchet MS"/>
              </a:rPr>
              <a:t>The </a:t>
            </a:r>
            <a:r>
              <a:rPr sz="1150" spc="20" dirty="0">
                <a:latin typeface="Trebuchet MS"/>
                <a:cs typeface="Trebuchet MS"/>
              </a:rPr>
              <a:t>accuracy </a:t>
            </a:r>
            <a:r>
              <a:rPr sz="1150" spc="5" dirty="0">
                <a:latin typeface="Trebuchet MS"/>
                <a:cs typeface="Trebuchet MS"/>
              </a:rPr>
              <a:t>sensitivity </a:t>
            </a:r>
            <a:r>
              <a:rPr sz="1150" spc="35" dirty="0">
                <a:latin typeface="Trebuchet MS"/>
                <a:cs typeface="Trebuchet MS"/>
              </a:rPr>
              <a:t>and</a:t>
            </a:r>
            <a:r>
              <a:rPr sz="1150" spc="-235" dirty="0">
                <a:latin typeface="Trebuchet MS"/>
                <a:cs typeface="Trebuchet MS"/>
              </a:rPr>
              <a:t> </a:t>
            </a:r>
            <a:r>
              <a:rPr sz="1150" spc="10" dirty="0">
                <a:latin typeface="Trebuchet MS"/>
                <a:cs typeface="Trebuchet MS"/>
              </a:rPr>
              <a:t>specificity  </a:t>
            </a:r>
            <a:r>
              <a:rPr sz="1150" spc="25" dirty="0">
                <a:latin typeface="Trebuchet MS"/>
                <a:cs typeface="Trebuchet MS"/>
              </a:rPr>
              <a:t>was </a:t>
            </a:r>
            <a:r>
              <a:rPr sz="1150" spc="5" dirty="0">
                <a:latin typeface="Trebuchet MS"/>
                <a:cs typeface="Trebuchet MS"/>
              </a:rPr>
              <a:t>calculated </a:t>
            </a:r>
            <a:r>
              <a:rPr sz="1150" dirty="0">
                <a:latin typeface="Trebuchet MS"/>
                <a:cs typeface="Trebuchet MS"/>
              </a:rPr>
              <a:t>for </a:t>
            </a:r>
            <a:r>
              <a:rPr sz="1150" spc="30" dirty="0">
                <a:latin typeface="Trebuchet MS"/>
                <a:cs typeface="Trebuchet MS"/>
              </a:rPr>
              <a:t>various </a:t>
            </a:r>
            <a:r>
              <a:rPr sz="1150" spc="25" dirty="0">
                <a:latin typeface="Trebuchet MS"/>
                <a:cs typeface="Trebuchet MS"/>
              </a:rPr>
              <a:t>values </a:t>
            </a:r>
            <a:r>
              <a:rPr sz="1150" spc="-30" dirty="0">
                <a:latin typeface="Trebuchet MS"/>
                <a:cs typeface="Trebuchet MS"/>
              </a:rPr>
              <a:t>of  </a:t>
            </a:r>
            <a:r>
              <a:rPr sz="1150" spc="25" dirty="0">
                <a:latin typeface="Trebuchet MS"/>
                <a:cs typeface="Trebuchet MS"/>
              </a:rPr>
              <a:t>probability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10" dirty="0">
                <a:latin typeface="Trebuchet MS"/>
                <a:cs typeface="Trebuchet MS"/>
              </a:rPr>
              <a:t>threshold</a:t>
            </a:r>
            <a:r>
              <a:rPr sz="1150" spc="-50" dirty="0">
                <a:latin typeface="Trebuchet MS"/>
                <a:cs typeface="Trebuchet MS"/>
              </a:rPr>
              <a:t> </a:t>
            </a:r>
            <a:r>
              <a:rPr sz="1150" spc="35" dirty="0">
                <a:latin typeface="Trebuchet MS"/>
                <a:cs typeface="Trebuchet MS"/>
              </a:rPr>
              <a:t>and</a:t>
            </a:r>
            <a:r>
              <a:rPr sz="1150" spc="-55" dirty="0">
                <a:latin typeface="Trebuchet MS"/>
                <a:cs typeface="Trebuchet MS"/>
              </a:rPr>
              <a:t> </a:t>
            </a:r>
            <a:r>
              <a:rPr sz="1150" dirty="0">
                <a:latin typeface="Trebuchet MS"/>
                <a:cs typeface="Trebuchet MS"/>
              </a:rPr>
              <a:t>plotted</a:t>
            </a:r>
            <a:r>
              <a:rPr sz="1150" spc="-65" dirty="0">
                <a:latin typeface="Trebuchet MS"/>
                <a:cs typeface="Trebuchet MS"/>
              </a:rPr>
              <a:t> </a:t>
            </a:r>
            <a:r>
              <a:rPr sz="1150" spc="15" dirty="0">
                <a:latin typeface="Trebuchet MS"/>
                <a:cs typeface="Trebuchet MS"/>
              </a:rPr>
              <a:t>in</a:t>
            </a:r>
            <a:r>
              <a:rPr sz="1150" spc="-65" dirty="0">
                <a:latin typeface="Trebuchet MS"/>
                <a:cs typeface="Trebuchet MS"/>
              </a:rPr>
              <a:t> </a:t>
            </a:r>
            <a:r>
              <a:rPr sz="1150" spc="-20" dirty="0">
                <a:latin typeface="Trebuchet MS"/>
                <a:cs typeface="Trebuchet MS"/>
              </a:rPr>
              <a:t>the  </a:t>
            </a:r>
            <a:r>
              <a:rPr sz="1150" spc="50" dirty="0">
                <a:latin typeface="Trebuchet MS"/>
                <a:cs typeface="Trebuchet MS"/>
              </a:rPr>
              <a:t>graph </a:t>
            </a:r>
            <a:r>
              <a:rPr sz="1150" spc="-35" dirty="0">
                <a:latin typeface="Trebuchet MS"/>
                <a:cs typeface="Trebuchet MS"/>
              </a:rPr>
              <a:t>to </a:t>
            </a:r>
            <a:r>
              <a:rPr sz="1150" spc="-20" dirty="0">
                <a:latin typeface="Trebuchet MS"/>
                <a:cs typeface="Trebuchet MS"/>
              </a:rPr>
              <a:t>the</a:t>
            </a:r>
            <a:r>
              <a:rPr sz="1150" spc="-195" dirty="0">
                <a:latin typeface="Trebuchet MS"/>
                <a:cs typeface="Trebuchet MS"/>
              </a:rPr>
              <a:t> </a:t>
            </a:r>
            <a:r>
              <a:rPr sz="1150" spc="5" dirty="0">
                <a:latin typeface="Trebuchet MS"/>
                <a:cs typeface="Trebuchet MS"/>
              </a:rPr>
              <a:t>right.</a:t>
            </a:r>
            <a:endParaRPr sz="11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rebuchet MS"/>
              <a:buChar char="•"/>
            </a:pPr>
            <a:endParaRPr sz="1400">
              <a:latin typeface="Trebuchet MS"/>
              <a:cs typeface="Trebuchet MS"/>
            </a:endParaRPr>
          </a:p>
          <a:p>
            <a:pPr marL="106680" marR="5080" indent="-94615">
              <a:lnSpc>
                <a:spcPts val="1220"/>
              </a:lnSpc>
              <a:spcBef>
                <a:spcPts val="5"/>
              </a:spcBef>
              <a:buChar char="•"/>
              <a:tabLst>
                <a:tab pos="107950" algn="l"/>
              </a:tabLst>
            </a:pPr>
            <a:r>
              <a:rPr sz="1150" spc="20" dirty="0">
                <a:latin typeface="Trebuchet MS"/>
                <a:cs typeface="Trebuchet MS"/>
              </a:rPr>
              <a:t>From</a:t>
            </a:r>
            <a:r>
              <a:rPr sz="1150" spc="-65" dirty="0">
                <a:latin typeface="Trebuchet MS"/>
                <a:cs typeface="Trebuchet MS"/>
              </a:rPr>
              <a:t> </a:t>
            </a:r>
            <a:r>
              <a:rPr sz="1150" spc="-15" dirty="0">
                <a:latin typeface="Trebuchet MS"/>
                <a:cs typeface="Trebuchet MS"/>
              </a:rPr>
              <a:t>the</a:t>
            </a:r>
            <a:r>
              <a:rPr sz="1150" spc="-70" dirty="0">
                <a:latin typeface="Trebuchet MS"/>
                <a:cs typeface="Trebuchet MS"/>
              </a:rPr>
              <a:t> </a:t>
            </a:r>
            <a:r>
              <a:rPr sz="1150" spc="30" dirty="0">
                <a:latin typeface="Trebuchet MS"/>
                <a:cs typeface="Trebuchet MS"/>
              </a:rPr>
              <a:t>curve</a:t>
            </a:r>
            <a:r>
              <a:rPr sz="1150" spc="-60" dirty="0">
                <a:latin typeface="Trebuchet MS"/>
                <a:cs typeface="Trebuchet MS"/>
              </a:rPr>
              <a:t> </a:t>
            </a:r>
            <a:r>
              <a:rPr sz="1150" spc="5" dirty="0">
                <a:latin typeface="Trebuchet MS"/>
                <a:cs typeface="Trebuchet MS"/>
              </a:rPr>
              <a:t>above,</a:t>
            </a:r>
            <a:r>
              <a:rPr sz="1150" spc="-140" dirty="0">
                <a:latin typeface="Trebuchet MS"/>
                <a:cs typeface="Trebuchet MS"/>
              </a:rPr>
              <a:t> </a:t>
            </a:r>
            <a:r>
              <a:rPr sz="1150" b="1" spc="-35" dirty="0">
                <a:solidFill>
                  <a:srgbClr val="9C3131"/>
                </a:solidFill>
                <a:latin typeface="Trebuchet MS"/>
                <a:cs typeface="Trebuchet MS"/>
              </a:rPr>
              <a:t>0.33</a:t>
            </a:r>
            <a:r>
              <a:rPr sz="1150" b="1" spc="-55" dirty="0">
                <a:solidFill>
                  <a:srgbClr val="9C3131"/>
                </a:solidFill>
                <a:latin typeface="Trebuchet MS"/>
                <a:cs typeface="Trebuchet MS"/>
              </a:rPr>
              <a:t> </a:t>
            </a:r>
            <a:r>
              <a:rPr sz="1150" spc="30" dirty="0">
                <a:latin typeface="Trebuchet MS"/>
                <a:cs typeface="Trebuchet MS"/>
              </a:rPr>
              <a:t>is</a:t>
            </a:r>
            <a:r>
              <a:rPr sz="1150" spc="-65" dirty="0">
                <a:latin typeface="Trebuchet MS"/>
                <a:cs typeface="Trebuchet MS"/>
              </a:rPr>
              <a:t> </a:t>
            </a:r>
            <a:r>
              <a:rPr sz="1150" spc="20" dirty="0">
                <a:latin typeface="Trebuchet MS"/>
                <a:cs typeface="Trebuchet MS"/>
              </a:rPr>
              <a:t>found</a:t>
            </a:r>
            <a:r>
              <a:rPr sz="1150" spc="-55" dirty="0">
                <a:latin typeface="Trebuchet MS"/>
                <a:cs typeface="Trebuchet MS"/>
              </a:rPr>
              <a:t> </a:t>
            </a:r>
            <a:r>
              <a:rPr sz="1150" spc="-35" dirty="0">
                <a:latin typeface="Trebuchet MS"/>
                <a:cs typeface="Trebuchet MS"/>
              </a:rPr>
              <a:t>to</a:t>
            </a:r>
            <a:r>
              <a:rPr sz="1150" spc="-70" dirty="0">
                <a:latin typeface="Trebuchet MS"/>
                <a:cs typeface="Trebuchet MS"/>
              </a:rPr>
              <a:t> </a:t>
            </a:r>
            <a:r>
              <a:rPr sz="1150" spc="65" dirty="0">
                <a:latin typeface="Trebuchet MS"/>
                <a:cs typeface="Trebuchet MS"/>
              </a:rPr>
              <a:t>be  </a:t>
            </a:r>
            <a:r>
              <a:rPr sz="1150" spc="-15" dirty="0">
                <a:latin typeface="Trebuchet MS"/>
                <a:cs typeface="Trebuchet MS"/>
              </a:rPr>
              <a:t>the </a:t>
            </a:r>
            <a:r>
              <a:rPr sz="1150" spc="15" dirty="0">
                <a:latin typeface="Trebuchet MS"/>
                <a:cs typeface="Trebuchet MS"/>
              </a:rPr>
              <a:t>optimum </a:t>
            </a:r>
            <a:r>
              <a:rPr sz="1150" spc="5" dirty="0">
                <a:latin typeface="Trebuchet MS"/>
                <a:cs typeface="Trebuchet MS"/>
              </a:rPr>
              <a:t>point </a:t>
            </a:r>
            <a:r>
              <a:rPr sz="1150" dirty="0">
                <a:latin typeface="Trebuchet MS"/>
                <a:cs typeface="Trebuchet MS"/>
              </a:rPr>
              <a:t>for</a:t>
            </a:r>
            <a:r>
              <a:rPr sz="1150" spc="-254" dirty="0">
                <a:latin typeface="Trebuchet MS"/>
                <a:cs typeface="Trebuchet MS"/>
              </a:rPr>
              <a:t> </a:t>
            </a:r>
            <a:r>
              <a:rPr sz="1150" spc="-35" dirty="0">
                <a:latin typeface="Trebuchet MS"/>
                <a:cs typeface="Trebuchet MS"/>
              </a:rPr>
              <a:t>cutoff </a:t>
            </a:r>
            <a:r>
              <a:rPr sz="1150" spc="5" dirty="0">
                <a:latin typeface="Trebuchet MS"/>
                <a:cs typeface="Trebuchet MS"/>
              </a:rPr>
              <a:t>probability.</a:t>
            </a:r>
            <a:endParaRPr sz="11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rebuchet MS"/>
              <a:buChar char="•"/>
            </a:pPr>
            <a:endParaRPr sz="1350">
              <a:latin typeface="Trebuchet MS"/>
              <a:cs typeface="Trebuchet MS"/>
            </a:endParaRPr>
          </a:p>
          <a:p>
            <a:pPr marL="106680" marR="57785" indent="-94615">
              <a:lnSpc>
                <a:spcPct val="88400"/>
              </a:lnSpc>
              <a:buChar char="•"/>
              <a:tabLst>
                <a:tab pos="107950" algn="l"/>
              </a:tabLst>
            </a:pPr>
            <a:r>
              <a:rPr sz="1150" dirty="0">
                <a:latin typeface="Trebuchet MS"/>
                <a:cs typeface="Trebuchet MS"/>
              </a:rPr>
              <a:t>At</a:t>
            </a:r>
            <a:r>
              <a:rPr sz="1150" spc="-55" dirty="0">
                <a:latin typeface="Trebuchet MS"/>
                <a:cs typeface="Trebuchet MS"/>
              </a:rPr>
              <a:t> </a:t>
            </a:r>
            <a:r>
              <a:rPr sz="1150" spc="-10" dirty="0">
                <a:latin typeface="Trebuchet MS"/>
                <a:cs typeface="Trebuchet MS"/>
              </a:rPr>
              <a:t>this</a:t>
            </a:r>
            <a:r>
              <a:rPr sz="1150" spc="-50" dirty="0">
                <a:latin typeface="Trebuchet MS"/>
                <a:cs typeface="Trebuchet MS"/>
              </a:rPr>
              <a:t> </a:t>
            </a:r>
            <a:r>
              <a:rPr sz="1150" spc="10" dirty="0">
                <a:latin typeface="Trebuchet MS"/>
                <a:cs typeface="Trebuchet MS"/>
              </a:rPr>
              <a:t>threshold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5" dirty="0">
                <a:latin typeface="Trebuchet MS"/>
                <a:cs typeface="Trebuchet MS"/>
              </a:rPr>
              <a:t>value,</a:t>
            </a:r>
            <a:r>
              <a:rPr sz="1150" spc="-150" dirty="0">
                <a:latin typeface="Trebuchet MS"/>
                <a:cs typeface="Trebuchet MS"/>
              </a:rPr>
              <a:t> </a:t>
            </a:r>
            <a:r>
              <a:rPr sz="1150" dirty="0">
                <a:latin typeface="Trebuchet MS"/>
                <a:cs typeface="Trebuchet MS"/>
              </a:rPr>
              <a:t>all</a:t>
            </a:r>
            <a:r>
              <a:rPr sz="1150" spc="-50" dirty="0">
                <a:latin typeface="Trebuchet MS"/>
                <a:cs typeface="Trebuchet MS"/>
              </a:rPr>
              <a:t> </a:t>
            </a:r>
            <a:r>
              <a:rPr sz="1150" spc="-20" dirty="0">
                <a:latin typeface="Trebuchet MS"/>
                <a:cs typeface="Trebuchet MS"/>
              </a:rPr>
              <a:t>the</a:t>
            </a:r>
            <a:r>
              <a:rPr sz="1150" spc="-60" dirty="0">
                <a:latin typeface="Trebuchet MS"/>
                <a:cs typeface="Trebuchet MS"/>
              </a:rPr>
              <a:t> </a:t>
            </a:r>
            <a:r>
              <a:rPr sz="1150" spc="20" dirty="0">
                <a:latin typeface="Trebuchet MS"/>
                <a:cs typeface="Trebuchet MS"/>
              </a:rPr>
              <a:t>3</a:t>
            </a:r>
            <a:r>
              <a:rPr sz="1150" spc="-65" dirty="0">
                <a:latin typeface="Trebuchet MS"/>
                <a:cs typeface="Trebuchet MS"/>
              </a:rPr>
              <a:t> </a:t>
            </a:r>
            <a:r>
              <a:rPr sz="1150" spc="15" dirty="0">
                <a:latin typeface="Trebuchet MS"/>
                <a:cs typeface="Trebuchet MS"/>
              </a:rPr>
              <a:t>metrics</a:t>
            </a:r>
            <a:r>
              <a:rPr sz="1150" spc="-50" dirty="0">
                <a:latin typeface="Trebuchet MS"/>
                <a:cs typeface="Trebuchet MS"/>
              </a:rPr>
              <a:t> </a:t>
            </a:r>
            <a:r>
              <a:rPr sz="1150" spc="-15" dirty="0">
                <a:latin typeface="Trebuchet MS"/>
                <a:cs typeface="Trebuchet MS"/>
              </a:rPr>
              <a:t>-  </a:t>
            </a:r>
            <a:r>
              <a:rPr sz="1150" spc="20" dirty="0">
                <a:latin typeface="Trebuchet MS"/>
                <a:cs typeface="Trebuchet MS"/>
              </a:rPr>
              <a:t>accuracy </a:t>
            </a:r>
            <a:r>
              <a:rPr sz="1150" spc="5" dirty="0">
                <a:latin typeface="Trebuchet MS"/>
                <a:cs typeface="Trebuchet MS"/>
              </a:rPr>
              <a:t>sensitivity </a:t>
            </a:r>
            <a:r>
              <a:rPr sz="1150" spc="35" dirty="0">
                <a:latin typeface="Trebuchet MS"/>
                <a:cs typeface="Trebuchet MS"/>
              </a:rPr>
              <a:t>and </a:t>
            </a:r>
            <a:r>
              <a:rPr sz="1150" spc="10" dirty="0">
                <a:latin typeface="Trebuchet MS"/>
                <a:cs typeface="Trebuchet MS"/>
              </a:rPr>
              <a:t>specificity </a:t>
            </a:r>
            <a:r>
              <a:rPr sz="1150" spc="25" dirty="0">
                <a:latin typeface="Trebuchet MS"/>
                <a:cs typeface="Trebuchet MS"/>
              </a:rPr>
              <a:t>was  </a:t>
            </a:r>
            <a:r>
              <a:rPr sz="1150" spc="20" dirty="0">
                <a:latin typeface="Trebuchet MS"/>
                <a:cs typeface="Trebuchet MS"/>
              </a:rPr>
              <a:t>found </a:t>
            </a:r>
            <a:r>
              <a:rPr sz="1150" spc="-35" dirty="0">
                <a:latin typeface="Trebuchet MS"/>
                <a:cs typeface="Trebuchet MS"/>
              </a:rPr>
              <a:t>to </a:t>
            </a:r>
            <a:r>
              <a:rPr sz="1150" spc="65" dirty="0">
                <a:latin typeface="Trebuchet MS"/>
                <a:cs typeface="Trebuchet MS"/>
              </a:rPr>
              <a:t>be </a:t>
            </a:r>
            <a:r>
              <a:rPr sz="1150" spc="5" dirty="0">
                <a:latin typeface="Trebuchet MS"/>
                <a:cs typeface="Trebuchet MS"/>
              </a:rPr>
              <a:t>well </a:t>
            </a:r>
            <a:r>
              <a:rPr sz="1150" spc="30" dirty="0">
                <a:latin typeface="Trebuchet MS"/>
                <a:cs typeface="Trebuchet MS"/>
              </a:rPr>
              <a:t>above </a:t>
            </a:r>
            <a:r>
              <a:rPr sz="1150" spc="150" dirty="0">
                <a:latin typeface="Trebuchet MS"/>
                <a:cs typeface="Trebuchet MS"/>
              </a:rPr>
              <a:t>80% </a:t>
            </a:r>
            <a:r>
              <a:rPr sz="1150" spc="20" dirty="0">
                <a:latin typeface="Trebuchet MS"/>
                <a:cs typeface="Trebuchet MS"/>
              </a:rPr>
              <a:t>which </a:t>
            </a:r>
            <a:r>
              <a:rPr sz="1150" spc="30" dirty="0">
                <a:latin typeface="Trebuchet MS"/>
                <a:cs typeface="Trebuchet MS"/>
              </a:rPr>
              <a:t>is </a:t>
            </a:r>
            <a:r>
              <a:rPr sz="1150" spc="5" dirty="0">
                <a:latin typeface="Trebuchet MS"/>
                <a:cs typeface="Trebuchet MS"/>
              </a:rPr>
              <a:t>a  well </a:t>
            </a:r>
            <a:r>
              <a:rPr sz="1150" spc="15" dirty="0">
                <a:latin typeface="Trebuchet MS"/>
                <a:cs typeface="Trebuchet MS"/>
              </a:rPr>
              <a:t>acceptable</a:t>
            </a:r>
            <a:r>
              <a:rPr sz="1150" spc="-100" dirty="0">
                <a:latin typeface="Trebuchet MS"/>
                <a:cs typeface="Trebuchet MS"/>
              </a:rPr>
              <a:t> </a:t>
            </a:r>
            <a:r>
              <a:rPr sz="1150" spc="-5" dirty="0">
                <a:latin typeface="Trebuchet MS"/>
                <a:cs typeface="Trebuchet MS"/>
              </a:rPr>
              <a:t>value.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51687" y="2699004"/>
            <a:ext cx="3846829" cy="1104900"/>
            <a:chOff x="551687" y="2699004"/>
            <a:chExt cx="3846829" cy="1104900"/>
          </a:xfrm>
        </p:grpSpPr>
        <p:sp>
          <p:nvSpPr>
            <p:cNvPr id="10" name="object 10"/>
            <p:cNvSpPr/>
            <p:nvPr/>
          </p:nvSpPr>
          <p:spPr>
            <a:xfrm>
              <a:off x="566927" y="2715768"/>
              <a:ext cx="3816350" cy="1073150"/>
            </a:xfrm>
            <a:custGeom>
              <a:avLst/>
              <a:gdLst/>
              <a:ahLst/>
              <a:cxnLst/>
              <a:rect l="l" t="t" r="r" b="b"/>
              <a:pathLst>
                <a:path w="3816350" h="1073150">
                  <a:moveTo>
                    <a:pt x="3637788" y="1072896"/>
                  </a:moveTo>
                  <a:lnTo>
                    <a:pt x="179832" y="1072896"/>
                  </a:lnTo>
                  <a:lnTo>
                    <a:pt x="132115" y="1066454"/>
                  </a:lnTo>
                  <a:lnTo>
                    <a:pt x="89182" y="1048286"/>
                  </a:lnTo>
                  <a:lnTo>
                    <a:pt x="52768" y="1020127"/>
                  </a:lnTo>
                  <a:lnTo>
                    <a:pt x="24609" y="983713"/>
                  </a:lnTo>
                  <a:lnTo>
                    <a:pt x="6441" y="940780"/>
                  </a:lnTo>
                  <a:lnTo>
                    <a:pt x="0" y="893064"/>
                  </a:lnTo>
                  <a:lnTo>
                    <a:pt x="0" y="178308"/>
                  </a:lnTo>
                  <a:lnTo>
                    <a:pt x="6441" y="130704"/>
                  </a:lnTo>
                  <a:lnTo>
                    <a:pt x="24609" y="88053"/>
                  </a:lnTo>
                  <a:lnTo>
                    <a:pt x="52768" y="52006"/>
                  </a:lnTo>
                  <a:lnTo>
                    <a:pt x="89182" y="24214"/>
                  </a:lnTo>
                  <a:lnTo>
                    <a:pt x="132115" y="6328"/>
                  </a:lnTo>
                  <a:lnTo>
                    <a:pt x="179832" y="0"/>
                  </a:lnTo>
                  <a:lnTo>
                    <a:pt x="3637788" y="0"/>
                  </a:lnTo>
                  <a:lnTo>
                    <a:pt x="3684862" y="6328"/>
                  </a:lnTo>
                  <a:lnTo>
                    <a:pt x="3727365" y="24214"/>
                  </a:lnTo>
                  <a:lnTo>
                    <a:pt x="3763518" y="52006"/>
                  </a:lnTo>
                  <a:lnTo>
                    <a:pt x="3791542" y="88053"/>
                  </a:lnTo>
                  <a:lnTo>
                    <a:pt x="3809661" y="130704"/>
                  </a:lnTo>
                  <a:lnTo>
                    <a:pt x="3816096" y="178308"/>
                  </a:lnTo>
                  <a:lnTo>
                    <a:pt x="3816096" y="893064"/>
                  </a:lnTo>
                  <a:lnTo>
                    <a:pt x="3809661" y="940780"/>
                  </a:lnTo>
                  <a:lnTo>
                    <a:pt x="3791542" y="983713"/>
                  </a:lnTo>
                  <a:lnTo>
                    <a:pt x="3763518" y="1020127"/>
                  </a:lnTo>
                  <a:lnTo>
                    <a:pt x="3727365" y="1048286"/>
                  </a:lnTo>
                  <a:lnTo>
                    <a:pt x="3684862" y="1066454"/>
                  </a:lnTo>
                  <a:lnTo>
                    <a:pt x="3637788" y="1072896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1687" y="2699004"/>
              <a:ext cx="3846829" cy="1104900"/>
            </a:xfrm>
            <a:custGeom>
              <a:avLst/>
              <a:gdLst/>
              <a:ahLst/>
              <a:cxnLst/>
              <a:rect l="l" t="t" r="r" b="b"/>
              <a:pathLst>
                <a:path w="3846829" h="1104900">
                  <a:moveTo>
                    <a:pt x="3653028" y="1104900"/>
                  </a:moveTo>
                  <a:lnTo>
                    <a:pt x="193548" y="1104900"/>
                  </a:lnTo>
                  <a:lnTo>
                    <a:pt x="173736" y="1103376"/>
                  </a:lnTo>
                  <a:lnTo>
                    <a:pt x="135636" y="1095756"/>
                  </a:lnTo>
                  <a:lnTo>
                    <a:pt x="100584" y="1080516"/>
                  </a:lnTo>
                  <a:lnTo>
                    <a:pt x="56388" y="1046988"/>
                  </a:lnTo>
                  <a:lnTo>
                    <a:pt x="22860" y="1002792"/>
                  </a:lnTo>
                  <a:lnTo>
                    <a:pt x="7620" y="967740"/>
                  </a:lnTo>
                  <a:lnTo>
                    <a:pt x="1289" y="926592"/>
                  </a:lnTo>
                  <a:lnTo>
                    <a:pt x="0" y="909828"/>
                  </a:lnTo>
                  <a:lnTo>
                    <a:pt x="0" y="193548"/>
                  </a:lnTo>
                  <a:lnTo>
                    <a:pt x="4572" y="155448"/>
                  </a:lnTo>
                  <a:lnTo>
                    <a:pt x="15240" y="118872"/>
                  </a:lnTo>
                  <a:lnTo>
                    <a:pt x="33528" y="85344"/>
                  </a:lnTo>
                  <a:lnTo>
                    <a:pt x="71628" y="44196"/>
                  </a:lnTo>
                  <a:lnTo>
                    <a:pt x="118872" y="15240"/>
                  </a:lnTo>
                  <a:lnTo>
                    <a:pt x="155448" y="4572"/>
                  </a:lnTo>
                  <a:lnTo>
                    <a:pt x="195072" y="0"/>
                  </a:lnTo>
                  <a:lnTo>
                    <a:pt x="3653028" y="0"/>
                  </a:lnTo>
                  <a:lnTo>
                    <a:pt x="3692652" y="4572"/>
                  </a:lnTo>
                  <a:lnTo>
                    <a:pt x="3729228" y="15240"/>
                  </a:lnTo>
                  <a:lnTo>
                    <a:pt x="3758692" y="32004"/>
                  </a:lnTo>
                  <a:lnTo>
                    <a:pt x="176784" y="32004"/>
                  </a:lnTo>
                  <a:lnTo>
                    <a:pt x="161544" y="35052"/>
                  </a:lnTo>
                  <a:lnTo>
                    <a:pt x="102108" y="59436"/>
                  </a:lnTo>
                  <a:lnTo>
                    <a:pt x="68580" y="91440"/>
                  </a:lnTo>
                  <a:lnTo>
                    <a:pt x="38100" y="147828"/>
                  </a:lnTo>
                  <a:lnTo>
                    <a:pt x="32004" y="178308"/>
                  </a:lnTo>
                  <a:lnTo>
                    <a:pt x="32004" y="928116"/>
                  </a:lnTo>
                  <a:lnTo>
                    <a:pt x="35052" y="943356"/>
                  </a:lnTo>
                  <a:lnTo>
                    <a:pt x="38100" y="960120"/>
                  </a:lnTo>
                  <a:lnTo>
                    <a:pt x="59436" y="1002792"/>
                  </a:lnTo>
                  <a:lnTo>
                    <a:pt x="91440" y="1036320"/>
                  </a:lnTo>
                  <a:lnTo>
                    <a:pt x="131064" y="1060704"/>
                  </a:lnTo>
                  <a:lnTo>
                    <a:pt x="163068" y="1069848"/>
                  </a:lnTo>
                  <a:lnTo>
                    <a:pt x="178308" y="1072896"/>
                  </a:lnTo>
                  <a:lnTo>
                    <a:pt x="3758837" y="1072896"/>
                  </a:lnTo>
                  <a:lnTo>
                    <a:pt x="3744468" y="1082040"/>
                  </a:lnTo>
                  <a:lnTo>
                    <a:pt x="3727704" y="1089660"/>
                  </a:lnTo>
                  <a:lnTo>
                    <a:pt x="3691128" y="1101852"/>
                  </a:lnTo>
                  <a:lnTo>
                    <a:pt x="3653028" y="1104900"/>
                  </a:lnTo>
                  <a:close/>
                </a:path>
                <a:path w="3846829" h="1104900">
                  <a:moveTo>
                    <a:pt x="3758837" y="1072896"/>
                  </a:moveTo>
                  <a:lnTo>
                    <a:pt x="3669792" y="1072896"/>
                  </a:lnTo>
                  <a:lnTo>
                    <a:pt x="3686556" y="1069848"/>
                  </a:lnTo>
                  <a:lnTo>
                    <a:pt x="3717036" y="1060704"/>
                  </a:lnTo>
                  <a:lnTo>
                    <a:pt x="3756660" y="1036320"/>
                  </a:lnTo>
                  <a:lnTo>
                    <a:pt x="3788664" y="1001268"/>
                  </a:lnTo>
                  <a:lnTo>
                    <a:pt x="3808476" y="958596"/>
                  </a:lnTo>
                  <a:lnTo>
                    <a:pt x="3816096" y="909828"/>
                  </a:lnTo>
                  <a:lnTo>
                    <a:pt x="3815969" y="193548"/>
                  </a:lnTo>
                  <a:lnTo>
                    <a:pt x="3814572" y="176784"/>
                  </a:lnTo>
                  <a:lnTo>
                    <a:pt x="3808476" y="146304"/>
                  </a:lnTo>
                  <a:lnTo>
                    <a:pt x="3796284" y="115824"/>
                  </a:lnTo>
                  <a:lnTo>
                    <a:pt x="3787140" y="103632"/>
                  </a:lnTo>
                  <a:lnTo>
                    <a:pt x="3777996" y="89916"/>
                  </a:lnTo>
                  <a:lnTo>
                    <a:pt x="3742944" y="59436"/>
                  </a:lnTo>
                  <a:lnTo>
                    <a:pt x="3700272" y="38100"/>
                  </a:lnTo>
                  <a:lnTo>
                    <a:pt x="3668268" y="32004"/>
                  </a:lnTo>
                  <a:lnTo>
                    <a:pt x="3758692" y="32004"/>
                  </a:lnTo>
                  <a:lnTo>
                    <a:pt x="3790188" y="57912"/>
                  </a:lnTo>
                  <a:lnTo>
                    <a:pt x="3823716" y="102108"/>
                  </a:lnTo>
                  <a:lnTo>
                    <a:pt x="3831336" y="120396"/>
                  </a:lnTo>
                  <a:lnTo>
                    <a:pt x="3838956" y="137160"/>
                  </a:lnTo>
                  <a:lnTo>
                    <a:pt x="3843528" y="156972"/>
                  </a:lnTo>
                  <a:lnTo>
                    <a:pt x="3846576" y="175260"/>
                  </a:lnTo>
                  <a:lnTo>
                    <a:pt x="3846576" y="931164"/>
                  </a:lnTo>
                  <a:lnTo>
                    <a:pt x="3831336" y="987552"/>
                  </a:lnTo>
                  <a:lnTo>
                    <a:pt x="3802380" y="1034796"/>
                  </a:lnTo>
                  <a:lnTo>
                    <a:pt x="3761232" y="1071372"/>
                  </a:lnTo>
                  <a:lnTo>
                    <a:pt x="3758837" y="1072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34622" y="2931626"/>
            <a:ext cx="2717800" cy="59245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 indent="880744">
              <a:lnSpc>
                <a:spcPts val="2090"/>
              </a:lnSpc>
              <a:spcBef>
                <a:spcPts val="405"/>
              </a:spcBef>
            </a:pPr>
            <a:r>
              <a:rPr sz="1950" b="1" spc="135" dirty="0">
                <a:solidFill>
                  <a:srgbClr val="9C3131"/>
                </a:solidFill>
                <a:latin typeface="Trebuchet MS"/>
                <a:cs typeface="Trebuchet MS"/>
              </a:rPr>
              <a:t>Optimal  </a:t>
            </a:r>
            <a:r>
              <a:rPr sz="1950" b="1" spc="85" dirty="0">
                <a:solidFill>
                  <a:srgbClr val="9C3131"/>
                </a:solidFill>
                <a:latin typeface="Trebuchet MS"/>
                <a:cs typeface="Trebuchet MS"/>
              </a:rPr>
              <a:t>Probability</a:t>
            </a:r>
            <a:r>
              <a:rPr sz="1950" b="1" spc="-280" dirty="0">
                <a:solidFill>
                  <a:srgbClr val="9C3131"/>
                </a:solidFill>
                <a:latin typeface="Trebuchet MS"/>
                <a:cs typeface="Trebuchet MS"/>
              </a:rPr>
              <a:t> </a:t>
            </a:r>
            <a:r>
              <a:rPr sz="1950" b="1" spc="85" dirty="0">
                <a:solidFill>
                  <a:srgbClr val="9C3131"/>
                </a:solidFill>
                <a:latin typeface="Trebuchet MS"/>
                <a:cs typeface="Trebuchet MS"/>
              </a:rPr>
              <a:t>Threshold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7192" y="2349487"/>
            <a:ext cx="677354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Optimal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cutoff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probability</a:t>
            </a:r>
            <a:r>
              <a:rPr sz="1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 that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prob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balanced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sensitivity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specificity.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36235" y="3192779"/>
            <a:ext cx="4811268" cy="28361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7489" y="2997209"/>
            <a:ext cx="3122295" cy="71247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06680" marR="5080" indent="-94615">
              <a:lnSpc>
                <a:spcPts val="1310"/>
              </a:lnSpc>
              <a:spcBef>
                <a:spcPts val="285"/>
              </a:spcBef>
              <a:buChar char="•"/>
              <a:tabLst>
                <a:tab pos="107314" algn="l"/>
              </a:tabLst>
            </a:pPr>
            <a:r>
              <a:rPr sz="1200" spc="-30" dirty="0">
                <a:latin typeface="Trebuchet MS"/>
                <a:cs typeface="Trebuchet MS"/>
              </a:rPr>
              <a:t>It </a:t>
            </a:r>
            <a:r>
              <a:rPr sz="1200" spc="50" dirty="0">
                <a:latin typeface="Trebuchet MS"/>
                <a:cs typeface="Trebuchet MS"/>
              </a:rPr>
              <a:t>shows </a:t>
            </a:r>
            <a:r>
              <a:rPr sz="1200" dirty="0">
                <a:latin typeface="Trebuchet MS"/>
                <a:cs typeface="Trebuchet MS"/>
              </a:rPr>
              <a:t>the </a:t>
            </a:r>
            <a:r>
              <a:rPr sz="1200" spc="-5" dirty="0">
                <a:latin typeface="Trebuchet MS"/>
                <a:cs typeface="Trebuchet MS"/>
              </a:rPr>
              <a:t>tradeoff </a:t>
            </a:r>
            <a:r>
              <a:rPr sz="1200" spc="35" dirty="0">
                <a:latin typeface="Trebuchet MS"/>
                <a:cs typeface="Trebuchet MS"/>
              </a:rPr>
              <a:t>between </a:t>
            </a:r>
            <a:r>
              <a:rPr sz="1200" spc="20" dirty="0">
                <a:latin typeface="Trebuchet MS"/>
                <a:cs typeface="Trebuchet MS"/>
              </a:rPr>
              <a:t>sensitivity  </a:t>
            </a:r>
            <a:r>
              <a:rPr sz="1200" spc="60" dirty="0">
                <a:latin typeface="Trebuchet MS"/>
                <a:cs typeface="Trebuchet MS"/>
              </a:rPr>
              <a:t>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specificity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(any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increase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sensitivity  </a:t>
            </a:r>
            <a:r>
              <a:rPr sz="1200" spc="15" dirty="0">
                <a:latin typeface="Trebuchet MS"/>
                <a:cs typeface="Trebuchet MS"/>
              </a:rPr>
              <a:t>will </a:t>
            </a:r>
            <a:r>
              <a:rPr sz="1200" spc="90" dirty="0">
                <a:latin typeface="Trebuchet MS"/>
                <a:cs typeface="Trebuchet MS"/>
              </a:rPr>
              <a:t>be </a:t>
            </a:r>
            <a:r>
              <a:rPr sz="1200" spc="50" dirty="0">
                <a:latin typeface="Trebuchet MS"/>
                <a:cs typeface="Trebuchet MS"/>
              </a:rPr>
              <a:t>accompanied </a:t>
            </a:r>
            <a:r>
              <a:rPr sz="1200" spc="95" dirty="0">
                <a:latin typeface="Trebuchet MS"/>
                <a:cs typeface="Trebuchet MS"/>
              </a:rPr>
              <a:t>by </a:t>
            </a:r>
            <a:r>
              <a:rPr sz="1200" spc="25" dirty="0">
                <a:latin typeface="Trebuchet MS"/>
                <a:cs typeface="Trebuchet MS"/>
              </a:rPr>
              <a:t>a </a:t>
            </a:r>
            <a:r>
              <a:rPr sz="1200" spc="45" dirty="0">
                <a:latin typeface="Trebuchet MS"/>
                <a:cs typeface="Trebuchet MS"/>
              </a:rPr>
              <a:t>decrease </a:t>
            </a:r>
            <a:r>
              <a:rPr sz="1200" spc="35" dirty="0">
                <a:latin typeface="Trebuchet MS"/>
                <a:cs typeface="Trebuchet MS"/>
              </a:rPr>
              <a:t>in  </a:t>
            </a:r>
            <a:r>
              <a:rPr sz="1200" spc="15" dirty="0">
                <a:latin typeface="Trebuchet MS"/>
                <a:cs typeface="Trebuchet MS"/>
              </a:rPr>
              <a:t>specificity).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70916" y="2382011"/>
            <a:ext cx="2597150" cy="1960245"/>
            <a:chOff x="470916" y="2382011"/>
            <a:chExt cx="2597150" cy="1960245"/>
          </a:xfrm>
        </p:grpSpPr>
        <p:sp>
          <p:nvSpPr>
            <p:cNvPr id="4" name="object 4"/>
            <p:cNvSpPr/>
            <p:nvPr/>
          </p:nvSpPr>
          <p:spPr>
            <a:xfrm>
              <a:off x="486156" y="2397251"/>
              <a:ext cx="2566670" cy="1929764"/>
            </a:xfrm>
            <a:custGeom>
              <a:avLst/>
              <a:gdLst/>
              <a:ahLst/>
              <a:cxnLst/>
              <a:rect l="l" t="t" r="r" b="b"/>
              <a:pathLst>
                <a:path w="2566670" h="1929764">
                  <a:moveTo>
                    <a:pt x="2244852" y="1929384"/>
                  </a:moveTo>
                  <a:lnTo>
                    <a:pt x="321564" y="1929384"/>
                  </a:lnTo>
                  <a:lnTo>
                    <a:pt x="274228" y="1925879"/>
                  </a:lnTo>
                  <a:lnTo>
                    <a:pt x="228988" y="1915703"/>
                  </a:lnTo>
                  <a:lnTo>
                    <a:pt x="186351" y="1899365"/>
                  </a:lnTo>
                  <a:lnTo>
                    <a:pt x="146827" y="1877373"/>
                  </a:lnTo>
                  <a:lnTo>
                    <a:pt x="110923" y="1850235"/>
                  </a:lnTo>
                  <a:lnTo>
                    <a:pt x="79148" y="1818460"/>
                  </a:lnTo>
                  <a:lnTo>
                    <a:pt x="52010" y="1782556"/>
                  </a:lnTo>
                  <a:lnTo>
                    <a:pt x="30018" y="1743032"/>
                  </a:lnTo>
                  <a:lnTo>
                    <a:pt x="13680" y="1700395"/>
                  </a:lnTo>
                  <a:lnTo>
                    <a:pt x="3504" y="1655155"/>
                  </a:lnTo>
                  <a:lnTo>
                    <a:pt x="0" y="1607820"/>
                  </a:lnTo>
                  <a:lnTo>
                    <a:pt x="0" y="321563"/>
                  </a:lnTo>
                  <a:lnTo>
                    <a:pt x="3504" y="274228"/>
                  </a:lnTo>
                  <a:lnTo>
                    <a:pt x="13680" y="228988"/>
                  </a:lnTo>
                  <a:lnTo>
                    <a:pt x="30018" y="186351"/>
                  </a:lnTo>
                  <a:lnTo>
                    <a:pt x="52010" y="146827"/>
                  </a:lnTo>
                  <a:lnTo>
                    <a:pt x="79148" y="110923"/>
                  </a:lnTo>
                  <a:lnTo>
                    <a:pt x="110923" y="79148"/>
                  </a:lnTo>
                  <a:lnTo>
                    <a:pt x="146827" y="52010"/>
                  </a:lnTo>
                  <a:lnTo>
                    <a:pt x="186351" y="30018"/>
                  </a:lnTo>
                  <a:lnTo>
                    <a:pt x="228988" y="13680"/>
                  </a:lnTo>
                  <a:lnTo>
                    <a:pt x="274228" y="3504"/>
                  </a:lnTo>
                  <a:lnTo>
                    <a:pt x="321564" y="0"/>
                  </a:lnTo>
                  <a:lnTo>
                    <a:pt x="2244852" y="0"/>
                  </a:lnTo>
                  <a:lnTo>
                    <a:pt x="2292187" y="3504"/>
                  </a:lnTo>
                  <a:lnTo>
                    <a:pt x="2337427" y="13680"/>
                  </a:lnTo>
                  <a:lnTo>
                    <a:pt x="2380064" y="30018"/>
                  </a:lnTo>
                  <a:lnTo>
                    <a:pt x="2419588" y="52010"/>
                  </a:lnTo>
                  <a:lnTo>
                    <a:pt x="2455492" y="79148"/>
                  </a:lnTo>
                  <a:lnTo>
                    <a:pt x="2487267" y="110923"/>
                  </a:lnTo>
                  <a:lnTo>
                    <a:pt x="2514405" y="146827"/>
                  </a:lnTo>
                  <a:lnTo>
                    <a:pt x="2536397" y="186351"/>
                  </a:lnTo>
                  <a:lnTo>
                    <a:pt x="2552735" y="228988"/>
                  </a:lnTo>
                  <a:lnTo>
                    <a:pt x="2562911" y="274228"/>
                  </a:lnTo>
                  <a:lnTo>
                    <a:pt x="2566416" y="321563"/>
                  </a:lnTo>
                  <a:lnTo>
                    <a:pt x="2566416" y="1607820"/>
                  </a:lnTo>
                  <a:lnTo>
                    <a:pt x="2562911" y="1655155"/>
                  </a:lnTo>
                  <a:lnTo>
                    <a:pt x="2552735" y="1700395"/>
                  </a:lnTo>
                  <a:lnTo>
                    <a:pt x="2536397" y="1743032"/>
                  </a:lnTo>
                  <a:lnTo>
                    <a:pt x="2514405" y="1782556"/>
                  </a:lnTo>
                  <a:lnTo>
                    <a:pt x="2487267" y="1818460"/>
                  </a:lnTo>
                  <a:lnTo>
                    <a:pt x="2455492" y="1850235"/>
                  </a:lnTo>
                  <a:lnTo>
                    <a:pt x="2419588" y="1877373"/>
                  </a:lnTo>
                  <a:lnTo>
                    <a:pt x="2380064" y="1899365"/>
                  </a:lnTo>
                  <a:lnTo>
                    <a:pt x="2337427" y="1915703"/>
                  </a:lnTo>
                  <a:lnTo>
                    <a:pt x="2292187" y="1925879"/>
                  </a:lnTo>
                  <a:lnTo>
                    <a:pt x="2244852" y="1929384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0916" y="2382011"/>
              <a:ext cx="2597150" cy="1960245"/>
            </a:xfrm>
            <a:custGeom>
              <a:avLst/>
              <a:gdLst/>
              <a:ahLst/>
              <a:cxnLst/>
              <a:rect l="l" t="t" r="r" b="b"/>
              <a:pathLst>
                <a:path w="2597150" h="1960245">
                  <a:moveTo>
                    <a:pt x="2278380" y="1959864"/>
                  </a:moveTo>
                  <a:lnTo>
                    <a:pt x="320040" y="1959864"/>
                  </a:lnTo>
                  <a:lnTo>
                    <a:pt x="286512" y="1956816"/>
                  </a:lnTo>
                  <a:lnTo>
                    <a:pt x="269748" y="1953768"/>
                  </a:lnTo>
                  <a:lnTo>
                    <a:pt x="252984" y="1949196"/>
                  </a:lnTo>
                  <a:lnTo>
                    <a:pt x="237744" y="1944624"/>
                  </a:lnTo>
                  <a:lnTo>
                    <a:pt x="220980" y="1940052"/>
                  </a:lnTo>
                  <a:lnTo>
                    <a:pt x="163068" y="1911096"/>
                  </a:lnTo>
                  <a:lnTo>
                    <a:pt x="123444" y="1883664"/>
                  </a:lnTo>
                  <a:lnTo>
                    <a:pt x="77724" y="1837944"/>
                  </a:lnTo>
                  <a:lnTo>
                    <a:pt x="48768" y="1798320"/>
                  </a:lnTo>
                  <a:lnTo>
                    <a:pt x="25908" y="1754124"/>
                  </a:lnTo>
                  <a:lnTo>
                    <a:pt x="10668" y="1706880"/>
                  </a:lnTo>
                  <a:lnTo>
                    <a:pt x="6096" y="1691640"/>
                  </a:lnTo>
                  <a:lnTo>
                    <a:pt x="3048" y="1674876"/>
                  </a:lnTo>
                  <a:lnTo>
                    <a:pt x="1524" y="1658112"/>
                  </a:lnTo>
                  <a:lnTo>
                    <a:pt x="0" y="1639824"/>
                  </a:lnTo>
                  <a:lnTo>
                    <a:pt x="0" y="320040"/>
                  </a:lnTo>
                  <a:lnTo>
                    <a:pt x="3048" y="286512"/>
                  </a:lnTo>
                  <a:lnTo>
                    <a:pt x="6096" y="269748"/>
                  </a:lnTo>
                  <a:lnTo>
                    <a:pt x="10668" y="252984"/>
                  </a:lnTo>
                  <a:lnTo>
                    <a:pt x="15240" y="237744"/>
                  </a:lnTo>
                  <a:lnTo>
                    <a:pt x="19812" y="220980"/>
                  </a:lnTo>
                  <a:lnTo>
                    <a:pt x="25908" y="205740"/>
                  </a:lnTo>
                  <a:lnTo>
                    <a:pt x="33528" y="190500"/>
                  </a:lnTo>
                  <a:lnTo>
                    <a:pt x="39624" y="176784"/>
                  </a:lnTo>
                  <a:lnTo>
                    <a:pt x="67056" y="135636"/>
                  </a:lnTo>
                  <a:lnTo>
                    <a:pt x="97536" y="99060"/>
                  </a:lnTo>
                  <a:lnTo>
                    <a:pt x="135636" y="67056"/>
                  </a:lnTo>
                  <a:lnTo>
                    <a:pt x="175260" y="41148"/>
                  </a:lnTo>
                  <a:lnTo>
                    <a:pt x="220980" y="19812"/>
                  </a:lnTo>
                  <a:lnTo>
                    <a:pt x="252984" y="10668"/>
                  </a:lnTo>
                  <a:lnTo>
                    <a:pt x="268224" y="6096"/>
                  </a:lnTo>
                  <a:lnTo>
                    <a:pt x="284988" y="3048"/>
                  </a:lnTo>
                  <a:lnTo>
                    <a:pt x="318516" y="0"/>
                  </a:lnTo>
                  <a:lnTo>
                    <a:pt x="2276856" y="0"/>
                  </a:lnTo>
                  <a:lnTo>
                    <a:pt x="2310384" y="3048"/>
                  </a:lnTo>
                  <a:lnTo>
                    <a:pt x="2327148" y="6096"/>
                  </a:lnTo>
                  <a:lnTo>
                    <a:pt x="2343912" y="10668"/>
                  </a:lnTo>
                  <a:lnTo>
                    <a:pt x="2359152" y="15240"/>
                  </a:lnTo>
                  <a:lnTo>
                    <a:pt x="2375916" y="19812"/>
                  </a:lnTo>
                  <a:lnTo>
                    <a:pt x="2391156" y="25908"/>
                  </a:lnTo>
                  <a:lnTo>
                    <a:pt x="2400300" y="30480"/>
                  </a:lnTo>
                  <a:lnTo>
                    <a:pt x="336804" y="30480"/>
                  </a:lnTo>
                  <a:lnTo>
                    <a:pt x="321564" y="32004"/>
                  </a:lnTo>
                  <a:lnTo>
                    <a:pt x="306324" y="32004"/>
                  </a:lnTo>
                  <a:lnTo>
                    <a:pt x="291084" y="35052"/>
                  </a:lnTo>
                  <a:lnTo>
                    <a:pt x="275844" y="36576"/>
                  </a:lnTo>
                  <a:lnTo>
                    <a:pt x="260604" y="41148"/>
                  </a:lnTo>
                  <a:lnTo>
                    <a:pt x="246888" y="44196"/>
                  </a:lnTo>
                  <a:lnTo>
                    <a:pt x="231648" y="50292"/>
                  </a:lnTo>
                  <a:lnTo>
                    <a:pt x="192024" y="67056"/>
                  </a:lnTo>
                  <a:lnTo>
                    <a:pt x="166116" y="83820"/>
                  </a:lnTo>
                  <a:lnTo>
                    <a:pt x="153924" y="91440"/>
                  </a:lnTo>
                  <a:lnTo>
                    <a:pt x="121920" y="120396"/>
                  </a:lnTo>
                  <a:lnTo>
                    <a:pt x="91440" y="153924"/>
                  </a:lnTo>
                  <a:lnTo>
                    <a:pt x="68580" y="190500"/>
                  </a:lnTo>
                  <a:lnTo>
                    <a:pt x="45720" y="245364"/>
                  </a:lnTo>
                  <a:lnTo>
                    <a:pt x="32004" y="304800"/>
                  </a:lnTo>
                  <a:lnTo>
                    <a:pt x="32004" y="320040"/>
                  </a:lnTo>
                  <a:lnTo>
                    <a:pt x="30480" y="336804"/>
                  </a:lnTo>
                  <a:lnTo>
                    <a:pt x="30480" y="1623060"/>
                  </a:lnTo>
                  <a:lnTo>
                    <a:pt x="32004" y="1638300"/>
                  </a:lnTo>
                  <a:lnTo>
                    <a:pt x="32004" y="1653540"/>
                  </a:lnTo>
                  <a:lnTo>
                    <a:pt x="35052" y="1668780"/>
                  </a:lnTo>
                  <a:lnTo>
                    <a:pt x="36576" y="1684020"/>
                  </a:lnTo>
                  <a:lnTo>
                    <a:pt x="41148" y="1699260"/>
                  </a:lnTo>
                  <a:lnTo>
                    <a:pt x="44196" y="1712976"/>
                  </a:lnTo>
                  <a:lnTo>
                    <a:pt x="50292" y="1728216"/>
                  </a:lnTo>
                  <a:lnTo>
                    <a:pt x="54864" y="1741932"/>
                  </a:lnTo>
                  <a:lnTo>
                    <a:pt x="60960" y="1755648"/>
                  </a:lnTo>
                  <a:lnTo>
                    <a:pt x="67056" y="1767840"/>
                  </a:lnTo>
                  <a:lnTo>
                    <a:pt x="74676" y="1781556"/>
                  </a:lnTo>
                  <a:lnTo>
                    <a:pt x="83820" y="1793748"/>
                  </a:lnTo>
                  <a:lnTo>
                    <a:pt x="91440" y="1805940"/>
                  </a:lnTo>
                  <a:lnTo>
                    <a:pt x="120396" y="1837944"/>
                  </a:lnTo>
                  <a:lnTo>
                    <a:pt x="166116" y="1876044"/>
                  </a:lnTo>
                  <a:lnTo>
                    <a:pt x="204216" y="1898904"/>
                  </a:lnTo>
                  <a:lnTo>
                    <a:pt x="245364" y="1914144"/>
                  </a:lnTo>
                  <a:lnTo>
                    <a:pt x="289560" y="1924812"/>
                  </a:lnTo>
                  <a:lnTo>
                    <a:pt x="320040" y="1927860"/>
                  </a:lnTo>
                  <a:lnTo>
                    <a:pt x="2403348" y="1927860"/>
                  </a:lnTo>
                  <a:lnTo>
                    <a:pt x="2391156" y="1933956"/>
                  </a:lnTo>
                  <a:lnTo>
                    <a:pt x="2343912" y="1949196"/>
                  </a:lnTo>
                  <a:lnTo>
                    <a:pt x="2295144" y="1958340"/>
                  </a:lnTo>
                  <a:lnTo>
                    <a:pt x="2278380" y="1959864"/>
                  </a:lnTo>
                  <a:close/>
                </a:path>
                <a:path w="2597150" h="1960245">
                  <a:moveTo>
                    <a:pt x="2403348" y="1927860"/>
                  </a:moveTo>
                  <a:lnTo>
                    <a:pt x="2275332" y="1927860"/>
                  </a:lnTo>
                  <a:lnTo>
                    <a:pt x="2305812" y="1924812"/>
                  </a:lnTo>
                  <a:lnTo>
                    <a:pt x="2336292" y="1918716"/>
                  </a:lnTo>
                  <a:lnTo>
                    <a:pt x="2350008" y="1914144"/>
                  </a:lnTo>
                  <a:lnTo>
                    <a:pt x="2365248" y="1909572"/>
                  </a:lnTo>
                  <a:lnTo>
                    <a:pt x="2378964" y="1905000"/>
                  </a:lnTo>
                  <a:lnTo>
                    <a:pt x="2392680" y="1898904"/>
                  </a:lnTo>
                  <a:lnTo>
                    <a:pt x="2404872" y="1891284"/>
                  </a:lnTo>
                  <a:lnTo>
                    <a:pt x="2418588" y="1883664"/>
                  </a:lnTo>
                  <a:lnTo>
                    <a:pt x="2453640" y="1859280"/>
                  </a:lnTo>
                  <a:lnTo>
                    <a:pt x="2496312" y="1818132"/>
                  </a:lnTo>
                  <a:lnTo>
                    <a:pt x="2528316" y="1769364"/>
                  </a:lnTo>
                  <a:lnTo>
                    <a:pt x="2551176" y="1714500"/>
                  </a:lnTo>
                  <a:lnTo>
                    <a:pt x="2558796" y="1684020"/>
                  </a:lnTo>
                  <a:lnTo>
                    <a:pt x="2561844" y="1670304"/>
                  </a:lnTo>
                  <a:lnTo>
                    <a:pt x="2563368" y="1655064"/>
                  </a:lnTo>
                  <a:lnTo>
                    <a:pt x="2564892" y="1638300"/>
                  </a:lnTo>
                  <a:lnTo>
                    <a:pt x="2566416" y="1623060"/>
                  </a:lnTo>
                  <a:lnTo>
                    <a:pt x="2566416" y="336804"/>
                  </a:lnTo>
                  <a:lnTo>
                    <a:pt x="2564892" y="321564"/>
                  </a:lnTo>
                  <a:lnTo>
                    <a:pt x="2564892" y="306324"/>
                  </a:lnTo>
                  <a:lnTo>
                    <a:pt x="2555748" y="260604"/>
                  </a:lnTo>
                  <a:lnTo>
                    <a:pt x="2552700" y="246888"/>
                  </a:lnTo>
                  <a:lnTo>
                    <a:pt x="2546604" y="231648"/>
                  </a:lnTo>
                  <a:lnTo>
                    <a:pt x="2542032" y="217932"/>
                  </a:lnTo>
                  <a:lnTo>
                    <a:pt x="2535936" y="204216"/>
                  </a:lnTo>
                  <a:lnTo>
                    <a:pt x="2528316" y="192024"/>
                  </a:lnTo>
                  <a:lnTo>
                    <a:pt x="2522220" y="178308"/>
                  </a:lnTo>
                  <a:lnTo>
                    <a:pt x="2513076" y="166116"/>
                  </a:lnTo>
                  <a:lnTo>
                    <a:pt x="2505456" y="153924"/>
                  </a:lnTo>
                  <a:lnTo>
                    <a:pt x="2496312" y="143256"/>
                  </a:lnTo>
                  <a:lnTo>
                    <a:pt x="2455164" y="100584"/>
                  </a:lnTo>
                  <a:lnTo>
                    <a:pt x="2406396" y="68580"/>
                  </a:lnTo>
                  <a:lnTo>
                    <a:pt x="2351532" y="45720"/>
                  </a:lnTo>
                  <a:lnTo>
                    <a:pt x="2292096" y="32004"/>
                  </a:lnTo>
                  <a:lnTo>
                    <a:pt x="2276856" y="32004"/>
                  </a:lnTo>
                  <a:lnTo>
                    <a:pt x="2260092" y="30480"/>
                  </a:lnTo>
                  <a:lnTo>
                    <a:pt x="2400300" y="30480"/>
                  </a:lnTo>
                  <a:lnTo>
                    <a:pt x="2406396" y="33528"/>
                  </a:lnTo>
                  <a:lnTo>
                    <a:pt x="2420112" y="39624"/>
                  </a:lnTo>
                  <a:lnTo>
                    <a:pt x="2433828" y="48768"/>
                  </a:lnTo>
                  <a:lnTo>
                    <a:pt x="2447544" y="56388"/>
                  </a:lnTo>
                  <a:lnTo>
                    <a:pt x="2461260" y="67056"/>
                  </a:lnTo>
                  <a:lnTo>
                    <a:pt x="2497836" y="97536"/>
                  </a:lnTo>
                  <a:lnTo>
                    <a:pt x="2529840" y="134112"/>
                  </a:lnTo>
                  <a:lnTo>
                    <a:pt x="2555748" y="175260"/>
                  </a:lnTo>
                  <a:lnTo>
                    <a:pt x="2577084" y="220980"/>
                  </a:lnTo>
                  <a:lnTo>
                    <a:pt x="2586228" y="252984"/>
                  </a:lnTo>
                  <a:lnTo>
                    <a:pt x="2590800" y="268224"/>
                  </a:lnTo>
                  <a:lnTo>
                    <a:pt x="2593848" y="284988"/>
                  </a:lnTo>
                  <a:lnTo>
                    <a:pt x="2596896" y="318516"/>
                  </a:lnTo>
                  <a:lnTo>
                    <a:pt x="2596896" y="1639824"/>
                  </a:lnTo>
                  <a:lnTo>
                    <a:pt x="2593848" y="1673352"/>
                  </a:lnTo>
                  <a:lnTo>
                    <a:pt x="2590800" y="1690116"/>
                  </a:lnTo>
                  <a:lnTo>
                    <a:pt x="2586228" y="1706880"/>
                  </a:lnTo>
                  <a:lnTo>
                    <a:pt x="2581656" y="1722120"/>
                  </a:lnTo>
                  <a:lnTo>
                    <a:pt x="2577084" y="1738884"/>
                  </a:lnTo>
                  <a:lnTo>
                    <a:pt x="2570988" y="1754124"/>
                  </a:lnTo>
                  <a:lnTo>
                    <a:pt x="2563368" y="1769364"/>
                  </a:lnTo>
                  <a:lnTo>
                    <a:pt x="2557272" y="1783080"/>
                  </a:lnTo>
                  <a:lnTo>
                    <a:pt x="2548128" y="1796796"/>
                  </a:lnTo>
                  <a:lnTo>
                    <a:pt x="2540508" y="1810512"/>
                  </a:lnTo>
                  <a:lnTo>
                    <a:pt x="2529840" y="1824228"/>
                  </a:lnTo>
                  <a:lnTo>
                    <a:pt x="2499360" y="1860804"/>
                  </a:lnTo>
                  <a:lnTo>
                    <a:pt x="2461260" y="1892808"/>
                  </a:lnTo>
                  <a:lnTo>
                    <a:pt x="2421636" y="1918716"/>
                  </a:lnTo>
                  <a:lnTo>
                    <a:pt x="2403348" y="19278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3582" y="2655774"/>
            <a:ext cx="2132965" cy="135318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indent="-2540" algn="ctr">
              <a:lnSpc>
                <a:spcPct val="89700"/>
              </a:lnSpc>
              <a:spcBef>
                <a:spcPts val="425"/>
              </a:spcBef>
            </a:pPr>
            <a:r>
              <a:rPr spc="65" dirty="0"/>
              <a:t>Receiver  </a:t>
            </a:r>
            <a:r>
              <a:rPr spc="95" dirty="0"/>
              <a:t>Operating  </a:t>
            </a:r>
            <a:r>
              <a:rPr spc="405" dirty="0"/>
              <a:t>C</a:t>
            </a:r>
            <a:r>
              <a:rPr spc="70" dirty="0"/>
              <a:t>h</a:t>
            </a:r>
            <a:r>
              <a:rPr spc="25" dirty="0"/>
              <a:t>a</a:t>
            </a:r>
            <a:r>
              <a:rPr spc="35" dirty="0"/>
              <a:t>r</a:t>
            </a:r>
            <a:r>
              <a:rPr spc="25" dirty="0"/>
              <a:t>a</a:t>
            </a:r>
            <a:r>
              <a:rPr spc="75" dirty="0"/>
              <a:t>c</a:t>
            </a:r>
            <a:r>
              <a:rPr spc="-220" dirty="0"/>
              <a:t>t</a:t>
            </a:r>
            <a:r>
              <a:rPr spc="100" dirty="0"/>
              <a:t>e</a:t>
            </a:r>
            <a:r>
              <a:rPr spc="110" dirty="0"/>
              <a:t>r</a:t>
            </a:r>
            <a:r>
              <a:rPr spc="20" dirty="0"/>
              <a:t>i</a:t>
            </a:r>
            <a:r>
              <a:rPr spc="140" dirty="0"/>
              <a:t>s</a:t>
            </a:r>
            <a:r>
              <a:rPr spc="-220" dirty="0"/>
              <a:t>t</a:t>
            </a:r>
            <a:r>
              <a:rPr spc="20" dirty="0"/>
              <a:t>i</a:t>
            </a:r>
            <a:r>
              <a:rPr spc="100" dirty="0"/>
              <a:t>c</a:t>
            </a:r>
            <a:r>
              <a:rPr spc="114" dirty="0"/>
              <a:t>s  </a:t>
            </a:r>
            <a:r>
              <a:rPr spc="160" dirty="0"/>
              <a:t>(ROC)</a:t>
            </a:r>
            <a:r>
              <a:rPr spc="-120" dirty="0"/>
              <a:t> </a:t>
            </a:r>
            <a:r>
              <a:rPr spc="145" dirty="0"/>
              <a:t>Curve</a:t>
            </a:r>
          </a:p>
        </p:txBody>
      </p:sp>
      <p:sp>
        <p:nvSpPr>
          <p:cNvPr id="7" name="object 7"/>
          <p:cNvSpPr/>
          <p:nvPr/>
        </p:nvSpPr>
        <p:spPr>
          <a:xfrm>
            <a:off x="3035808" y="4535423"/>
            <a:ext cx="3888104" cy="1925320"/>
          </a:xfrm>
          <a:custGeom>
            <a:avLst/>
            <a:gdLst/>
            <a:ahLst/>
            <a:cxnLst/>
            <a:rect l="l" t="t" r="r" b="b"/>
            <a:pathLst>
              <a:path w="3888104" h="1925320">
                <a:moveTo>
                  <a:pt x="3887724" y="961656"/>
                </a:moveTo>
                <a:lnTo>
                  <a:pt x="3877030" y="950988"/>
                </a:lnTo>
                <a:lnTo>
                  <a:pt x="2962706" y="38100"/>
                </a:lnTo>
                <a:lnTo>
                  <a:pt x="2924556" y="0"/>
                </a:lnTo>
                <a:lnTo>
                  <a:pt x="2924556" y="252996"/>
                </a:lnTo>
                <a:lnTo>
                  <a:pt x="0" y="252996"/>
                </a:lnTo>
                <a:lnTo>
                  <a:pt x="0" y="1671840"/>
                </a:lnTo>
                <a:lnTo>
                  <a:pt x="2924556" y="1671840"/>
                </a:lnTo>
                <a:lnTo>
                  <a:pt x="2924556" y="1924824"/>
                </a:lnTo>
                <a:lnTo>
                  <a:pt x="2962656" y="1886724"/>
                </a:lnTo>
                <a:lnTo>
                  <a:pt x="3875532" y="973848"/>
                </a:lnTo>
                <a:lnTo>
                  <a:pt x="3887724" y="961656"/>
                </a:lnTo>
                <a:close/>
              </a:path>
            </a:pathLst>
          </a:custGeom>
          <a:solidFill>
            <a:srgbClr val="D4DFD6">
              <a:alpha val="8984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47468" y="4774201"/>
            <a:ext cx="3136265" cy="131254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06680" marR="5080" indent="-94615">
              <a:lnSpc>
                <a:spcPct val="88400"/>
              </a:lnSpc>
              <a:spcBef>
                <a:spcPts val="260"/>
              </a:spcBef>
              <a:buChar char="•"/>
              <a:tabLst>
                <a:tab pos="107950" algn="l"/>
              </a:tabLst>
            </a:pPr>
            <a:r>
              <a:rPr sz="1150" spc="45" dirty="0">
                <a:latin typeface="Trebuchet MS"/>
                <a:cs typeface="Trebuchet MS"/>
              </a:rPr>
              <a:t>By </a:t>
            </a:r>
            <a:r>
              <a:rPr sz="1150" spc="25" dirty="0">
                <a:latin typeface="Trebuchet MS"/>
                <a:cs typeface="Trebuchet MS"/>
              </a:rPr>
              <a:t>determining </a:t>
            </a:r>
            <a:r>
              <a:rPr sz="1150" spc="-15" dirty="0">
                <a:latin typeface="Trebuchet MS"/>
                <a:cs typeface="Trebuchet MS"/>
              </a:rPr>
              <a:t>the </a:t>
            </a:r>
            <a:r>
              <a:rPr sz="1150" spc="30" dirty="0">
                <a:latin typeface="Trebuchet MS"/>
                <a:cs typeface="Trebuchet MS"/>
              </a:rPr>
              <a:t>Area </a:t>
            </a:r>
            <a:r>
              <a:rPr sz="1150" spc="35" dirty="0">
                <a:latin typeface="Trebuchet MS"/>
                <a:cs typeface="Trebuchet MS"/>
              </a:rPr>
              <a:t>under </a:t>
            </a:r>
            <a:r>
              <a:rPr sz="1150" spc="-20" dirty="0">
                <a:latin typeface="Trebuchet MS"/>
                <a:cs typeface="Trebuchet MS"/>
              </a:rPr>
              <a:t>the </a:t>
            </a:r>
            <a:r>
              <a:rPr sz="1150" spc="30" dirty="0">
                <a:latin typeface="Trebuchet MS"/>
                <a:cs typeface="Trebuchet MS"/>
              </a:rPr>
              <a:t>curve  </a:t>
            </a:r>
            <a:r>
              <a:rPr sz="1150" spc="65" dirty="0">
                <a:latin typeface="Trebuchet MS"/>
                <a:cs typeface="Trebuchet MS"/>
              </a:rPr>
              <a:t>(AUC)</a:t>
            </a:r>
            <a:r>
              <a:rPr sz="1150" spc="-65" dirty="0">
                <a:latin typeface="Trebuchet MS"/>
                <a:cs typeface="Trebuchet MS"/>
              </a:rPr>
              <a:t> </a:t>
            </a:r>
            <a:r>
              <a:rPr sz="1150" spc="-25" dirty="0">
                <a:latin typeface="Trebuchet MS"/>
                <a:cs typeface="Trebuchet MS"/>
              </a:rPr>
              <a:t>of</a:t>
            </a:r>
            <a:r>
              <a:rPr sz="1150" spc="235" dirty="0">
                <a:latin typeface="Trebuchet MS"/>
                <a:cs typeface="Trebuchet MS"/>
              </a:rPr>
              <a:t> </a:t>
            </a:r>
            <a:r>
              <a:rPr sz="1150" spc="-20" dirty="0">
                <a:latin typeface="Trebuchet MS"/>
                <a:cs typeface="Trebuchet MS"/>
              </a:rPr>
              <a:t>the</a:t>
            </a:r>
            <a:r>
              <a:rPr sz="1150" spc="-55" dirty="0">
                <a:latin typeface="Trebuchet MS"/>
                <a:cs typeface="Trebuchet MS"/>
              </a:rPr>
              <a:t> </a:t>
            </a:r>
            <a:r>
              <a:rPr sz="1150" spc="105" dirty="0">
                <a:latin typeface="Trebuchet MS"/>
                <a:cs typeface="Trebuchet MS"/>
              </a:rPr>
              <a:t>ROC</a:t>
            </a:r>
            <a:r>
              <a:rPr sz="1150" spc="-50" dirty="0">
                <a:latin typeface="Trebuchet MS"/>
                <a:cs typeface="Trebuchet MS"/>
              </a:rPr>
              <a:t> </a:t>
            </a:r>
            <a:r>
              <a:rPr sz="1150" spc="5" dirty="0">
                <a:latin typeface="Trebuchet MS"/>
                <a:cs typeface="Trebuchet MS"/>
              </a:rPr>
              <a:t>curve,</a:t>
            </a:r>
            <a:r>
              <a:rPr sz="1150" spc="-145" dirty="0">
                <a:latin typeface="Trebuchet MS"/>
                <a:cs typeface="Trebuchet MS"/>
              </a:rPr>
              <a:t> </a:t>
            </a:r>
            <a:r>
              <a:rPr sz="1150" spc="-20" dirty="0">
                <a:latin typeface="Trebuchet MS"/>
                <a:cs typeface="Trebuchet MS"/>
              </a:rPr>
              <a:t>the</a:t>
            </a:r>
            <a:r>
              <a:rPr sz="1150" spc="-50" dirty="0">
                <a:latin typeface="Trebuchet MS"/>
                <a:cs typeface="Trebuchet MS"/>
              </a:rPr>
              <a:t> </a:t>
            </a:r>
            <a:r>
              <a:rPr sz="1150" spc="55" dirty="0">
                <a:latin typeface="Trebuchet MS"/>
                <a:cs typeface="Trebuchet MS"/>
              </a:rPr>
              <a:t>goodness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25" dirty="0">
                <a:latin typeface="Trebuchet MS"/>
                <a:cs typeface="Trebuchet MS"/>
              </a:rPr>
              <a:t>of</a:t>
            </a:r>
            <a:r>
              <a:rPr sz="1150" spc="-65" dirty="0">
                <a:latin typeface="Trebuchet MS"/>
                <a:cs typeface="Trebuchet MS"/>
              </a:rPr>
              <a:t> </a:t>
            </a:r>
            <a:r>
              <a:rPr sz="1150" spc="-20" dirty="0">
                <a:latin typeface="Trebuchet MS"/>
                <a:cs typeface="Trebuchet MS"/>
              </a:rPr>
              <a:t>the  </a:t>
            </a:r>
            <a:r>
              <a:rPr sz="1150" spc="35" dirty="0">
                <a:latin typeface="Trebuchet MS"/>
                <a:cs typeface="Trebuchet MS"/>
              </a:rPr>
              <a:t>model</a:t>
            </a:r>
            <a:r>
              <a:rPr sz="1150" spc="-55" dirty="0">
                <a:latin typeface="Trebuchet MS"/>
                <a:cs typeface="Trebuchet MS"/>
              </a:rPr>
              <a:t> </a:t>
            </a:r>
            <a:r>
              <a:rPr sz="1150" spc="30" dirty="0">
                <a:latin typeface="Trebuchet MS"/>
                <a:cs typeface="Trebuchet MS"/>
              </a:rPr>
              <a:t>is</a:t>
            </a:r>
            <a:r>
              <a:rPr sz="1150" spc="-65" dirty="0">
                <a:latin typeface="Trebuchet MS"/>
                <a:cs typeface="Trebuchet MS"/>
              </a:rPr>
              <a:t> </a:t>
            </a:r>
            <a:r>
              <a:rPr sz="1150" spc="10" dirty="0">
                <a:latin typeface="Trebuchet MS"/>
                <a:cs typeface="Trebuchet MS"/>
              </a:rPr>
              <a:t>determined.</a:t>
            </a:r>
            <a:r>
              <a:rPr sz="1150" spc="-135" dirty="0">
                <a:latin typeface="Trebuchet MS"/>
                <a:cs typeface="Trebuchet MS"/>
              </a:rPr>
              <a:t> </a:t>
            </a:r>
            <a:r>
              <a:rPr sz="1150" spc="30" dirty="0">
                <a:latin typeface="Trebuchet MS"/>
                <a:cs typeface="Trebuchet MS"/>
              </a:rPr>
              <a:t>Since</a:t>
            </a:r>
            <a:r>
              <a:rPr sz="1150" spc="-60" dirty="0">
                <a:latin typeface="Trebuchet MS"/>
                <a:cs typeface="Trebuchet MS"/>
              </a:rPr>
              <a:t> </a:t>
            </a:r>
            <a:r>
              <a:rPr sz="1150" spc="-15" dirty="0">
                <a:latin typeface="Trebuchet MS"/>
                <a:cs typeface="Trebuchet MS"/>
              </a:rPr>
              <a:t>the</a:t>
            </a:r>
            <a:r>
              <a:rPr sz="1150" spc="-60" dirty="0">
                <a:latin typeface="Trebuchet MS"/>
                <a:cs typeface="Trebuchet MS"/>
              </a:rPr>
              <a:t> </a:t>
            </a:r>
            <a:r>
              <a:rPr sz="1150" spc="110" dirty="0">
                <a:latin typeface="Trebuchet MS"/>
                <a:cs typeface="Trebuchet MS"/>
              </a:rPr>
              <a:t>ROC</a:t>
            </a:r>
            <a:r>
              <a:rPr sz="1150" spc="-65" dirty="0">
                <a:latin typeface="Trebuchet MS"/>
                <a:cs typeface="Trebuchet MS"/>
              </a:rPr>
              <a:t> </a:t>
            </a:r>
            <a:r>
              <a:rPr sz="1150" spc="30" dirty="0">
                <a:latin typeface="Trebuchet MS"/>
                <a:cs typeface="Trebuchet MS"/>
              </a:rPr>
              <a:t>curve</a:t>
            </a:r>
            <a:r>
              <a:rPr sz="1150" spc="-55" dirty="0">
                <a:latin typeface="Trebuchet MS"/>
                <a:cs typeface="Trebuchet MS"/>
              </a:rPr>
              <a:t> </a:t>
            </a:r>
            <a:r>
              <a:rPr sz="1150" spc="30" dirty="0">
                <a:latin typeface="Trebuchet MS"/>
                <a:cs typeface="Trebuchet MS"/>
              </a:rPr>
              <a:t>is  </a:t>
            </a:r>
            <a:r>
              <a:rPr sz="1150" spc="15" dirty="0">
                <a:latin typeface="Trebuchet MS"/>
                <a:cs typeface="Trebuchet MS"/>
              </a:rPr>
              <a:t>more </a:t>
            </a:r>
            <a:r>
              <a:rPr sz="1150" dirty="0">
                <a:latin typeface="Trebuchet MS"/>
                <a:cs typeface="Trebuchet MS"/>
              </a:rPr>
              <a:t>towards </a:t>
            </a:r>
            <a:r>
              <a:rPr sz="1150" spc="-20" dirty="0">
                <a:latin typeface="Trebuchet MS"/>
                <a:cs typeface="Trebuchet MS"/>
              </a:rPr>
              <a:t>the </a:t>
            </a:r>
            <a:r>
              <a:rPr sz="1150" dirty="0">
                <a:latin typeface="Trebuchet MS"/>
                <a:cs typeface="Trebuchet MS"/>
              </a:rPr>
              <a:t>upper-left </a:t>
            </a:r>
            <a:r>
              <a:rPr sz="1150" spc="35" dirty="0">
                <a:latin typeface="Trebuchet MS"/>
                <a:cs typeface="Trebuchet MS"/>
              </a:rPr>
              <a:t>corner </a:t>
            </a:r>
            <a:r>
              <a:rPr sz="1150" spc="-30" dirty="0">
                <a:latin typeface="Trebuchet MS"/>
                <a:cs typeface="Trebuchet MS"/>
              </a:rPr>
              <a:t>of </a:t>
            </a:r>
            <a:r>
              <a:rPr sz="1150" spc="-15" dirty="0">
                <a:latin typeface="Trebuchet MS"/>
                <a:cs typeface="Trebuchet MS"/>
              </a:rPr>
              <a:t>the  </a:t>
            </a:r>
            <a:r>
              <a:rPr sz="1150" spc="25" dirty="0">
                <a:latin typeface="Trebuchet MS"/>
                <a:cs typeface="Trebuchet MS"/>
              </a:rPr>
              <a:t>graph, </a:t>
            </a:r>
            <a:r>
              <a:rPr sz="1150" spc="-55" dirty="0">
                <a:latin typeface="Trebuchet MS"/>
                <a:cs typeface="Trebuchet MS"/>
              </a:rPr>
              <a:t>it </a:t>
            </a:r>
            <a:r>
              <a:rPr sz="1150" spc="30" dirty="0">
                <a:latin typeface="Trebuchet MS"/>
                <a:cs typeface="Trebuchet MS"/>
              </a:rPr>
              <a:t>means </a:t>
            </a:r>
            <a:r>
              <a:rPr sz="1150" spc="-50" dirty="0">
                <a:latin typeface="Trebuchet MS"/>
                <a:cs typeface="Trebuchet MS"/>
              </a:rPr>
              <a:t>that </a:t>
            </a:r>
            <a:r>
              <a:rPr sz="1150" spc="-15" dirty="0">
                <a:latin typeface="Trebuchet MS"/>
                <a:cs typeface="Trebuchet MS"/>
              </a:rPr>
              <a:t>the </a:t>
            </a:r>
            <a:r>
              <a:rPr sz="1150" spc="35" dirty="0">
                <a:latin typeface="Trebuchet MS"/>
                <a:cs typeface="Trebuchet MS"/>
              </a:rPr>
              <a:t>model </a:t>
            </a:r>
            <a:r>
              <a:rPr sz="1150" spc="30" dirty="0">
                <a:latin typeface="Trebuchet MS"/>
                <a:cs typeface="Trebuchet MS"/>
              </a:rPr>
              <a:t>is </a:t>
            </a:r>
            <a:r>
              <a:rPr sz="1150" spc="45" dirty="0">
                <a:latin typeface="Trebuchet MS"/>
                <a:cs typeface="Trebuchet MS"/>
              </a:rPr>
              <a:t>very </a:t>
            </a:r>
            <a:r>
              <a:rPr sz="1150" spc="35" dirty="0">
                <a:latin typeface="Trebuchet MS"/>
                <a:cs typeface="Trebuchet MS"/>
              </a:rPr>
              <a:t>good.  </a:t>
            </a:r>
            <a:r>
              <a:rPr sz="1150" spc="20" dirty="0">
                <a:latin typeface="Trebuchet MS"/>
                <a:cs typeface="Trebuchet MS"/>
              </a:rPr>
              <a:t>The </a:t>
            </a:r>
            <a:r>
              <a:rPr sz="1150" spc="25" dirty="0">
                <a:latin typeface="Trebuchet MS"/>
                <a:cs typeface="Trebuchet MS"/>
              </a:rPr>
              <a:t>larger </a:t>
            </a:r>
            <a:r>
              <a:rPr sz="1150" spc="-15" dirty="0">
                <a:latin typeface="Trebuchet MS"/>
                <a:cs typeface="Trebuchet MS"/>
              </a:rPr>
              <a:t>the </a:t>
            </a:r>
            <a:r>
              <a:rPr sz="1150" spc="40" dirty="0">
                <a:latin typeface="Trebuchet MS"/>
                <a:cs typeface="Trebuchet MS"/>
              </a:rPr>
              <a:t>AUC, </a:t>
            </a:r>
            <a:r>
              <a:rPr sz="1150" spc="-15" dirty="0">
                <a:latin typeface="Trebuchet MS"/>
                <a:cs typeface="Trebuchet MS"/>
              </a:rPr>
              <a:t>the </a:t>
            </a:r>
            <a:r>
              <a:rPr sz="1150" spc="-5" dirty="0">
                <a:latin typeface="Trebuchet MS"/>
                <a:cs typeface="Trebuchet MS"/>
              </a:rPr>
              <a:t>better </a:t>
            </a:r>
            <a:r>
              <a:rPr sz="1150" spc="5" dirty="0">
                <a:latin typeface="Trebuchet MS"/>
                <a:cs typeface="Trebuchet MS"/>
              </a:rPr>
              <a:t>will </a:t>
            </a:r>
            <a:r>
              <a:rPr sz="1150" spc="30" dirty="0">
                <a:latin typeface="Trebuchet MS"/>
                <a:cs typeface="Trebuchet MS"/>
              </a:rPr>
              <a:t>is </a:t>
            </a:r>
            <a:r>
              <a:rPr sz="1150" spc="-20" dirty="0">
                <a:latin typeface="Trebuchet MS"/>
                <a:cs typeface="Trebuchet MS"/>
              </a:rPr>
              <a:t>the  </a:t>
            </a:r>
            <a:r>
              <a:rPr sz="1150" spc="15" dirty="0">
                <a:latin typeface="Trebuchet MS"/>
                <a:cs typeface="Trebuchet MS"/>
              </a:rPr>
              <a:t>model.</a:t>
            </a:r>
            <a:endParaRPr sz="1150">
              <a:latin typeface="Trebuchet MS"/>
              <a:cs typeface="Trebuchet MS"/>
            </a:endParaRPr>
          </a:p>
          <a:p>
            <a:pPr marL="107314" indent="-95250">
              <a:lnSpc>
                <a:spcPct val="100000"/>
              </a:lnSpc>
              <a:spcBef>
                <a:spcPts val="50"/>
              </a:spcBef>
              <a:buChar char="•"/>
              <a:tabLst>
                <a:tab pos="107950" algn="l"/>
              </a:tabLst>
            </a:pPr>
            <a:r>
              <a:rPr sz="1150" spc="15" dirty="0">
                <a:latin typeface="Trebuchet MS"/>
                <a:cs typeface="Trebuchet MS"/>
              </a:rPr>
              <a:t>The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15" dirty="0">
                <a:latin typeface="Trebuchet MS"/>
                <a:cs typeface="Trebuchet MS"/>
              </a:rPr>
              <a:t>value</a:t>
            </a:r>
            <a:r>
              <a:rPr sz="1150" spc="-55" dirty="0">
                <a:latin typeface="Trebuchet MS"/>
                <a:cs typeface="Trebuchet MS"/>
              </a:rPr>
              <a:t> </a:t>
            </a:r>
            <a:r>
              <a:rPr sz="1150" spc="-30" dirty="0">
                <a:latin typeface="Trebuchet MS"/>
                <a:cs typeface="Trebuchet MS"/>
              </a:rPr>
              <a:t>of</a:t>
            </a:r>
            <a:r>
              <a:rPr sz="1150" spc="-50" dirty="0">
                <a:latin typeface="Trebuchet MS"/>
                <a:cs typeface="Trebuchet MS"/>
              </a:rPr>
              <a:t> </a:t>
            </a:r>
            <a:r>
              <a:rPr sz="1150" spc="100" dirty="0">
                <a:latin typeface="Trebuchet MS"/>
                <a:cs typeface="Trebuchet MS"/>
              </a:rPr>
              <a:t>AUC</a:t>
            </a:r>
            <a:r>
              <a:rPr sz="1150" spc="-60" dirty="0">
                <a:latin typeface="Trebuchet MS"/>
                <a:cs typeface="Trebuchet MS"/>
              </a:rPr>
              <a:t> </a:t>
            </a:r>
            <a:r>
              <a:rPr sz="1150" dirty="0">
                <a:latin typeface="Trebuchet MS"/>
                <a:cs typeface="Trebuchet MS"/>
              </a:rPr>
              <a:t>for</a:t>
            </a:r>
            <a:r>
              <a:rPr sz="1150" spc="-55" dirty="0">
                <a:latin typeface="Trebuchet MS"/>
                <a:cs typeface="Trebuchet MS"/>
              </a:rPr>
              <a:t> </a:t>
            </a:r>
            <a:r>
              <a:rPr sz="1150" spc="25" dirty="0">
                <a:latin typeface="Trebuchet MS"/>
                <a:cs typeface="Trebuchet MS"/>
              </a:rPr>
              <a:t>our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35" dirty="0">
                <a:latin typeface="Trebuchet MS"/>
                <a:cs typeface="Trebuchet MS"/>
              </a:rPr>
              <a:t>model</a:t>
            </a:r>
            <a:r>
              <a:rPr sz="1150" spc="-40" dirty="0">
                <a:latin typeface="Trebuchet MS"/>
                <a:cs typeface="Trebuchet MS"/>
              </a:rPr>
              <a:t> </a:t>
            </a:r>
            <a:r>
              <a:rPr sz="1150" spc="30" dirty="0">
                <a:latin typeface="Trebuchet MS"/>
                <a:cs typeface="Trebuchet MS"/>
              </a:rPr>
              <a:t>is</a:t>
            </a:r>
            <a:r>
              <a:rPr sz="1150" spc="-60" dirty="0">
                <a:latin typeface="Trebuchet MS"/>
                <a:cs typeface="Trebuchet MS"/>
              </a:rPr>
              <a:t> </a:t>
            </a:r>
            <a:r>
              <a:rPr sz="1150" spc="-15" dirty="0">
                <a:latin typeface="Trebuchet MS"/>
                <a:cs typeface="Trebuchet MS"/>
              </a:rPr>
              <a:t>0.9678.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70916" y="4605527"/>
            <a:ext cx="2597150" cy="1784985"/>
            <a:chOff x="470916" y="4605527"/>
            <a:chExt cx="2597150" cy="1784985"/>
          </a:xfrm>
        </p:grpSpPr>
        <p:sp>
          <p:nvSpPr>
            <p:cNvPr id="10" name="object 10"/>
            <p:cNvSpPr/>
            <p:nvPr/>
          </p:nvSpPr>
          <p:spPr>
            <a:xfrm>
              <a:off x="486156" y="4620767"/>
              <a:ext cx="2566670" cy="1754505"/>
            </a:xfrm>
            <a:custGeom>
              <a:avLst/>
              <a:gdLst/>
              <a:ahLst/>
              <a:cxnLst/>
              <a:rect l="l" t="t" r="r" b="b"/>
              <a:pathLst>
                <a:path w="2566670" h="1754504">
                  <a:moveTo>
                    <a:pt x="2273808" y="1754123"/>
                  </a:moveTo>
                  <a:lnTo>
                    <a:pt x="292608" y="1754123"/>
                  </a:lnTo>
                  <a:lnTo>
                    <a:pt x="245159" y="1750292"/>
                  </a:lnTo>
                  <a:lnTo>
                    <a:pt x="200143" y="1739200"/>
                  </a:lnTo>
                  <a:lnTo>
                    <a:pt x="158163" y="1721452"/>
                  </a:lnTo>
                  <a:lnTo>
                    <a:pt x="119822" y="1697650"/>
                  </a:lnTo>
                  <a:lnTo>
                    <a:pt x="85724" y="1668398"/>
                  </a:lnTo>
                  <a:lnTo>
                    <a:pt x="56473" y="1634301"/>
                  </a:lnTo>
                  <a:lnTo>
                    <a:pt x="32671" y="1595960"/>
                  </a:lnTo>
                  <a:lnTo>
                    <a:pt x="14923" y="1553980"/>
                  </a:lnTo>
                  <a:lnTo>
                    <a:pt x="3831" y="1508964"/>
                  </a:lnTo>
                  <a:lnTo>
                    <a:pt x="0" y="1461515"/>
                  </a:lnTo>
                  <a:lnTo>
                    <a:pt x="0" y="292607"/>
                  </a:lnTo>
                  <a:lnTo>
                    <a:pt x="3831" y="245159"/>
                  </a:lnTo>
                  <a:lnTo>
                    <a:pt x="14923" y="200143"/>
                  </a:lnTo>
                  <a:lnTo>
                    <a:pt x="32671" y="158163"/>
                  </a:lnTo>
                  <a:lnTo>
                    <a:pt x="56473" y="119822"/>
                  </a:lnTo>
                  <a:lnTo>
                    <a:pt x="85725" y="85724"/>
                  </a:lnTo>
                  <a:lnTo>
                    <a:pt x="119822" y="56473"/>
                  </a:lnTo>
                  <a:lnTo>
                    <a:pt x="158163" y="32671"/>
                  </a:lnTo>
                  <a:lnTo>
                    <a:pt x="200143" y="14923"/>
                  </a:lnTo>
                  <a:lnTo>
                    <a:pt x="245159" y="3831"/>
                  </a:lnTo>
                  <a:lnTo>
                    <a:pt x="292608" y="0"/>
                  </a:lnTo>
                  <a:lnTo>
                    <a:pt x="2273808" y="0"/>
                  </a:lnTo>
                  <a:lnTo>
                    <a:pt x="2321256" y="3831"/>
                  </a:lnTo>
                  <a:lnTo>
                    <a:pt x="2366272" y="14923"/>
                  </a:lnTo>
                  <a:lnTo>
                    <a:pt x="2408252" y="32671"/>
                  </a:lnTo>
                  <a:lnTo>
                    <a:pt x="2446593" y="56473"/>
                  </a:lnTo>
                  <a:lnTo>
                    <a:pt x="2480690" y="85724"/>
                  </a:lnTo>
                  <a:lnTo>
                    <a:pt x="2509942" y="119822"/>
                  </a:lnTo>
                  <a:lnTo>
                    <a:pt x="2533744" y="158163"/>
                  </a:lnTo>
                  <a:lnTo>
                    <a:pt x="2551492" y="200143"/>
                  </a:lnTo>
                  <a:lnTo>
                    <a:pt x="2562584" y="245159"/>
                  </a:lnTo>
                  <a:lnTo>
                    <a:pt x="2566416" y="292607"/>
                  </a:lnTo>
                  <a:lnTo>
                    <a:pt x="2566416" y="1461515"/>
                  </a:lnTo>
                  <a:lnTo>
                    <a:pt x="2562584" y="1508964"/>
                  </a:lnTo>
                  <a:lnTo>
                    <a:pt x="2551492" y="1553980"/>
                  </a:lnTo>
                  <a:lnTo>
                    <a:pt x="2533744" y="1595960"/>
                  </a:lnTo>
                  <a:lnTo>
                    <a:pt x="2509942" y="1634301"/>
                  </a:lnTo>
                  <a:lnTo>
                    <a:pt x="2480691" y="1668398"/>
                  </a:lnTo>
                  <a:lnTo>
                    <a:pt x="2446593" y="1697650"/>
                  </a:lnTo>
                  <a:lnTo>
                    <a:pt x="2408252" y="1721452"/>
                  </a:lnTo>
                  <a:lnTo>
                    <a:pt x="2366272" y="1739200"/>
                  </a:lnTo>
                  <a:lnTo>
                    <a:pt x="2321256" y="1750292"/>
                  </a:lnTo>
                  <a:lnTo>
                    <a:pt x="2273808" y="1754123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0916" y="4605527"/>
              <a:ext cx="2597150" cy="1784985"/>
            </a:xfrm>
            <a:custGeom>
              <a:avLst/>
              <a:gdLst/>
              <a:ahLst/>
              <a:cxnLst/>
              <a:rect l="l" t="t" r="r" b="b"/>
              <a:pathLst>
                <a:path w="2597150" h="1784985">
                  <a:moveTo>
                    <a:pt x="2305812" y="1784604"/>
                  </a:moveTo>
                  <a:lnTo>
                    <a:pt x="292608" y="1784604"/>
                  </a:lnTo>
                  <a:lnTo>
                    <a:pt x="260604" y="1781556"/>
                  </a:lnTo>
                  <a:lnTo>
                    <a:pt x="216408" y="1770888"/>
                  </a:lnTo>
                  <a:lnTo>
                    <a:pt x="173736" y="1754124"/>
                  </a:lnTo>
                  <a:lnTo>
                    <a:pt x="135636" y="1732788"/>
                  </a:lnTo>
                  <a:lnTo>
                    <a:pt x="89916" y="1694688"/>
                  </a:lnTo>
                  <a:lnTo>
                    <a:pt x="53340" y="1650492"/>
                  </a:lnTo>
                  <a:lnTo>
                    <a:pt x="18288" y="1583436"/>
                  </a:lnTo>
                  <a:lnTo>
                    <a:pt x="13716" y="1568196"/>
                  </a:lnTo>
                  <a:lnTo>
                    <a:pt x="9144" y="1554480"/>
                  </a:lnTo>
                  <a:lnTo>
                    <a:pt x="3048" y="1524000"/>
                  </a:lnTo>
                  <a:lnTo>
                    <a:pt x="0" y="1493520"/>
                  </a:lnTo>
                  <a:lnTo>
                    <a:pt x="0" y="292608"/>
                  </a:lnTo>
                  <a:lnTo>
                    <a:pt x="6096" y="245364"/>
                  </a:lnTo>
                  <a:lnTo>
                    <a:pt x="18288" y="202692"/>
                  </a:lnTo>
                  <a:lnTo>
                    <a:pt x="36576" y="161544"/>
                  </a:lnTo>
                  <a:lnTo>
                    <a:pt x="70104" y="112776"/>
                  </a:lnTo>
                  <a:lnTo>
                    <a:pt x="111252" y="70104"/>
                  </a:lnTo>
                  <a:lnTo>
                    <a:pt x="135636" y="53340"/>
                  </a:lnTo>
                  <a:lnTo>
                    <a:pt x="147828" y="44196"/>
                  </a:lnTo>
                  <a:lnTo>
                    <a:pt x="160020" y="36576"/>
                  </a:lnTo>
                  <a:lnTo>
                    <a:pt x="201168" y="18288"/>
                  </a:lnTo>
                  <a:lnTo>
                    <a:pt x="216408" y="13716"/>
                  </a:lnTo>
                  <a:lnTo>
                    <a:pt x="230124" y="9144"/>
                  </a:lnTo>
                  <a:lnTo>
                    <a:pt x="260604" y="3048"/>
                  </a:lnTo>
                  <a:lnTo>
                    <a:pt x="291084" y="0"/>
                  </a:lnTo>
                  <a:lnTo>
                    <a:pt x="2304288" y="0"/>
                  </a:lnTo>
                  <a:lnTo>
                    <a:pt x="2351532" y="6096"/>
                  </a:lnTo>
                  <a:lnTo>
                    <a:pt x="2394204" y="18288"/>
                  </a:lnTo>
                  <a:lnTo>
                    <a:pt x="2421636" y="30480"/>
                  </a:lnTo>
                  <a:lnTo>
                    <a:pt x="307848" y="30480"/>
                  </a:lnTo>
                  <a:lnTo>
                    <a:pt x="294132" y="32004"/>
                  </a:lnTo>
                  <a:lnTo>
                    <a:pt x="280416" y="32004"/>
                  </a:lnTo>
                  <a:lnTo>
                    <a:pt x="266700" y="33528"/>
                  </a:lnTo>
                  <a:lnTo>
                    <a:pt x="225552" y="42672"/>
                  </a:lnTo>
                  <a:lnTo>
                    <a:pt x="213360" y="47244"/>
                  </a:lnTo>
                  <a:lnTo>
                    <a:pt x="201168" y="53340"/>
                  </a:lnTo>
                  <a:lnTo>
                    <a:pt x="187452" y="57912"/>
                  </a:lnTo>
                  <a:lnTo>
                    <a:pt x="176784" y="64008"/>
                  </a:lnTo>
                  <a:lnTo>
                    <a:pt x="164592" y="70104"/>
                  </a:lnTo>
                  <a:lnTo>
                    <a:pt x="153924" y="77724"/>
                  </a:lnTo>
                  <a:lnTo>
                    <a:pt x="112776" y="111252"/>
                  </a:lnTo>
                  <a:lnTo>
                    <a:pt x="79248" y="152400"/>
                  </a:lnTo>
                  <a:lnTo>
                    <a:pt x="71628" y="164592"/>
                  </a:lnTo>
                  <a:lnTo>
                    <a:pt x="64008" y="175260"/>
                  </a:lnTo>
                  <a:lnTo>
                    <a:pt x="57912" y="187452"/>
                  </a:lnTo>
                  <a:lnTo>
                    <a:pt x="48768" y="211836"/>
                  </a:lnTo>
                  <a:lnTo>
                    <a:pt x="44196" y="225552"/>
                  </a:lnTo>
                  <a:lnTo>
                    <a:pt x="39624" y="237744"/>
                  </a:lnTo>
                  <a:lnTo>
                    <a:pt x="36576" y="251460"/>
                  </a:lnTo>
                  <a:lnTo>
                    <a:pt x="35052" y="265176"/>
                  </a:lnTo>
                  <a:lnTo>
                    <a:pt x="32004" y="278892"/>
                  </a:lnTo>
                  <a:lnTo>
                    <a:pt x="32004" y="292608"/>
                  </a:lnTo>
                  <a:lnTo>
                    <a:pt x="30480" y="307848"/>
                  </a:lnTo>
                  <a:lnTo>
                    <a:pt x="30480" y="1476756"/>
                  </a:lnTo>
                  <a:lnTo>
                    <a:pt x="32004" y="1490472"/>
                  </a:lnTo>
                  <a:lnTo>
                    <a:pt x="32004" y="1504188"/>
                  </a:lnTo>
                  <a:lnTo>
                    <a:pt x="33528" y="1519428"/>
                  </a:lnTo>
                  <a:lnTo>
                    <a:pt x="36576" y="1531620"/>
                  </a:lnTo>
                  <a:lnTo>
                    <a:pt x="39624" y="1545336"/>
                  </a:lnTo>
                  <a:lnTo>
                    <a:pt x="44196" y="1559052"/>
                  </a:lnTo>
                  <a:lnTo>
                    <a:pt x="47244" y="1571244"/>
                  </a:lnTo>
                  <a:lnTo>
                    <a:pt x="53340" y="1583436"/>
                  </a:lnTo>
                  <a:lnTo>
                    <a:pt x="57912" y="1597152"/>
                  </a:lnTo>
                  <a:lnTo>
                    <a:pt x="64008" y="1607820"/>
                  </a:lnTo>
                  <a:lnTo>
                    <a:pt x="71628" y="1620012"/>
                  </a:lnTo>
                  <a:lnTo>
                    <a:pt x="77724" y="1630680"/>
                  </a:lnTo>
                  <a:lnTo>
                    <a:pt x="111252" y="1671828"/>
                  </a:lnTo>
                  <a:lnTo>
                    <a:pt x="152400" y="1706880"/>
                  </a:lnTo>
                  <a:lnTo>
                    <a:pt x="164592" y="1712976"/>
                  </a:lnTo>
                  <a:lnTo>
                    <a:pt x="175260" y="1720596"/>
                  </a:lnTo>
                  <a:lnTo>
                    <a:pt x="187452" y="1726692"/>
                  </a:lnTo>
                  <a:lnTo>
                    <a:pt x="199644" y="1731264"/>
                  </a:lnTo>
                  <a:lnTo>
                    <a:pt x="211836" y="1737360"/>
                  </a:lnTo>
                  <a:lnTo>
                    <a:pt x="225552" y="1740408"/>
                  </a:lnTo>
                  <a:lnTo>
                    <a:pt x="237744" y="1744980"/>
                  </a:lnTo>
                  <a:lnTo>
                    <a:pt x="265176" y="1751076"/>
                  </a:lnTo>
                  <a:lnTo>
                    <a:pt x="278892" y="1752600"/>
                  </a:lnTo>
                  <a:lnTo>
                    <a:pt x="292608" y="1752600"/>
                  </a:lnTo>
                  <a:lnTo>
                    <a:pt x="307848" y="1754124"/>
                  </a:lnTo>
                  <a:lnTo>
                    <a:pt x="2423160" y="1754124"/>
                  </a:lnTo>
                  <a:lnTo>
                    <a:pt x="2395728" y="1766316"/>
                  </a:lnTo>
                  <a:lnTo>
                    <a:pt x="2380488" y="1770888"/>
                  </a:lnTo>
                  <a:lnTo>
                    <a:pt x="2366772" y="1775460"/>
                  </a:lnTo>
                  <a:lnTo>
                    <a:pt x="2336292" y="1781556"/>
                  </a:lnTo>
                  <a:lnTo>
                    <a:pt x="2305812" y="1784604"/>
                  </a:lnTo>
                  <a:close/>
                </a:path>
                <a:path w="2597150" h="1784985">
                  <a:moveTo>
                    <a:pt x="2423160" y="1754124"/>
                  </a:moveTo>
                  <a:lnTo>
                    <a:pt x="2289048" y="1754124"/>
                  </a:lnTo>
                  <a:lnTo>
                    <a:pt x="2302764" y="1752600"/>
                  </a:lnTo>
                  <a:lnTo>
                    <a:pt x="2316480" y="1752600"/>
                  </a:lnTo>
                  <a:lnTo>
                    <a:pt x="2330196" y="1751076"/>
                  </a:lnTo>
                  <a:lnTo>
                    <a:pt x="2371344" y="1741932"/>
                  </a:lnTo>
                  <a:lnTo>
                    <a:pt x="2383536" y="1737360"/>
                  </a:lnTo>
                  <a:lnTo>
                    <a:pt x="2395728" y="1731264"/>
                  </a:lnTo>
                  <a:lnTo>
                    <a:pt x="2407920" y="1726692"/>
                  </a:lnTo>
                  <a:lnTo>
                    <a:pt x="2442972" y="1706880"/>
                  </a:lnTo>
                  <a:lnTo>
                    <a:pt x="2484120" y="1673352"/>
                  </a:lnTo>
                  <a:lnTo>
                    <a:pt x="2517648" y="1632204"/>
                  </a:lnTo>
                  <a:lnTo>
                    <a:pt x="2525268" y="1620012"/>
                  </a:lnTo>
                  <a:lnTo>
                    <a:pt x="2532888" y="1609344"/>
                  </a:lnTo>
                  <a:lnTo>
                    <a:pt x="2538984" y="1597152"/>
                  </a:lnTo>
                  <a:lnTo>
                    <a:pt x="2548128" y="1572768"/>
                  </a:lnTo>
                  <a:lnTo>
                    <a:pt x="2552700" y="1559052"/>
                  </a:lnTo>
                  <a:lnTo>
                    <a:pt x="2557272" y="1546860"/>
                  </a:lnTo>
                  <a:lnTo>
                    <a:pt x="2560320" y="1533144"/>
                  </a:lnTo>
                  <a:lnTo>
                    <a:pt x="2561844" y="1519428"/>
                  </a:lnTo>
                  <a:lnTo>
                    <a:pt x="2564892" y="1505712"/>
                  </a:lnTo>
                  <a:lnTo>
                    <a:pt x="2564892" y="1491996"/>
                  </a:lnTo>
                  <a:lnTo>
                    <a:pt x="2566416" y="1476756"/>
                  </a:lnTo>
                  <a:lnTo>
                    <a:pt x="2566416" y="307848"/>
                  </a:lnTo>
                  <a:lnTo>
                    <a:pt x="2564892" y="294132"/>
                  </a:lnTo>
                  <a:lnTo>
                    <a:pt x="2564892" y="280416"/>
                  </a:lnTo>
                  <a:lnTo>
                    <a:pt x="2561844" y="265176"/>
                  </a:lnTo>
                  <a:lnTo>
                    <a:pt x="2560320" y="252984"/>
                  </a:lnTo>
                  <a:lnTo>
                    <a:pt x="2557272" y="239268"/>
                  </a:lnTo>
                  <a:lnTo>
                    <a:pt x="2552700" y="225552"/>
                  </a:lnTo>
                  <a:lnTo>
                    <a:pt x="2549652" y="213360"/>
                  </a:lnTo>
                  <a:lnTo>
                    <a:pt x="2543556" y="199644"/>
                  </a:lnTo>
                  <a:lnTo>
                    <a:pt x="2538984" y="187452"/>
                  </a:lnTo>
                  <a:lnTo>
                    <a:pt x="2532888" y="176784"/>
                  </a:lnTo>
                  <a:lnTo>
                    <a:pt x="2525268" y="164592"/>
                  </a:lnTo>
                  <a:lnTo>
                    <a:pt x="2519172" y="153924"/>
                  </a:lnTo>
                  <a:lnTo>
                    <a:pt x="2502408" y="132588"/>
                  </a:lnTo>
                  <a:lnTo>
                    <a:pt x="2485644" y="112776"/>
                  </a:lnTo>
                  <a:lnTo>
                    <a:pt x="2465832" y="94488"/>
                  </a:lnTo>
                  <a:lnTo>
                    <a:pt x="2444496" y="79248"/>
                  </a:lnTo>
                  <a:lnTo>
                    <a:pt x="2432304" y="71628"/>
                  </a:lnTo>
                  <a:lnTo>
                    <a:pt x="2421636" y="64008"/>
                  </a:lnTo>
                  <a:lnTo>
                    <a:pt x="2409444" y="57912"/>
                  </a:lnTo>
                  <a:lnTo>
                    <a:pt x="2397252" y="53340"/>
                  </a:lnTo>
                  <a:lnTo>
                    <a:pt x="2385060" y="47244"/>
                  </a:lnTo>
                  <a:lnTo>
                    <a:pt x="2371344" y="44196"/>
                  </a:lnTo>
                  <a:lnTo>
                    <a:pt x="2359152" y="39624"/>
                  </a:lnTo>
                  <a:lnTo>
                    <a:pt x="2331720" y="33528"/>
                  </a:lnTo>
                  <a:lnTo>
                    <a:pt x="2318004" y="32004"/>
                  </a:lnTo>
                  <a:lnTo>
                    <a:pt x="2304288" y="32004"/>
                  </a:lnTo>
                  <a:lnTo>
                    <a:pt x="2289048" y="30480"/>
                  </a:lnTo>
                  <a:lnTo>
                    <a:pt x="2421636" y="30480"/>
                  </a:lnTo>
                  <a:lnTo>
                    <a:pt x="2435352" y="36576"/>
                  </a:lnTo>
                  <a:lnTo>
                    <a:pt x="2484120" y="70104"/>
                  </a:lnTo>
                  <a:lnTo>
                    <a:pt x="2526792" y="111252"/>
                  </a:lnTo>
                  <a:lnTo>
                    <a:pt x="2552700" y="147828"/>
                  </a:lnTo>
                  <a:lnTo>
                    <a:pt x="2578608" y="201168"/>
                  </a:lnTo>
                  <a:lnTo>
                    <a:pt x="2583180" y="216408"/>
                  </a:lnTo>
                  <a:lnTo>
                    <a:pt x="2587752" y="230124"/>
                  </a:lnTo>
                  <a:lnTo>
                    <a:pt x="2593848" y="260604"/>
                  </a:lnTo>
                  <a:lnTo>
                    <a:pt x="2596896" y="291084"/>
                  </a:lnTo>
                  <a:lnTo>
                    <a:pt x="2596896" y="1491996"/>
                  </a:lnTo>
                  <a:lnTo>
                    <a:pt x="2590800" y="1539240"/>
                  </a:lnTo>
                  <a:lnTo>
                    <a:pt x="2578608" y="1581912"/>
                  </a:lnTo>
                  <a:lnTo>
                    <a:pt x="2560320" y="1623060"/>
                  </a:lnTo>
                  <a:lnTo>
                    <a:pt x="2526792" y="1671828"/>
                  </a:lnTo>
                  <a:lnTo>
                    <a:pt x="2485644" y="1714500"/>
                  </a:lnTo>
                  <a:lnTo>
                    <a:pt x="2461260" y="1731264"/>
                  </a:lnTo>
                  <a:lnTo>
                    <a:pt x="2449068" y="1740408"/>
                  </a:lnTo>
                  <a:lnTo>
                    <a:pt x="2436876" y="1748028"/>
                  </a:lnTo>
                  <a:lnTo>
                    <a:pt x="2423160" y="17541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14244" y="5112488"/>
            <a:ext cx="2113280" cy="711200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146685" marR="5080" indent="-134620">
              <a:lnSpc>
                <a:spcPts val="2530"/>
              </a:lnSpc>
              <a:spcBef>
                <a:spcPts val="464"/>
              </a:spcBef>
            </a:pPr>
            <a:r>
              <a:rPr sz="2350" spc="85" dirty="0">
                <a:solidFill>
                  <a:srgbClr val="FFFFFF"/>
                </a:solidFill>
                <a:latin typeface="Trebuchet MS"/>
                <a:cs typeface="Trebuchet MS"/>
              </a:rPr>
              <a:t>Area </a:t>
            </a:r>
            <a:r>
              <a:rPr sz="2350" spc="95" dirty="0">
                <a:solidFill>
                  <a:srgbClr val="FFFFFF"/>
                </a:solidFill>
                <a:latin typeface="Trebuchet MS"/>
                <a:cs typeface="Trebuchet MS"/>
              </a:rPr>
              <a:t>under</a:t>
            </a:r>
            <a:r>
              <a:rPr sz="2350" spc="-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sz="2350" spc="145" dirty="0">
                <a:solidFill>
                  <a:srgbClr val="FFFFFF"/>
                </a:solidFill>
                <a:latin typeface="Trebuchet MS"/>
                <a:cs typeface="Trebuchet MS"/>
              </a:rPr>
              <a:t>Curve</a:t>
            </a:r>
            <a:r>
              <a:rPr sz="23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130" dirty="0">
                <a:solidFill>
                  <a:srgbClr val="FFFFFF"/>
                </a:solidFill>
                <a:latin typeface="Trebuchet MS"/>
                <a:cs typeface="Trebuchet MS"/>
              </a:rPr>
              <a:t>(GINI)</a:t>
            </a:r>
            <a:endParaRPr sz="235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011923" y="2410967"/>
            <a:ext cx="2672080" cy="3965575"/>
            <a:chOff x="7011923" y="2410967"/>
            <a:chExt cx="2672080" cy="3965575"/>
          </a:xfrm>
        </p:grpSpPr>
        <p:sp>
          <p:nvSpPr>
            <p:cNvPr id="14" name="object 14"/>
            <p:cNvSpPr/>
            <p:nvPr/>
          </p:nvSpPr>
          <p:spPr>
            <a:xfrm>
              <a:off x="7185659" y="2410967"/>
              <a:ext cx="2304288" cy="22326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11923" y="5111495"/>
              <a:ext cx="2671572" cy="12649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75003"/>
            <a:ext cx="9878695" cy="5425440"/>
            <a:chOff x="0" y="1175003"/>
            <a:chExt cx="9878695" cy="5425440"/>
          </a:xfrm>
        </p:grpSpPr>
        <p:sp>
          <p:nvSpPr>
            <p:cNvPr id="3" name="object 3"/>
            <p:cNvSpPr/>
            <p:nvPr/>
          </p:nvSpPr>
          <p:spPr>
            <a:xfrm>
              <a:off x="0" y="1207007"/>
              <a:ext cx="1048512" cy="6705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7700" y="2234183"/>
              <a:ext cx="8801100" cy="7620"/>
            </a:xfrm>
            <a:custGeom>
              <a:avLst/>
              <a:gdLst/>
              <a:ahLst/>
              <a:cxnLst/>
              <a:rect l="l" t="t" r="r" b="b"/>
              <a:pathLst>
                <a:path w="8801100" h="7619">
                  <a:moveTo>
                    <a:pt x="8801100" y="7619"/>
                  </a:moveTo>
                  <a:lnTo>
                    <a:pt x="0" y="7619"/>
                  </a:lnTo>
                  <a:lnTo>
                    <a:pt x="0" y="0"/>
                  </a:lnTo>
                  <a:lnTo>
                    <a:pt x="8801100" y="0"/>
                  </a:lnTo>
                  <a:lnTo>
                    <a:pt x="8801100" y="761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92167" y="1892807"/>
              <a:ext cx="5085587" cy="2834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3608" y="2330195"/>
              <a:ext cx="5599430" cy="1568450"/>
            </a:xfrm>
            <a:custGeom>
              <a:avLst/>
              <a:gdLst/>
              <a:ahLst/>
              <a:cxnLst/>
              <a:rect l="l" t="t" r="r" b="b"/>
              <a:pathLst>
                <a:path w="5599430" h="1568450">
                  <a:moveTo>
                    <a:pt x="5337048" y="1568195"/>
                  </a:moveTo>
                  <a:lnTo>
                    <a:pt x="262128" y="1568195"/>
                  </a:lnTo>
                  <a:lnTo>
                    <a:pt x="215007" y="1563975"/>
                  </a:lnTo>
                  <a:lnTo>
                    <a:pt x="170658" y="1551814"/>
                  </a:lnTo>
                  <a:lnTo>
                    <a:pt x="129822" y="1532466"/>
                  </a:lnTo>
                  <a:lnTo>
                    <a:pt x="93237" y="1506684"/>
                  </a:lnTo>
                  <a:lnTo>
                    <a:pt x="61645" y="1475219"/>
                  </a:lnTo>
                  <a:lnTo>
                    <a:pt x="35785" y="1438825"/>
                  </a:lnTo>
                  <a:lnTo>
                    <a:pt x="16398" y="1398254"/>
                  </a:lnTo>
                  <a:lnTo>
                    <a:pt x="4222" y="1354259"/>
                  </a:lnTo>
                  <a:lnTo>
                    <a:pt x="0" y="1307592"/>
                  </a:lnTo>
                  <a:lnTo>
                    <a:pt x="0" y="262127"/>
                  </a:lnTo>
                  <a:lnTo>
                    <a:pt x="4222" y="215007"/>
                  </a:lnTo>
                  <a:lnTo>
                    <a:pt x="16398" y="170658"/>
                  </a:lnTo>
                  <a:lnTo>
                    <a:pt x="35785" y="129822"/>
                  </a:lnTo>
                  <a:lnTo>
                    <a:pt x="61645" y="93237"/>
                  </a:lnTo>
                  <a:lnTo>
                    <a:pt x="93237" y="61645"/>
                  </a:lnTo>
                  <a:lnTo>
                    <a:pt x="129822" y="35785"/>
                  </a:lnTo>
                  <a:lnTo>
                    <a:pt x="170658" y="16398"/>
                  </a:lnTo>
                  <a:lnTo>
                    <a:pt x="215007" y="4222"/>
                  </a:lnTo>
                  <a:lnTo>
                    <a:pt x="262128" y="0"/>
                  </a:lnTo>
                  <a:lnTo>
                    <a:pt x="5337048" y="0"/>
                  </a:lnTo>
                  <a:lnTo>
                    <a:pt x="5384168" y="4222"/>
                  </a:lnTo>
                  <a:lnTo>
                    <a:pt x="5428517" y="16398"/>
                  </a:lnTo>
                  <a:lnTo>
                    <a:pt x="5469353" y="35785"/>
                  </a:lnTo>
                  <a:lnTo>
                    <a:pt x="5505938" y="61645"/>
                  </a:lnTo>
                  <a:lnTo>
                    <a:pt x="5537530" y="93237"/>
                  </a:lnTo>
                  <a:lnTo>
                    <a:pt x="5563390" y="129822"/>
                  </a:lnTo>
                  <a:lnTo>
                    <a:pt x="5582777" y="170658"/>
                  </a:lnTo>
                  <a:lnTo>
                    <a:pt x="5594953" y="215007"/>
                  </a:lnTo>
                  <a:lnTo>
                    <a:pt x="5599176" y="262127"/>
                  </a:lnTo>
                  <a:lnTo>
                    <a:pt x="5599176" y="1307592"/>
                  </a:lnTo>
                  <a:lnTo>
                    <a:pt x="5594953" y="1354259"/>
                  </a:lnTo>
                  <a:lnTo>
                    <a:pt x="5582777" y="1398254"/>
                  </a:lnTo>
                  <a:lnTo>
                    <a:pt x="5563390" y="1438825"/>
                  </a:lnTo>
                  <a:lnTo>
                    <a:pt x="5537530" y="1475219"/>
                  </a:lnTo>
                  <a:lnTo>
                    <a:pt x="5505938" y="1506684"/>
                  </a:lnTo>
                  <a:lnTo>
                    <a:pt x="5469353" y="1532466"/>
                  </a:lnTo>
                  <a:lnTo>
                    <a:pt x="5428517" y="1551814"/>
                  </a:lnTo>
                  <a:lnTo>
                    <a:pt x="5384168" y="1563975"/>
                  </a:lnTo>
                  <a:lnTo>
                    <a:pt x="5337048" y="1568195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8368" y="2314955"/>
              <a:ext cx="5629910" cy="1598930"/>
            </a:xfrm>
            <a:custGeom>
              <a:avLst/>
              <a:gdLst/>
              <a:ahLst/>
              <a:cxnLst/>
              <a:rect l="l" t="t" r="r" b="b"/>
              <a:pathLst>
                <a:path w="5629910" h="1598929">
                  <a:moveTo>
                    <a:pt x="5367528" y="1598676"/>
                  </a:moveTo>
                  <a:lnTo>
                    <a:pt x="262128" y="1598676"/>
                  </a:lnTo>
                  <a:lnTo>
                    <a:pt x="220980" y="1594104"/>
                  </a:lnTo>
                  <a:lnTo>
                    <a:pt x="207264" y="1591056"/>
                  </a:lnTo>
                  <a:lnTo>
                    <a:pt x="195072" y="1586484"/>
                  </a:lnTo>
                  <a:lnTo>
                    <a:pt x="181356" y="1581912"/>
                  </a:lnTo>
                  <a:lnTo>
                    <a:pt x="144780" y="1566672"/>
                  </a:lnTo>
                  <a:lnTo>
                    <a:pt x="100584" y="1536192"/>
                  </a:lnTo>
                  <a:lnTo>
                    <a:pt x="64008" y="1499616"/>
                  </a:lnTo>
                  <a:lnTo>
                    <a:pt x="33528" y="1455420"/>
                  </a:lnTo>
                  <a:lnTo>
                    <a:pt x="16764" y="1417320"/>
                  </a:lnTo>
                  <a:lnTo>
                    <a:pt x="12192" y="1405128"/>
                  </a:lnTo>
                  <a:lnTo>
                    <a:pt x="6096" y="1377696"/>
                  </a:lnTo>
                  <a:lnTo>
                    <a:pt x="3048" y="1365504"/>
                  </a:lnTo>
                  <a:lnTo>
                    <a:pt x="1524" y="1350264"/>
                  </a:lnTo>
                  <a:lnTo>
                    <a:pt x="0" y="1336548"/>
                  </a:lnTo>
                  <a:lnTo>
                    <a:pt x="0" y="263652"/>
                  </a:lnTo>
                  <a:lnTo>
                    <a:pt x="4572" y="220980"/>
                  </a:lnTo>
                  <a:lnTo>
                    <a:pt x="16764" y="181356"/>
                  </a:lnTo>
                  <a:lnTo>
                    <a:pt x="32004" y="144780"/>
                  </a:lnTo>
                  <a:lnTo>
                    <a:pt x="62484" y="100584"/>
                  </a:lnTo>
                  <a:lnTo>
                    <a:pt x="100584" y="64008"/>
                  </a:lnTo>
                  <a:lnTo>
                    <a:pt x="143256" y="33528"/>
                  </a:lnTo>
                  <a:lnTo>
                    <a:pt x="181356" y="16764"/>
                  </a:lnTo>
                  <a:lnTo>
                    <a:pt x="193548" y="12192"/>
                  </a:lnTo>
                  <a:lnTo>
                    <a:pt x="234696" y="3048"/>
                  </a:lnTo>
                  <a:lnTo>
                    <a:pt x="262128" y="0"/>
                  </a:lnTo>
                  <a:lnTo>
                    <a:pt x="5366004" y="0"/>
                  </a:lnTo>
                  <a:lnTo>
                    <a:pt x="5381244" y="1524"/>
                  </a:lnTo>
                  <a:lnTo>
                    <a:pt x="5394960" y="3048"/>
                  </a:lnTo>
                  <a:lnTo>
                    <a:pt x="5408676" y="6096"/>
                  </a:lnTo>
                  <a:lnTo>
                    <a:pt x="5420868" y="7620"/>
                  </a:lnTo>
                  <a:lnTo>
                    <a:pt x="5448300" y="16764"/>
                  </a:lnTo>
                  <a:lnTo>
                    <a:pt x="5460492" y="21336"/>
                  </a:lnTo>
                  <a:lnTo>
                    <a:pt x="5478780" y="30480"/>
                  </a:lnTo>
                  <a:lnTo>
                    <a:pt x="277368" y="30480"/>
                  </a:lnTo>
                  <a:lnTo>
                    <a:pt x="265176" y="32004"/>
                  </a:lnTo>
                  <a:lnTo>
                    <a:pt x="251460" y="32004"/>
                  </a:lnTo>
                  <a:lnTo>
                    <a:pt x="239268" y="33528"/>
                  </a:lnTo>
                  <a:lnTo>
                    <a:pt x="227076" y="36576"/>
                  </a:lnTo>
                  <a:lnTo>
                    <a:pt x="216408" y="38100"/>
                  </a:lnTo>
                  <a:lnTo>
                    <a:pt x="204216" y="42672"/>
                  </a:lnTo>
                  <a:lnTo>
                    <a:pt x="192024" y="45720"/>
                  </a:lnTo>
                  <a:lnTo>
                    <a:pt x="181356" y="50292"/>
                  </a:lnTo>
                  <a:lnTo>
                    <a:pt x="140208" y="73152"/>
                  </a:lnTo>
                  <a:lnTo>
                    <a:pt x="103632" y="102108"/>
                  </a:lnTo>
                  <a:lnTo>
                    <a:pt x="73152" y="138684"/>
                  </a:lnTo>
                  <a:lnTo>
                    <a:pt x="50292" y="181356"/>
                  </a:lnTo>
                  <a:lnTo>
                    <a:pt x="33528" y="239268"/>
                  </a:lnTo>
                  <a:lnTo>
                    <a:pt x="32004" y="251460"/>
                  </a:lnTo>
                  <a:lnTo>
                    <a:pt x="32004" y="263652"/>
                  </a:lnTo>
                  <a:lnTo>
                    <a:pt x="30480" y="277368"/>
                  </a:lnTo>
                  <a:lnTo>
                    <a:pt x="30480" y="1321308"/>
                  </a:lnTo>
                  <a:lnTo>
                    <a:pt x="32004" y="1335024"/>
                  </a:lnTo>
                  <a:lnTo>
                    <a:pt x="32004" y="1347216"/>
                  </a:lnTo>
                  <a:lnTo>
                    <a:pt x="33528" y="1359408"/>
                  </a:lnTo>
                  <a:lnTo>
                    <a:pt x="36576" y="1371600"/>
                  </a:lnTo>
                  <a:lnTo>
                    <a:pt x="38100" y="1383792"/>
                  </a:lnTo>
                  <a:lnTo>
                    <a:pt x="42672" y="1394460"/>
                  </a:lnTo>
                  <a:lnTo>
                    <a:pt x="45720" y="1406652"/>
                  </a:lnTo>
                  <a:lnTo>
                    <a:pt x="50292" y="1417320"/>
                  </a:lnTo>
                  <a:lnTo>
                    <a:pt x="73152" y="1458468"/>
                  </a:lnTo>
                  <a:lnTo>
                    <a:pt x="102108" y="1495044"/>
                  </a:lnTo>
                  <a:lnTo>
                    <a:pt x="138684" y="1525524"/>
                  </a:lnTo>
                  <a:lnTo>
                    <a:pt x="181356" y="1548384"/>
                  </a:lnTo>
                  <a:lnTo>
                    <a:pt x="202692" y="1556004"/>
                  </a:lnTo>
                  <a:lnTo>
                    <a:pt x="214884" y="1560576"/>
                  </a:lnTo>
                  <a:lnTo>
                    <a:pt x="227076" y="1562100"/>
                  </a:lnTo>
                  <a:lnTo>
                    <a:pt x="239268" y="1565148"/>
                  </a:lnTo>
                  <a:lnTo>
                    <a:pt x="251460" y="1566672"/>
                  </a:lnTo>
                  <a:lnTo>
                    <a:pt x="263652" y="1566672"/>
                  </a:lnTo>
                  <a:lnTo>
                    <a:pt x="277368" y="1568196"/>
                  </a:lnTo>
                  <a:lnTo>
                    <a:pt x="5479161" y="1568196"/>
                  </a:lnTo>
                  <a:lnTo>
                    <a:pt x="5462016" y="1577340"/>
                  </a:lnTo>
                  <a:lnTo>
                    <a:pt x="5448300" y="1581912"/>
                  </a:lnTo>
                  <a:lnTo>
                    <a:pt x="5436108" y="1586484"/>
                  </a:lnTo>
                  <a:lnTo>
                    <a:pt x="5422392" y="1591056"/>
                  </a:lnTo>
                  <a:lnTo>
                    <a:pt x="5408676" y="1594104"/>
                  </a:lnTo>
                  <a:lnTo>
                    <a:pt x="5367528" y="1598676"/>
                  </a:lnTo>
                  <a:close/>
                </a:path>
                <a:path w="5629910" h="1598929">
                  <a:moveTo>
                    <a:pt x="5479161" y="1568196"/>
                  </a:moveTo>
                  <a:lnTo>
                    <a:pt x="5364480" y="1568196"/>
                  </a:lnTo>
                  <a:lnTo>
                    <a:pt x="5376672" y="1566672"/>
                  </a:lnTo>
                  <a:lnTo>
                    <a:pt x="5390388" y="1565148"/>
                  </a:lnTo>
                  <a:lnTo>
                    <a:pt x="5402580" y="1563624"/>
                  </a:lnTo>
                  <a:lnTo>
                    <a:pt x="5413248" y="1560576"/>
                  </a:lnTo>
                  <a:lnTo>
                    <a:pt x="5425440" y="1557528"/>
                  </a:lnTo>
                  <a:lnTo>
                    <a:pt x="5437632" y="1552956"/>
                  </a:lnTo>
                  <a:lnTo>
                    <a:pt x="5489448" y="1525524"/>
                  </a:lnTo>
                  <a:lnTo>
                    <a:pt x="5526024" y="1496568"/>
                  </a:lnTo>
                  <a:lnTo>
                    <a:pt x="5556504" y="1459992"/>
                  </a:lnTo>
                  <a:lnTo>
                    <a:pt x="5579364" y="1417320"/>
                  </a:lnTo>
                  <a:lnTo>
                    <a:pt x="5596128" y="1359408"/>
                  </a:lnTo>
                  <a:lnTo>
                    <a:pt x="5597652" y="1347216"/>
                  </a:lnTo>
                  <a:lnTo>
                    <a:pt x="5597652" y="251460"/>
                  </a:lnTo>
                  <a:lnTo>
                    <a:pt x="5596128" y="239268"/>
                  </a:lnTo>
                  <a:lnTo>
                    <a:pt x="5593080" y="227076"/>
                  </a:lnTo>
                  <a:lnTo>
                    <a:pt x="5590032" y="216408"/>
                  </a:lnTo>
                  <a:lnTo>
                    <a:pt x="5586984" y="204216"/>
                  </a:lnTo>
                  <a:lnTo>
                    <a:pt x="5568696" y="160020"/>
                  </a:lnTo>
                  <a:lnTo>
                    <a:pt x="5542788" y="121920"/>
                  </a:lnTo>
                  <a:lnTo>
                    <a:pt x="5490972" y="73152"/>
                  </a:lnTo>
                  <a:lnTo>
                    <a:pt x="5448300" y="50292"/>
                  </a:lnTo>
                  <a:lnTo>
                    <a:pt x="5390388" y="33528"/>
                  </a:lnTo>
                  <a:lnTo>
                    <a:pt x="5378196" y="32004"/>
                  </a:lnTo>
                  <a:lnTo>
                    <a:pt x="5366004" y="32004"/>
                  </a:lnTo>
                  <a:lnTo>
                    <a:pt x="5352288" y="30480"/>
                  </a:lnTo>
                  <a:lnTo>
                    <a:pt x="5478780" y="30480"/>
                  </a:lnTo>
                  <a:lnTo>
                    <a:pt x="5484876" y="33528"/>
                  </a:lnTo>
                  <a:lnTo>
                    <a:pt x="5529072" y="62484"/>
                  </a:lnTo>
                  <a:lnTo>
                    <a:pt x="5565648" y="100584"/>
                  </a:lnTo>
                  <a:lnTo>
                    <a:pt x="5596128" y="144780"/>
                  </a:lnTo>
                  <a:lnTo>
                    <a:pt x="5612892" y="181356"/>
                  </a:lnTo>
                  <a:lnTo>
                    <a:pt x="5617464" y="193548"/>
                  </a:lnTo>
                  <a:lnTo>
                    <a:pt x="5626608" y="234696"/>
                  </a:lnTo>
                  <a:lnTo>
                    <a:pt x="5629656" y="262128"/>
                  </a:lnTo>
                  <a:lnTo>
                    <a:pt x="5629656" y="1336548"/>
                  </a:lnTo>
                  <a:lnTo>
                    <a:pt x="5620512" y="1391412"/>
                  </a:lnTo>
                  <a:lnTo>
                    <a:pt x="5608320" y="1429512"/>
                  </a:lnTo>
                  <a:lnTo>
                    <a:pt x="5582412" y="1476756"/>
                  </a:lnTo>
                  <a:lnTo>
                    <a:pt x="5548884" y="1517904"/>
                  </a:lnTo>
                  <a:lnTo>
                    <a:pt x="5507736" y="1551432"/>
                  </a:lnTo>
                  <a:lnTo>
                    <a:pt x="5484876" y="1565148"/>
                  </a:lnTo>
                  <a:lnTo>
                    <a:pt x="5479161" y="1568196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700052" y="2416587"/>
            <a:ext cx="165544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85" dirty="0">
                <a:solidFill>
                  <a:srgbClr val="FFFFFF"/>
                </a:solidFill>
                <a:latin typeface="Trebuchet MS"/>
                <a:cs typeface="Trebuchet MS"/>
              </a:rPr>
              <a:t>Confusion</a:t>
            </a:r>
            <a:r>
              <a:rPr sz="1450" b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b="1" spc="114" dirty="0">
                <a:solidFill>
                  <a:srgbClr val="FFFFFF"/>
                </a:solidFill>
                <a:latin typeface="Trebuchet MS"/>
                <a:cs typeface="Trebuchet MS"/>
              </a:rPr>
              <a:t>Matrix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78325" y="2869189"/>
            <a:ext cx="13004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25" dirty="0">
                <a:solidFill>
                  <a:srgbClr val="9C3131"/>
                </a:solidFill>
                <a:latin typeface="Trebuchet MS"/>
                <a:cs typeface="Trebuchet MS"/>
              </a:rPr>
              <a:t>Not</a:t>
            </a:r>
            <a:r>
              <a:rPr sz="1450" spc="-114" dirty="0">
                <a:solidFill>
                  <a:srgbClr val="9C3131"/>
                </a:solidFill>
                <a:latin typeface="Trebuchet MS"/>
                <a:cs typeface="Trebuchet MS"/>
              </a:rPr>
              <a:t> </a:t>
            </a:r>
            <a:r>
              <a:rPr sz="1450" spc="65" dirty="0">
                <a:solidFill>
                  <a:srgbClr val="9C3131"/>
                </a:solidFill>
                <a:latin typeface="Trebuchet MS"/>
                <a:cs typeface="Trebuchet MS"/>
              </a:rPr>
              <a:t>Converted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35490" y="2869189"/>
            <a:ext cx="95250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65" dirty="0">
                <a:solidFill>
                  <a:srgbClr val="9C3131"/>
                </a:solidFill>
                <a:latin typeface="Trebuchet MS"/>
                <a:cs typeface="Trebuchet MS"/>
              </a:rPr>
              <a:t>Converted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67670" y="2869189"/>
            <a:ext cx="1102360" cy="479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2800"/>
              </a:lnSpc>
              <a:spcBef>
                <a:spcPts val="90"/>
              </a:spcBef>
            </a:pPr>
            <a:r>
              <a:rPr sz="1450" spc="229" dirty="0">
                <a:solidFill>
                  <a:srgbClr val="9C3131"/>
                </a:solidFill>
                <a:latin typeface="Trebuchet MS"/>
                <a:cs typeface="Trebuchet MS"/>
              </a:rPr>
              <a:t>#</a:t>
            </a:r>
            <a:r>
              <a:rPr sz="1450" spc="-135" dirty="0">
                <a:solidFill>
                  <a:srgbClr val="9C3131"/>
                </a:solidFill>
                <a:latin typeface="Trebuchet MS"/>
                <a:cs typeface="Trebuchet MS"/>
              </a:rPr>
              <a:t> </a:t>
            </a:r>
            <a:r>
              <a:rPr sz="1450" b="1" spc="55" dirty="0">
                <a:solidFill>
                  <a:srgbClr val="9C3131"/>
                </a:solidFill>
                <a:latin typeface="Trebuchet MS"/>
                <a:cs typeface="Trebuchet MS"/>
              </a:rPr>
              <a:t>Predicted  </a:t>
            </a:r>
            <a:r>
              <a:rPr sz="1450" b="1" spc="140" dirty="0">
                <a:solidFill>
                  <a:srgbClr val="0070BF"/>
                </a:solidFill>
                <a:latin typeface="Trebuchet MS"/>
                <a:cs typeface="Trebuchet MS"/>
              </a:rPr>
              <a:t>#</a:t>
            </a:r>
            <a:r>
              <a:rPr sz="1450" b="1" spc="-95" dirty="0">
                <a:solidFill>
                  <a:srgbClr val="0070BF"/>
                </a:solidFill>
                <a:latin typeface="Trebuchet MS"/>
                <a:cs typeface="Trebuchet MS"/>
              </a:rPr>
              <a:t> </a:t>
            </a:r>
            <a:r>
              <a:rPr sz="1450" b="1" spc="70" dirty="0">
                <a:solidFill>
                  <a:srgbClr val="0070BF"/>
                </a:solidFill>
                <a:latin typeface="Trebuchet MS"/>
                <a:cs typeface="Trebuchet MS"/>
              </a:rPr>
              <a:t>Actual</a:t>
            </a:r>
            <a:endParaRPr sz="1450">
              <a:latin typeface="Trebuchet MS"/>
              <a:cs typeface="Trebuchet MS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548620" y="3344734"/>
          <a:ext cx="3636645" cy="4490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4501">
                <a:tc>
                  <a:txBody>
                    <a:bodyPr/>
                    <a:lstStyle/>
                    <a:p>
                      <a:pPr marL="31750">
                        <a:lnSpc>
                          <a:spcPts val="1670"/>
                        </a:lnSpc>
                      </a:pPr>
                      <a:r>
                        <a:rPr sz="1450" spc="25" dirty="0">
                          <a:solidFill>
                            <a:srgbClr val="0070BF"/>
                          </a:solidFill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1450" spc="-70" dirty="0">
                          <a:solidFill>
                            <a:srgbClr val="0070B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50" spc="65" dirty="0">
                          <a:solidFill>
                            <a:srgbClr val="0070BF"/>
                          </a:solidFill>
                          <a:latin typeface="Trebuchet MS"/>
                          <a:cs typeface="Trebuchet MS"/>
                        </a:rPr>
                        <a:t>Converted</a:t>
                      </a:r>
                      <a:endParaRPr sz="145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74345" algn="r">
                        <a:lnSpc>
                          <a:spcPts val="1670"/>
                        </a:lnSpc>
                      </a:pPr>
                      <a:r>
                        <a:rPr sz="145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341</a:t>
                      </a:r>
                      <a:r>
                        <a:rPr sz="14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45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0330" algn="r">
                        <a:lnSpc>
                          <a:spcPts val="1670"/>
                        </a:lnSpc>
                      </a:pPr>
                      <a:r>
                        <a:rPr sz="145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32</a:t>
                      </a:r>
                      <a:r>
                        <a:rPr sz="14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45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501">
                <a:tc>
                  <a:txBody>
                    <a:bodyPr/>
                    <a:lstStyle/>
                    <a:p>
                      <a:pPr marL="31750">
                        <a:lnSpc>
                          <a:spcPts val="1670"/>
                        </a:lnSpc>
                      </a:pPr>
                      <a:r>
                        <a:rPr sz="1450" spc="65" dirty="0">
                          <a:solidFill>
                            <a:srgbClr val="0070BF"/>
                          </a:solidFill>
                          <a:latin typeface="Trebuchet MS"/>
                          <a:cs typeface="Trebuchet MS"/>
                        </a:rPr>
                        <a:t>Converted</a:t>
                      </a:r>
                      <a:endParaRPr sz="145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99745" algn="r">
                        <a:lnSpc>
                          <a:spcPts val="1670"/>
                        </a:lnSpc>
                      </a:pPr>
                      <a:r>
                        <a:rPr sz="145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25</a:t>
                      </a:r>
                      <a:r>
                        <a:rPr sz="14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</a:t>
                      </a:r>
                      <a:endParaRPr sz="145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70"/>
                        </a:lnSpc>
                      </a:pPr>
                      <a:r>
                        <a:rPr sz="145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201</a:t>
                      </a:r>
                      <a:r>
                        <a:rPr sz="14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endParaRPr sz="145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object 13"/>
          <p:cNvGrpSpPr/>
          <p:nvPr/>
        </p:nvGrpSpPr>
        <p:grpSpPr>
          <a:xfrm>
            <a:off x="643127" y="4067555"/>
            <a:ext cx="1289685" cy="786765"/>
            <a:chOff x="643127" y="4067555"/>
            <a:chExt cx="1289685" cy="786765"/>
          </a:xfrm>
        </p:grpSpPr>
        <p:sp>
          <p:nvSpPr>
            <p:cNvPr id="14" name="object 14"/>
            <p:cNvSpPr/>
            <p:nvPr/>
          </p:nvSpPr>
          <p:spPr>
            <a:xfrm>
              <a:off x="658367" y="4082795"/>
              <a:ext cx="1257300" cy="754380"/>
            </a:xfrm>
            <a:custGeom>
              <a:avLst/>
              <a:gdLst/>
              <a:ahLst/>
              <a:cxnLst/>
              <a:rect l="l" t="t" r="r" b="b"/>
              <a:pathLst>
                <a:path w="1257300" h="754379">
                  <a:moveTo>
                    <a:pt x="1132332" y="754379"/>
                  </a:moveTo>
                  <a:lnTo>
                    <a:pt x="126491" y="754379"/>
                  </a:lnTo>
                  <a:lnTo>
                    <a:pt x="77152" y="744497"/>
                  </a:lnTo>
                  <a:lnTo>
                    <a:pt x="36956" y="717613"/>
                  </a:lnTo>
                  <a:lnTo>
                    <a:pt x="9905" y="677870"/>
                  </a:lnTo>
                  <a:lnTo>
                    <a:pt x="0" y="629411"/>
                  </a:lnTo>
                  <a:lnTo>
                    <a:pt x="0" y="126491"/>
                  </a:lnTo>
                  <a:lnTo>
                    <a:pt x="9905" y="77152"/>
                  </a:lnTo>
                  <a:lnTo>
                    <a:pt x="36956" y="36956"/>
                  </a:lnTo>
                  <a:lnTo>
                    <a:pt x="77152" y="9905"/>
                  </a:lnTo>
                  <a:lnTo>
                    <a:pt x="126491" y="0"/>
                  </a:lnTo>
                  <a:lnTo>
                    <a:pt x="1132332" y="0"/>
                  </a:lnTo>
                  <a:lnTo>
                    <a:pt x="1180790" y="9905"/>
                  </a:lnTo>
                  <a:lnTo>
                    <a:pt x="1220533" y="36956"/>
                  </a:lnTo>
                  <a:lnTo>
                    <a:pt x="1247417" y="77152"/>
                  </a:lnTo>
                  <a:lnTo>
                    <a:pt x="1257300" y="126491"/>
                  </a:lnTo>
                  <a:lnTo>
                    <a:pt x="1257300" y="629411"/>
                  </a:lnTo>
                  <a:lnTo>
                    <a:pt x="1247417" y="677870"/>
                  </a:lnTo>
                  <a:lnTo>
                    <a:pt x="1220533" y="717613"/>
                  </a:lnTo>
                  <a:lnTo>
                    <a:pt x="1180790" y="744497"/>
                  </a:lnTo>
                  <a:lnTo>
                    <a:pt x="1132332" y="75437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3127" y="4067555"/>
              <a:ext cx="1289685" cy="786765"/>
            </a:xfrm>
            <a:custGeom>
              <a:avLst/>
              <a:gdLst/>
              <a:ahLst/>
              <a:cxnLst/>
              <a:rect l="l" t="t" r="r" b="b"/>
              <a:pathLst>
                <a:path w="1289685" h="786764">
                  <a:moveTo>
                    <a:pt x="1147572" y="786384"/>
                  </a:moveTo>
                  <a:lnTo>
                    <a:pt x="141732" y="786384"/>
                  </a:lnTo>
                  <a:lnTo>
                    <a:pt x="114300" y="783336"/>
                  </a:lnTo>
                  <a:lnTo>
                    <a:pt x="100584" y="780288"/>
                  </a:lnTo>
                  <a:lnTo>
                    <a:pt x="86868" y="774192"/>
                  </a:lnTo>
                  <a:lnTo>
                    <a:pt x="74676" y="769620"/>
                  </a:lnTo>
                  <a:lnTo>
                    <a:pt x="42672" y="745236"/>
                  </a:lnTo>
                  <a:lnTo>
                    <a:pt x="16764" y="711708"/>
                  </a:lnTo>
                  <a:lnTo>
                    <a:pt x="12192" y="699516"/>
                  </a:lnTo>
                  <a:lnTo>
                    <a:pt x="6096" y="687324"/>
                  </a:lnTo>
                  <a:lnTo>
                    <a:pt x="3048" y="673608"/>
                  </a:lnTo>
                  <a:lnTo>
                    <a:pt x="1524" y="659892"/>
                  </a:lnTo>
                  <a:lnTo>
                    <a:pt x="0" y="644652"/>
                  </a:lnTo>
                  <a:lnTo>
                    <a:pt x="0" y="141732"/>
                  </a:lnTo>
                  <a:lnTo>
                    <a:pt x="6096" y="100584"/>
                  </a:lnTo>
                  <a:lnTo>
                    <a:pt x="24384" y="62484"/>
                  </a:lnTo>
                  <a:lnTo>
                    <a:pt x="50292" y="33528"/>
                  </a:lnTo>
                  <a:lnTo>
                    <a:pt x="85344" y="12192"/>
                  </a:lnTo>
                  <a:lnTo>
                    <a:pt x="99060" y="6096"/>
                  </a:lnTo>
                  <a:lnTo>
                    <a:pt x="112776" y="3048"/>
                  </a:lnTo>
                  <a:lnTo>
                    <a:pt x="140208" y="0"/>
                  </a:lnTo>
                  <a:lnTo>
                    <a:pt x="1161288" y="0"/>
                  </a:lnTo>
                  <a:lnTo>
                    <a:pt x="1188720" y="6096"/>
                  </a:lnTo>
                  <a:lnTo>
                    <a:pt x="1202436" y="10668"/>
                  </a:lnTo>
                  <a:lnTo>
                    <a:pt x="1214628" y="16764"/>
                  </a:lnTo>
                  <a:lnTo>
                    <a:pt x="1225296" y="24384"/>
                  </a:lnTo>
                  <a:lnTo>
                    <a:pt x="1237488" y="32004"/>
                  </a:lnTo>
                  <a:lnTo>
                    <a:pt x="131064" y="32004"/>
                  </a:lnTo>
                  <a:lnTo>
                    <a:pt x="120396" y="33528"/>
                  </a:lnTo>
                  <a:lnTo>
                    <a:pt x="99060" y="39624"/>
                  </a:lnTo>
                  <a:lnTo>
                    <a:pt x="89916" y="44196"/>
                  </a:lnTo>
                  <a:lnTo>
                    <a:pt x="71628" y="56388"/>
                  </a:lnTo>
                  <a:lnTo>
                    <a:pt x="64008" y="64008"/>
                  </a:lnTo>
                  <a:lnTo>
                    <a:pt x="56388" y="70104"/>
                  </a:lnTo>
                  <a:lnTo>
                    <a:pt x="36576" y="108204"/>
                  </a:lnTo>
                  <a:lnTo>
                    <a:pt x="32004" y="129540"/>
                  </a:lnTo>
                  <a:lnTo>
                    <a:pt x="32004" y="655320"/>
                  </a:lnTo>
                  <a:lnTo>
                    <a:pt x="44196" y="696468"/>
                  </a:lnTo>
                  <a:lnTo>
                    <a:pt x="79248" y="734568"/>
                  </a:lnTo>
                  <a:lnTo>
                    <a:pt x="118872" y="751332"/>
                  </a:lnTo>
                  <a:lnTo>
                    <a:pt x="129540" y="754380"/>
                  </a:lnTo>
                  <a:lnTo>
                    <a:pt x="1235710" y="754380"/>
                  </a:lnTo>
                  <a:lnTo>
                    <a:pt x="1226820" y="762000"/>
                  </a:lnTo>
                  <a:lnTo>
                    <a:pt x="1190244" y="778764"/>
                  </a:lnTo>
                  <a:lnTo>
                    <a:pt x="1162812" y="784860"/>
                  </a:lnTo>
                  <a:lnTo>
                    <a:pt x="1147572" y="786384"/>
                  </a:lnTo>
                  <a:close/>
                </a:path>
                <a:path w="1289685" h="786764">
                  <a:moveTo>
                    <a:pt x="1235710" y="754380"/>
                  </a:moveTo>
                  <a:lnTo>
                    <a:pt x="1158240" y="754380"/>
                  </a:lnTo>
                  <a:lnTo>
                    <a:pt x="1168908" y="752856"/>
                  </a:lnTo>
                  <a:lnTo>
                    <a:pt x="1190244" y="746760"/>
                  </a:lnTo>
                  <a:lnTo>
                    <a:pt x="1225296" y="722376"/>
                  </a:lnTo>
                  <a:lnTo>
                    <a:pt x="1248156" y="687324"/>
                  </a:lnTo>
                  <a:lnTo>
                    <a:pt x="1252728" y="678180"/>
                  </a:lnTo>
                  <a:lnTo>
                    <a:pt x="1254252" y="667512"/>
                  </a:lnTo>
                  <a:lnTo>
                    <a:pt x="1257300" y="656844"/>
                  </a:lnTo>
                  <a:lnTo>
                    <a:pt x="1257300" y="131064"/>
                  </a:lnTo>
                  <a:lnTo>
                    <a:pt x="1245108" y="89916"/>
                  </a:lnTo>
                  <a:lnTo>
                    <a:pt x="1217676" y="56388"/>
                  </a:lnTo>
                  <a:lnTo>
                    <a:pt x="1200912" y="45720"/>
                  </a:lnTo>
                  <a:lnTo>
                    <a:pt x="1190244" y="39624"/>
                  </a:lnTo>
                  <a:lnTo>
                    <a:pt x="1181100" y="36576"/>
                  </a:lnTo>
                  <a:lnTo>
                    <a:pt x="1170432" y="33528"/>
                  </a:lnTo>
                  <a:lnTo>
                    <a:pt x="1159764" y="32004"/>
                  </a:lnTo>
                  <a:lnTo>
                    <a:pt x="1237488" y="32004"/>
                  </a:lnTo>
                  <a:lnTo>
                    <a:pt x="1264920" y="62484"/>
                  </a:lnTo>
                  <a:lnTo>
                    <a:pt x="1286256" y="112776"/>
                  </a:lnTo>
                  <a:lnTo>
                    <a:pt x="1289304" y="140208"/>
                  </a:lnTo>
                  <a:lnTo>
                    <a:pt x="1289304" y="644652"/>
                  </a:lnTo>
                  <a:lnTo>
                    <a:pt x="1283208" y="685800"/>
                  </a:lnTo>
                  <a:lnTo>
                    <a:pt x="1257300" y="733044"/>
                  </a:lnTo>
                  <a:lnTo>
                    <a:pt x="1248156" y="743712"/>
                  </a:lnTo>
                  <a:lnTo>
                    <a:pt x="1235710" y="754380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98059" y="4105171"/>
            <a:ext cx="981710" cy="478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150" b="1" spc="50" dirty="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endParaRPr sz="1150">
              <a:latin typeface="Trebuchet MS"/>
              <a:cs typeface="Trebuchet MS"/>
            </a:endParaRPr>
          </a:p>
          <a:p>
            <a:pPr marL="12065" marR="5080" indent="-3175" algn="ctr">
              <a:lnSpc>
                <a:spcPts val="1090"/>
              </a:lnSpc>
              <a:spcBef>
                <a:spcPts val="40"/>
              </a:spcBef>
            </a:pPr>
            <a:r>
              <a:rPr sz="900" b="1" spc="65" dirty="0">
                <a:solidFill>
                  <a:srgbClr val="FFFFFF"/>
                </a:solidFill>
                <a:latin typeface="Trebuchet MS"/>
                <a:cs typeface="Trebuchet MS"/>
              </a:rPr>
              <a:t>TP </a:t>
            </a:r>
            <a:r>
              <a:rPr sz="900" b="1" spc="90" dirty="0">
                <a:solidFill>
                  <a:srgbClr val="FFFFFF"/>
                </a:solidFill>
                <a:latin typeface="Trebuchet MS"/>
                <a:cs typeface="Trebuchet MS"/>
              </a:rPr>
              <a:t>+TN/  </a:t>
            </a:r>
            <a:r>
              <a:rPr sz="900" b="1" spc="-2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900" b="1" spc="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900" b="1" spc="8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900" b="1" spc="90" dirty="0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sz="900" b="1" spc="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900" b="1" spc="11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00" b="1" spc="80" dirty="0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sz="900" b="1" spc="5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900" b="1" spc="11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00" b="1" spc="80" dirty="0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sz="900" b="1" spc="6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900" b="1" spc="8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900" b="1" spc="-20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336292" y="4052315"/>
            <a:ext cx="1289685" cy="786765"/>
            <a:chOff x="2336292" y="4052315"/>
            <a:chExt cx="1289685" cy="786765"/>
          </a:xfrm>
        </p:grpSpPr>
        <p:sp>
          <p:nvSpPr>
            <p:cNvPr id="18" name="object 18"/>
            <p:cNvSpPr/>
            <p:nvPr/>
          </p:nvSpPr>
          <p:spPr>
            <a:xfrm>
              <a:off x="2353056" y="4069079"/>
              <a:ext cx="1257300" cy="754380"/>
            </a:xfrm>
            <a:custGeom>
              <a:avLst/>
              <a:gdLst/>
              <a:ahLst/>
              <a:cxnLst/>
              <a:rect l="l" t="t" r="r" b="b"/>
              <a:pathLst>
                <a:path w="1257300" h="754379">
                  <a:moveTo>
                    <a:pt x="1130808" y="754379"/>
                  </a:moveTo>
                  <a:lnTo>
                    <a:pt x="124968" y="754379"/>
                  </a:lnTo>
                  <a:lnTo>
                    <a:pt x="76509" y="744473"/>
                  </a:lnTo>
                  <a:lnTo>
                    <a:pt x="36766" y="717422"/>
                  </a:lnTo>
                  <a:lnTo>
                    <a:pt x="9882" y="677227"/>
                  </a:lnTo>
                  <a:lnTo>
                    <a:pt x="0" y="627887"/>
                  </a:lnTo>
                  <a:lnTo>
                    <a:pt x="0" y="124967"/>
                  </a:lnTo>
                  <a:lnTo>
                    <a:pt x="9882" y="76509"/>
                  </a:lnTo>
                  <a:lnTo>
                    <a:pt x="36766" y="36766"/>
                  </a:lnTo>
                  <a:lnTo>
                    <a:pt x="76509" y="9882"/>
                  </a:lnTo>
                  <a:lnTo>
                    <a:pt x="124968" y="0"/>
                  </a:lnTo>
                  <a:lnTo>
                    <a:pt x="1130808" y="0"/>
                  </a:lnTo>
                  <a:lnTo>
                    <a:pt x="1180147" y="9882"/>
                  </a:lnTo>
                  <a:lnTo>
                    <a:pt x="1220343" y="36766"/>
                  </a:lnTo>
                  <a:lnTo>
                    <a:pt x="1247394" y="76509"/>
                  </a:lnTo>
                  <a:lnTo>
                    <a:pt x="1257300" y="124967"/>
                  </a:lnTo>
                  <a:lnTo>
                    <a:pt x="1257300" y="627887"/>
                  </a:lnTo>
                  <a:lnTo>
                    <a:pt x="1247394" y="677227"/>
                  </a:lnTo>
                  <a:lnTo>
                    <a:pt x="1220343" y="717422"/>
                  </a:lnTo>
                  <a:lnTo>
                    <a:pt x="1180147" y="744473"/>
                  </a:lnTo>
                  <a:lnTo>
                    <a:pt x="1130808" y="75437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36292" y="4052315"/>
              <a:ext cx="1289685" cy="786765"/>
            </a:xfrm>
            <a:custGeom>
              <a:avLst/>
              <a:gdLst/>
              <a:ahLst/>
              <a:cxnLst/>
              <a:rect l="l" t="t" r="r" b="b"/>
              <a:pathLst>
                <a:path w="1289685" h="786764">
                  <a:moveTo>
                    <a:pt x="1149096" y="786384"/>
                  </a:moveTo>
                  <a:lnTo>
                    <a:pt x="141732" y="786384"/>
                  </a:lnTo>
                  <a:lnTo>
                    <a:pt x="114300" y="783336"/>
                  </a:lnTo>
                  <a:lnTo>
                    <a:pt x="74676" y="769620"/>
                  </a:lnTo>
                  <a:lnTo>
                    <a:pt x="42672" y="745236"/>
                  </a:lnTo>
                  <a:lnTo>
                    <a:pt x="18288" y="713232"/>
                  </a:lnTo>
                  <a:lnTo>
                    <a:pt x="3048" y="673608"/>
                  </a:lnTo>
                  <a:lnTo>
                    <a:pt x="0" y="646176"/>
                  </a:lnTo>
                  <a:lnTo>
                    <a:pt x="0" y="141732"/>
                  </a:lnTo>
                  <a:lnTo>
                    <a:pt x="3048" y="114300"/>
                  </a:lnTo>
                  <a:lnTo>
                    <a:pt x="6096" y="100584"/>
                  </a:lnTo>
                  <a:lnTo>
                    <a:pt x="12192" y="86868"/>
                  </a:lnTo>
                  <a:lnTo>
                    <a:pt x="16764" y="74676"/>
                  </a:lnTo>
                  <a:lnTo>
                    <a:pt x="24384" y="64008"/>
                  </a:lnTo>
                  <a:lnTo>
                    <a:pt x="32004" y="51816"/>
                  </a:lnTo>
                  <a:lnTo>
                    <a:pt x="41148" y="42672"/>
                  </a:lnTo>
                  <a:lnTo>
                    <a:pt x="86868" y="12192"/>
                  </a:lnTo>
                  <a:lnTo>
                    <a:pt x="126492" y="1524"/>
                  </a:lnTo>
                  <a:lnTo>
                    <a:pt x="141732" y="0"/>
                  </a:lnTo>
                  <a:lnTo>
                    <a:pt x="1147572" y="0"/>
                  </a:lnTo>
                  <a:lnTo>
                    <a:pt x="1188720" y="6096"/>
                  </a:lnTo>
                  <a:lnTo>
                    <a:pt x="1226820" y="24384"/>
                  </a:lnTo>
                  <a:lnTo>
                    <a:pt x="1237488" y="32004"/>
                  </a:lnTo>
                  <a:lnTo>
                    <a:pt x="131064" y="32004"/>
                  </a:lnTo>
                  <a:lnTo>
                    <a:pt x="120396" y="33528"/>
                  </a:lnTo>
                  <a:lnTo>
                    <a:pt x="80772" y="50292"/>
                  </a:lnTo>
                  <a:lnTo>
                    <a:pt x="51816" y="79248"/>
                  </a:lnTo>
                  <a:lnTo>
                    <a:pt x="41148" y="99060"/>
                  </a:lnTo>
                  <a:lnTo>
                    <a:pt x="36576" y="108204"/>
                  </a:lnTo>
                  <a:lnTo>
                    <a:pt x="35052" y="118872"/>
                  </a:lnTo>
                  <a:lnTo>
                    <a:pt x="32004" y="129540"/>
                  </a:lnTo>
                  <a:lnTo>
                    <a:pt x="32004" y="655320"/>
                  </a:lnTo>
                  <a:lnTo>
                    <a:pt x="33528" y="665988"/>
                  </a:lnTo>
                  <a:lnTo>
                    <a:pt x="36576" y="676656"/>
                  </a:lnTo>
                  <a:lnTo>
                    <a:pt x="41148" y="687324"/>
                  </a:lnTo>
                  <a:lnTo>
                    <a:pt x="44196" y="696468"/>
                  </a:lnTo>
                  <a:lnTo>
                    <a:pt x="71628" y="729996"/>
                  </a:lnTo>
                  <a:lnTo>
                    <a:pt x="99060" y="745236"/>
                  </a:lnTo>
                  <a:lnTo>
                    <a:pt x="108204" y="749808"/>
                  </a:lnTo>
                  <a:lnTo>
                    <a:pt x="118872" y="752856"/>
                  </a:lnTo>
                  <a:lnTo>
                    <a:pt x="129540" y="754380"/>
                  </a:lnTo>
                  <a:lnTo>
                    <a:pt x="1236980" y="754380"/>
                  </a:lnTo>
                  <a:lnTo>
                    <a:pt x="1226820" y="762000"/>
                  </a:lnTo>
                  <a:lnTo>
                    <a:pt x="1216152" y="768096"/>
                  </a:lnTo>
                  <a:lnTo>
                    <a:pt x="1203960" y="774192"/>
                  </a:lnTo>
                  <a:lnTo>
                    <a:pt x="1190244" y="780288"/>
                  </a:lnTo>
                  <a:lnTo>
                    <a:pt x="1176528" y="783336"/>
                  </a:lnTo>
                  <a:lnTo>
                    <a:pt x="1149096" y="786384"/>
                  </a:lnTo>
                  <a:close/>
                </a:path>
                <a:path w="1289685" h="786764">
                  <a:moveTo>
                    <a:pt x="1236980" y="754380"/>
                  </a:moveTo>
                  <a:lnTo>
                    <a:pt x="1158240" y="754380"/>
                  </a:lnTo>
                  <a:lnTo>
                    <a:pt x="1168908" y="752856"/>
                  </a:lnTo>
                  <a:lnTo>
                    <a:pt x="1190244" y="746760"/>
                  </a:lnTo>
                  <a:lnTo>
                    <a:pt x="1232916" y="714756"/>
                  </a:lnTo>
                  <a:lnTo>
                    <a:pt x="1243584" y="697992"/>
                  </a:lnTo>
                  <a:lnTo>
                    <a:pt x="1249680" y="688848"/>
                  </a:lnTo>
                  <a:lnTo>
                    <a:pt x="1255776" y="667512"/>
                  </a:lnTo>
                  <a:lnTo>
                    <a:pt x="1257300" y="656844"/>
                  </a:lnTo>
                  <a:lnTo>
                    <a:pt x="1257300" y="131064"/>
                  </a:lnTo>
                  <a:lnTo>
                    <a:pt x="1245108" y="89916"/>
                  </a:lnTo>
                  <a:lnTo>
                    <a:pt x="1232916" y="73152"/>
                  </a:lnTo>
                  <a:lnTo>
                    <a:pt x="1226820" y="64008"/>
                  </a:lnTo>
                  <a:lnTo>
                    <a:pt x="1219200" y="57912"/>
                  </a:lnTo>
                  <a:lnTo>
                    <a:pt x="1210056" y="50292"/>
                  </a:lnTo>
                  <a:lnTo>
                    <a:pt x="1191768" y="41148"/>
                  </a:lnTo>
                  <a:lnTo>
                    <a:pt x="1181100" y="36576"/>
                  </a:lnTo>
                  <a:lnTo>
                    <a:pt x="1170432" y="33528"/>
                  </a:lnTo>
                  <a:lnTo>
                    <a:pt x="1159764" y="32004"/>
                  </a:lnTo>
                  <a:lnTo>
                    <a:pt x="1237488" y="32004"/>
                  </a:lnTo>
                  <a:lnTo>
                    <a:pt x="1248156" y="41148"/>
                  </a:lnTo>
                  <a:lnTo>
                    <a:pt x="1255776" y="51816"/>
                  </a:lnTo>
                  <a:lnTo>
                    <a:pt x="1264920" y="62484"/>
                  </a:lnTo>
                  <a:lnTo>
                    <a:pt x="1283208" y="99060"/>
                  </a:lnTo>
                  <a:lnTo>
                    <a:pt x="1289304" y="141732"/>
                  </a:lnTo>
                  <a:lnTo>
                    <a:pt x="1289304" y="658368"/>
                  </a:lnTo>
                  <a:lnTo>
                    <a:pt x="1278636" y="699516"/>
                  </a:lnTo>
                  <a:lnTo>
                    <a:pt x="1257300" y="734568"/>
                  </a:lnTo>
                  <a:lnTo>
                    <a:pt x="1239012" y="752856"/>
                  </a:lnTo>
                  <a:lnTo>
                    <a:pt x="1236980" y="754380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492755" y="4252976"/>
            <a:ext cx="977265" cy="377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99060">
              <a:lnSpc>
                <a:spcPct val="100899"/>
              </a:lnSpc>
              <a:spcBef>
                <a:spcPts val="90"/>
              </a:spcBef>
            </a:pPr>
            <a:r>
              <a:rPr sz="1150" b="1" spc="30" dirty="0">
                <a:solidFill>
                  <a:srgbClr val="FFFFFF"/>
                </a:solidFill>
                <a:latin typeface="Trebuchet MS"/>
                <a:cs typeface="Trebuchet MS"/>
              </a:rPr>
              <a:t>Sensitivity  </a:t>
            </a:r>
            <a:r>
              <a:rPr sz="1150" b="1" spc="80" dirty="0">
                <a:solidFill>
                  <a:srgbClr val="FFFFFF"/>
                </a:solidFill>
                <a:latin typeface="Trebuchet MS"/>
                <a:cs typeface="Trebuchet MS"/>
              </a:rPr>
              <a:t>TP</a:t>
            </a:r>
            <a:r>
              <a:rPr sz="115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13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15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60" dirty="0">
                <a:solidFill>
                  <a:srgbClr val="FFFFFF"/>
                </a:solidFill>
                <a:latin typeface="Trebuchet MS"/>
                <a:cs typeface="Trebuchet MS"/>
              </a:rPr>
              <a:t>(TP+FN)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43127" y="5213603"/>
            <a:ext cx="1289685" cy="786765"/>
            <a:chOff x="643127" y="5213603"/>
            <a:chExt cx="1289685" cy="786765"/>
          </a:xfrm>
        </p:grpSpPr>
        <p:sp>
          <p:nvSpPr>
            <p:cNvPr id="22" name="object 22"/>
            <p:cNvSpPr/>
            <p:nvPr/>
          </p:nvSpPr>
          <p:spPr>
            <a:xfrm>
              <a:off x="658367" y="5230367"/>
              <a:ext cx="1257300" cy="754380"/>
            </a:xfrm>
            <a:custGeom>
              <a:avLst/>
              <a:gdLst/>
              <a:ahLst/>
              <a:cxnLst/>
              <a:rect l="l" t="t" r="r" b="b"/>
              <a:pathLst>
                <a:path w="1257300" h="754379">
                  <a:moveTo>
                    <a:pt x="1132332" y="754379"/>
                  </a:moveTo>
                  <a:lnTo>
                    <a:pt x="126491" y="754379"/>
                  </a:lnTo>
                  <a:lnTo>
                    <a:pt x="77152" y="744473"/>
                  </a:lnTo>
                  <a:lnTo>
                    <a:pt x="36956" y="717422"/>
                  </a:lnTo>
                  <a:lnTo>
                    <a:pt x="9905" y="677227"/>
                  </a:lnTo>
                  <a:lnTo>
                    <a:pt x="0" y="627887"/>
                  </a:lnTo>
                  <a:lnTo>
                    <a:pt x="0" y="124967"/>
                  </a:lnTo>
                  <a:lnTo>
                    <a:pt x="9905" y="75866"/>
                  </a:lnTo>
                  <a:lnTo>
                    <a:pt x="36956" y="36194"/>
                  </a:lnTo>
                  <a:lnTo>
                    <a:pt x="77152" y="9667"/>
                  </a:lnTo>
                  <a:lnTo>
                    <a:pt x="126491" y="0"/>
                  </a:lnTo>
                  <a:lnTo>
                    <a:pt x="1132332" y="0"/>
                  </a:lnTo>
                  <a:lnTo>
                    <a:pt x="1180790" y="9667"/>
                  </a:lnTo>
                  <a:lnTo>
                    <a:pt x="1220533" y="36194"/>
                  </a:lnTo>
                  <a:lnTo>
                    <a:pt x="1247417" y="75866"/>
                  </a:lnTo>
                  <a:lnTo>
                    <a:pt x="1257300" y="124967"/>
                  </a:lnTo>
                  <a:lnTo>
                    <a:pt x="1257300" y="627887"/>
                  </a:lnTo>
                  <a:lnTo>
                    <a:pt x="1247417" y="677227"/>
                  </a:lnTo>
                  <a:lnTo>
                    <a:pt x="1220533" y="717422"/>
                  </a:lnTo>
                  <a:lnTo>
                    <a:pt x="1180790" y="744473"/>
                  </a:lnTo>
                  <a:lnTo>
                    <a:pt x="1132332" y="75437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3127" y="5213603"/>
              <a:ext cx="1289685" cy="786765"/>
            </a:xfrm>
            <a:custGeom>
              <a:avLst/>
              <a:gdLst/>
              <a:ahLst/>
              <a:cxnLst/>
              <a:rect l="l" t="t" r="r" b="b"/>
              <a:pathLst>
                <a:path w="1289685" h="786764">
                  <a:moveTo>
                    <a:pt x="1147572" y="786384"/>
                  </a:moveTo>
                  <a:lnTo>
                    <a:pt x="141732" y="786384"/>
                  </a:lnTo>
                  <a:lnTo>
                    <a:pt x="114300" y="783336"/>
                  </a:lnTo>
                  <a:lnTo>
                    <a:pt x="74676" y="769620"/>
                  </a:lnTo>
                  <a:lnTo>
                    <a:pt x="33528" y="736092"/>
                  </a:lnTo>
                  <a:lnTo>
                    <a:pt x="12192" y="701040"/>
                  </a:lnTo>
                  <a:lnTo>
                    <a:pt x="6096" y="687324"/>
                  </a:lnTo>
                  <a:lnTo>
                    <a:pt x="3048" y="673608"/>
                  </a:lnTo>
                  <a:lnTo>
                    <a:pt x="0" y="646176"/>
                  </a:lnTo>
                  <a:lnTo>
                    <a:pt x="0" y="141732"/>
                  </a:lnTo>
                  <a:lnTo>
                    <a:pt x="6096" y="100584"/>
                  </a:lnTo>
                  <a:lnTo>
                    <a:pt x="24384" y="64008"/>
                  </a:lnTo>
                  <a:lnTo>
                    <a:pt x="32004" y="51816"/>
                  </a:lnTo>
                  <a:lnTo>
                    <a:pt x="62484" y="24384"/>
                  </a:lnTo>
                  <a:lnTo>
                    <a:pt x="112776" y="3048"/>
                  </a:lnTo>
                  <a:lnTo>
                    <a:pt x="140208" y="0"/>
                  </a:lnTo>
                  <a:lnTo>
                    <a:pt x="1147572" y="0"/>
                  </a:lnTo>
                  <a:lnTo>
                    <a:pt x="1188720" y="6096"/>
                  </a:lnTo>
                  <a:lnTo>
                    <a:pt x="1225296" y="24384"/>
                  </a:lnTo>
                  <a:lnTo>
                    <a:pt x="1237488" y="32004"/>
                  </a:lnTo>
                  <a:lnTo>
                    <a:pt x="131064" y="32004"/>
                  </a:lnTo>
                  <a:lnTo>
                    <a:pt x="120396" y="33528"/>
                  </a:lnTo>
                  <a:lnTo>
                    <a:pt x="71628" y="56388"/>
                  </a:lnTo>
                  <a:lnTo>
                    <a:pt x="41148" y="97536"/>
                  </a:lnTo>
                  <a:lnTo>
                    <a:pt x="32004" y="129540"/>
                  </a:lnTo>
                  <a:lnTo>
                    <a:pt x="32004" y="655320"/>
                  </a:lnTo>
                  <a:lnTo>
                    <a:pt x="44196" y="696468"/>
                  </a:lnTo>
                  <a:lnTo>
                    <a:pt x="71628" y="728472"/>
                  </a:lnTo>
                  <a:lnTo>
                    <a:pt x="79248" y="736092"/>
                  </a:lnTo>
                  <a:lnTo>
                    <a:pt x="97536" y="745236"/>
                  </a:lnTo>
                  <a:lnTo>
                    <a:pt x="108204" y="749808"/>
                  </a:lnTo>
                  <a:lnTo>
                    <a:pt x="118872" y="752856"/>
                  </a:lnTo>
                  <a:lnTo>
                    <a:pt x="129540" y="754380"/>
                  </a:lnTo>
                  <a:lnTo>
                    <a:pt x="1235710" y="754380"/>
                  </a:lnTo>
                  <a:lnTo>
                    <a:pt x="1226820" y="762000"/>
                  </a:lnTo>
                  <a:lnTo>
                    <a:pt x="1216152" y="768096"/>
                  </a:lnTo>
                  <a:lnTo>
                    <a:pt x="1202436" y="774192"/>
                  </a:lnTo>
                  <a:lnTo>
                    <a:pt x="1190244" y="780288"/>
                  </a:lnTo>
                  <a:lnTo>
                    <a:pt x="1176528" y="783336"/>
                  </a:lnTo>
                  <a:lnTo>
                    <a:pt x="1162812" y="784860"/>
                  </a:lnTo>
                  <a:lnTo>
                    <a:pt x="1147572" y="786384"/>
                  </a:lnTo>
                  <a:close/>
                </a:path>
                <a:path w="1289685" h="786764">
                  <a:moveTo>
                    <a:pt x="1235710" y="754380"/>
                  </a:moveTo>
                  <a:lnTo>
                    <a:pt x="1158240" y="754380"/>
                  </a:lnTo>
                  <a:lnTo>
                    <a:pt x="1168908" y="752856"/>
                  </a:lnTo>
                  <a:lnTo>
                    <a:pt x="1190244" y="746760"/>
                  </a:lnTo>
                  <a:lnTo>
                    <a:pt x="1225296" y="722376"/>
                  </a:lnTo>
                  <a:lnTo>
                    <a:pt x="1248156" y="688848"/>
                  </a:lnTo>
                  <a:lnTo>
                    <a:pt x="1254252" y="667512"/>
                  </a:lnTo>
                  <a:lnTo>
                    <a:pt x="1257300" y="656844"/>
                  </a:lnTo>
                  <a:lnTo>
                    <a:pt x="1257300" y="131064"/>
                  </a:lnTo>
                  <a:lnTo>
                    <a:pt x="1255776" y="120396"/>
                  </a:lnTo>
                  <a:lnTo>
                    <a:pt x="1239012" y="80772"/>
                  </a:lnTo>
                  <a:lnTo>
                    <a:pt x="1217676" y="57912"/>
                  </a:lnTo>
                  <a:lnTo>
                    <a:pt x="1210056" y="50292"/>
                  </a:lnTo>
                  <a:lnTo>
                    <a:pt x="1200912" y="45720"/>
                  </a:lnTo>
                  <a:lnTo>
                    <a:pt x="1190244" y="41148"/>
                  </a:lnTo>
                  <a:lnTo>
                    <a:pt x="1181100" y="36576"/>
                  </a:lnTo>
                  <a:lnTo>
                    <a:pt x="1170432" y="33528"/>
                  </a:lnTo>
                  <a:lnTo>
                    <a:pt x="1159764" y="32004"/>
                  </a:lnTo>
                  <a:lnTo>
                    <a:pt x="1237488" y="32004"/>
                  </a:lnTo>
                  <a:lnTo>
                    <a:pt x="1264920" y="62484"/>
                  </a:lnTo>
                  <a:lnTo>
                    <a:pt x="1286256" y="112776"/>
                  </a:lnTo>
                  <a:lnTo>
                    <a:pt x="1289304" y="140208"/>
                  </a:lnTo>
                  <a:lnTo>
                    <a:pt x="1289304" y="644652"/>
                  </a:lnTo>
                  <a:lnTo>
                    <a:pt x="1283208" y="685800"/>
                  </a:lnTo>
                  <a:lnTo>
                    <a:pt x="1264920" y="722376"/>
                  </a:lnTo>
                  <a:lnTo>
                    <a:pt x="1257300" y="734568"/>
                  </a:lnTo>
                  <a:lnTo>
                    <a:pt x="1248156" y="743712"/>
                  </a:lnTo>
                  <a:lnTo>
                    <a:pt x="1235710" y="754380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75212" y="5363905"/>
            <a:ext cx="1025525" cy="47942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065" marR="5080" indent="1905" algn="ctr">
              <a:lnSpc>
                <a:spcPts val="1190"/>
              </a:lnSpc>
              <a:spcBef>
                <a:spcPts val="140"/>
              </a:spcBef>
            </a:pPr>
            <a:r>
              <a:rPr sz="1000" b="1" spc="35" dirty="0">
                <a:solidFill>
                  <a:srgbClr val="FFFFFF"/>
                </a:solidFill>
                <a:latin typeface="Trebuchet MS"/>
                <a:cs typeface="Trebuchet MS"/>
              </a:rPr>
              <a:t>Negative  </a:t>
            </a:r>
            <a:r>
              <a:rPr sz="1000" b="1" spc="20" dirty="0">
                <a:solidFill>
                  <a:srgbClr val="FFFFFF"/>
                </a:solidFill>
                <a:latin typeface="Trebuchet MS"/>
                <a:cs typeface="Trebuchet MS"/>
              </a:rPr>
              <a:t>Predictive</a:t>
            </a:r>
            <a:r>
              <a:rPr sz="1000" b="1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20" dirty="0">
                <a:solidFill>
                  <a:srgbClr val="FFFFFF"/>
                </a:solidFill>
                <a:latin typeface="Trebuchet MS"/>
                <a:cs typeface="Trebuchet MS"/>
              </a:rPr>
              <a:t>Value  </a:t>
            </a:r>
            <a:r>
              <a:rPr sz="1000" b="1" spc="85" dirty="0">
                <a:solidFill>
                  <a:srgbClr val="FFFFFF"/>
                </a:solidFill>
                <a:latin typeface="Trebuchet MS"/>
                <a:cs typeface="Trebuchet MS"/>
              </a:rPr>
              <a:t>TN</a:t>
            </a:r>
            <a:r>
              <a:rPr sz="1000" b="1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114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000" b="1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55" dirty="0">
                <a:solidFill>
                  <a:srgbClr val="FFFFFF"/>
                </a:solidFill>
                <a:latin typeface="Trebuchet MS"/>
                <a:cs typeface="Trebuchet MS"/>
              </a:rPr>
              <a:t>(TN+</a:t>
            </a:r>
            <a:r>
              <a:rPr sz="100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50" dirty="0">
                <a:solidFill>
                  <a:srgbClr val="FFFFFF"/>
                </a:solidFill>
                <a:latin typeface="Trebuchet MS"/>
                <a:cs typeface="Trebuchet MS"/>
              </a:rPr>
              <a:t>FN)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336292" y="5213603"/>
            <a:ext cx="1289685" cy="786765"/>
            <a:chOff x="2336292" y="5213603"/>
            <a:chExt cx="1289685" cy="786765"/>
          </a:xfrm>
        </p:grpSpPr>
        <p:sp>
          <p:nvSpPr>
            <p:cNvPr id="26" name="object 26"/>
            <p:cNvSpPr/>
            <p:nvPr/>
          </p:nvSpPr>
          <p:spPr>
            <a:xfrm>
              <a:off x="2353056" y="5230367"/>
              <a:ext cx="1257300" cy="754380"/>
            </a:xfrm>
            <a:custGeom>
              <a:avLst/>
              <a:gdLst/>
              <a:ahLst/>
              <a:cxnLst/>
              <a:rect l="l" t="t" r="r" b="b"/>
              <a:pathLst>
                <a:path w="1257300" h="754379">
                  <a:moveTo>
                    <a:pt x="1130808" y="754379"/>
                  </a:moveTo>
                  <a:lnTo>
                    <a:pt x="124968" y="754379"/>
                  </a:lnTo>
                  <a:lnTo>
                    <a:pt x="76509" y="744473"/>
                  </a:lnTo>
                  <a:lnTo>
                    <a:pt x="36766" y="717422"/>
                  </a:lnTo>
                  <a:lnTo>
                    <a:pt x="9882" y="677227"/>
                  </a:lnTo>
                  <a:lnTo>
                    <a:pt x="0" y="627887"/>
                  </a:lnTo>
                  <a:lnTo>
                    <a:pt x="0" y="124967"/>
                  </a:lnTo>
                  <a:lnTo>
                    <a:pt x="9882" y="75866"/>
                  </a:lnTo>
                  <a:lnTo>
                    <a:pt x="36766" y="36194"/>
                  </a:lnTo>
                  <a:lnTo>
                    <a:pt x="76509" y="9667"/>
                  </a:lnTo>
                  <a:lnTo>
                    <a:pt x="124968" y="0"/>
                  </a:lnTo>
                  <a:lnTo>
                    <a:pt x="1130808" y="0"/>
                  </a:lnTo>
                  <a:lnTo>
                    <a:pt x="1180147" y="9667"/>
                  </a:lnTo>
                  <a:lnTo>
                    <a:pt x="1220343" y="36194"/>
                  </a:lnTo>
                  <a:lnTo>
                    <a:pt x="1247394" y="75866"/>
                  </a:lnTo>
                  <a:lnTo>
                    <a:pt x="1257300" y="124967"/>
                  </a:lnTo>
                  <a:lnTo>
                    <a:pt x="1257300" y="627887"/>
                  </a:lnTo>
                  <a:lnTo>
                    <a:pt x="1247394" y="677227"/>
                  </a:lnTo>
                  <a:lnTo>
                    <a:pt x="1220343" y="717422"/>
                  </a:lnTo>
                  <a:lnTo>
                    <a:pt x="1180147" y="744473"/>
                  </a:lnTo>
                  <a:lnTo>
                    <a:pt x="1130808" y="75437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36292" y="5213603"/>
              <a:ext cx="1289685" cy="786765"/>
            </a:xfrm>
            <a:custGeom>
              <a:avLst/>
              <a:gdLst/>
              <a:ahLst/>
              <a:cxnLst/>
              <a:rect l="l" t="t" r="r" b="b"/>
              <a:pathLst>
                <a:path w="1289685" h="786764">
                  <a:moveTo>
                    <a:pt x="1149096" y="786384"/>
                  </a:moveTo>
                  <a:lnTo>
                    <a:pt x="141732" y="786384"/>
                  </a:lnTo>
                  <a:lnTo>
                    <a:pt x="114300" y="783336"/>
                  </a:lnTo>
                  <a:lnTo>
                    <a:pt x="74676" y="769620"/>
                  </a:lnTo>
                  <a:lnTo>
                    <a:pt x="42672" y="745236"/>
                  </a:lnTo>
                  <a:lnTo>
                    <a:pt x="25908" y="723900"/>
                  </a:lnTo>
                  <a:lnTo>
                    <a:pt x="18288" y="713232"/>
                  </a:lnTo>
                  <a:lnTo>
                    <a:pt x="12192" y="701040"/>
                  </a:lnTo>
                  <a:lnTo>
                    <a:pt x="3048" y="673608"/>
                  </a:lnTo>
                  <a:lnTo>
                    <a:pt x="0" y="646176"/>
                  </a:lnTo>
                  <a:lnTo>
                    <a:pt x="0" y="141732"/>
                  </a:lnTo>
                  <a:lnTo>
                    <a:pt x="3048" y="114300"/>
                  </a:lnTo>
                  <a:lnTo>
                    <a:pt x="6096" y="100584"/>
                  </a:lnTo>
                  <a:lnTo>
                    <a:pt x="12192" y="86868"/>
                  </a:lnTo>
                  <a:lnTo>
                    <a:pt x="16764" y="74676"/>
                  </a:lnTo>
                  <a:lnTo>
                    <a:pt x="24384" y="64008"/>
                  </a:lnTo>
                  <a:lnTo>
                    <a:pt x="32004" y="51816"/>
                  </a:lnTo>
                  <a:lnTo>
                    <a:pt x="41148" y="42672"/>
                  </a:lnTo>
                  <a:lnTo>
                    <a:pt x="86868" y="12192"/>
                  </a:lnTo>
                  <a:lnTo>
                    <a:pt x="126492" y="1524"/>
                  </a:lnTo>
                  <a:lnTo>
                    <a:pt x="141732" y="0"/>
                  </a:lnTo>
                  <a:lnTo>
                    <a:pt x="1147572" y="0"/>
                  </a:lnTo>
                  <a:lnTo>
                    <a:pt x="1188720" y="6096"/>
                  </a:lnTo>
                  <a:lnTo>
                    <a:pt x="1226820" y="24384"/>
                  </a:lnTo>
                  <a:lnTo>
                    <a:pt x="1237488" y="32004"/>
                  </a:lnTo>
                  <a:lnTo>
                    <a:pt x="131064" y="32004"/>
                  </a:lnTo>
                  <a:lnTo>
                    <a:pt x="120396" y="33528"/>
                  </a:lnTo>
                  <a:lnTo>
                    <a:pt x="80772" y="50292"/>
                  </a:lnTo>
                  <a:lnTo>
                    <a:pt x="51816" y="79248"/>
                  </a:lnTo>
                  <a:lnTo>
                    <a:pt x="35052" y="118872"/>
                  </a:lnTo>
                  <a:lnTo>
                    <a:pt x="32004" y="129540"/>
                  </a:lnTo>
                  <a:lnTo>
                    <a:pt x="32004" y="655320"/>
                  </a:lnTo>
                  <a:lnTo>
                    <a:pt x="33528" y="665988"/>
                  </a:lnTo>
                  <a:lnTo>
                    <a:pt x="36576" y="676656"/>
                  </a:lnTo>
                  <a:lnTo>
                    <a:pt x="41148" y="687324"/>
                  </a:lnTo>
                  <a:lnTo>
                    <a:pt x="44196" y="696468"/>
                  </a:lnTo>
                  <a:lnTo>
                    <a:pt x="56388" y="714756"/>
                  </a:lnTo>
                  <a:lnTo>
                    <a:pt x="64008" y="722376"/>
                  </a:lnTo>
                  <a:lnTo>
                    <a:pt x="71628" y="728472"/>
                  </a:lnTo>
                  <a:lnTo>
                    <a:pt x="79248" y="736092"/>
                  </a:lnTo>
                  <a:lnTo>
                    <a:pt x="88392" y="740664"/>
                  </a:lnTo>
                  <a:lnTo>
                    <a:pt x="99060" y="745236"/>
                  </a:lnTo>
                  <a:lnTo>
                    <a:pt x="108204" y="749808"/>
                  </a:lnTo>
                  <a:lnTo>
                    <a:pt x="118872" y="752856"/>
                  </a:lnTo>
                  <a:lnTo>
                    <a:pt x="129540" y="754380"/>
                  </a:lnTo>
                  <a:lnTo>
                    <a:pt x="1236980" y="754380"/>
                  </a:lnTo>
                  <a:lnTo>
                    <a:pt x="1226820" y="762000"/>
                  </a:lnTo>
                  <a:lnTo>
                    <a:pt x="1216152" y="768096"/>
                  </a:lnTo>
                  <a:lnTo>
                    <a:pt x="1203960" y="774192"/>
                  </a:lnTo>
                  <a:lnTo>
                    <a:pt x="1190244" y="780288"/>
                  </a:lnTo>
                  <a:lnTo>
                    <a:pt x="1176528" y="783336"/>
                  </a:lnTo>
                  <a:lnTo>
                    <a:pt x="1149096" y="786384"/>
                  </a:lnTo>
                  <a:close/>
                </a:path>
                <a:path w="1289685" h="786764">
                  <a:moveTo>
                    <a:pt x="1236980" y="754380"/>
                  </a:moveTo>
                  <a:lnTo>
                    <a:pt x="1158240" y="754380"/>
                  </a:lnTo>
                  <a:lnTo>
                    <a:pt x="1168908" y="752856"/>
                  </a:lnTo>
                  <a:lnTo>
                    <a:pt x="1190244" y="746760"/>
                  </a:lnTo>
                  <a:lnTo>
                    <a:pt x="1232916" y="714756"/>
                  </a:lnTo>
                  <a:lnTo>
                    <a:pt x="1243584" y="697992"/>
                  </a:lnTo>
                  <a:lnTo>
                    <a:pt x="1249680" y="688848"/>
                  </a:lnTo>
                  <a:lnTo>
                    <a:pt x="1255776" y="667512"/>
                  </a:lnTo>
                  <a:lnTo>
                    <a:pt x="1257300" y="656844"/>
                  </a:lnTo>
                  <a:lnTo>
                    <a:pt x="1257300" y="131064"/>
                  </a:lnTo>
                  <a:lnTo>
                    <a:pt x="1245108" y="89916"/>
                  </a:lnTo>
                  <a:lnTo>
                    <a:pt x="1232916" y="73152"/>
                  </a:lnTo>
                  <a:lnTo>
                    <a:pt x="1226820" y="64008"/>
                  </a:lnTo>
                  <a:lnTo>
                    <a:pt x="1219200" y="57912"/>
                  </a:lnTo>
                  <a:lnTo>
                    <a:pt x="1210056" y="50292"/>
                  </a:lnTo>
                  <a:lnTo>
                    <a:pt x="1191768" y="41148"/>
                  </a:lnTo>
                  <a:lnTo>
                    <a:pt x="1181100" y="36576"/>
                  </a:lnTo>
                  <a:lnTo>
                    <a:pt x="1170432" y="33528"/>
                  </a:lnTo>
                  <a:lnTo>
                    <a:pt x="1159764" y="32004"/>
                  </a:lnTo>
                  <a:lnTo>
                    <a:pt x="1237488" y="32004"/>
                  </a:lnTo>
                  <a:lnTo>
                    <a:pt x="1248156" y="41148"/>
                  </a:lnTo>
                  <a:lnTo>
                    <a:pt x="1255776" y="51816"/>
                  </a:lnTo>
                  <a:lnTo>
                    <a:pt x="1264920" y="62484"/>
                  </a:lnTo>
                  <a:lnTo>
                    <a:pt x="1283208" y="99060"/>
                  </a:lnTo>
                  <a:lnTo>
                    <a:pt x="1289304" y="140208"/>
                  </a:lnTo>
                  <a:lnTo>
                    <a:pt x="1289304" y="658368"/>
                  </a:lnTo>
                  <a:lnTo>
                    <a:pt x="1283208" y="685800"/>
                  </a:lnTo>
                  <a:lnTo>
                    <a:pt x="1278636" y="699516"/>
                  </a:lnTo>
                  <a:lnTo>
                    <a:pt x="1272540" y="711708"/>
                  </a:lnTo>
                  <a:lnTo>
                    <a:pt x="1264920" y="722376"/>
                  </a:lnTo>
                  <a:lnTo>
                    <a:pt x="1257300" y="734568"/>
                  </a:lnTo>
                  <a:lnTo>
                    <a:pt x="1239012" y="752856"/>
                  </a:lnTo>
                  <a:lnTo>
                    <a:pt x="1236980" y="754380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520188" y="5414281"/>
            <a:ext cx="922019" cy="377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06045">
              <a:lnSpc>
                <a:spcPct val="100899"/>
              </a:lnSpc>
              <a:spcBef>
                <a:spcPts val="90"/>
              </a:spcBef>
            </a:pPr>
            <a:r>
              <a:rPr sz="1150" b="1" spc="45" dirty="0">
                <a:solidFill>
                  <a:srgbClr val="FFFFFF"/>
                </a:solidFill>
                <a:latin typeface="Trebuchet MS"/>
                <a:cs typeface="Trebuchet MS"/>
              </a:rPr>
              <a:t>Precision  </a:t>
            </a:r>
            <a:r>
              <a:rPr sz="1150" b="1" spc="80" dirty="0">
                <a:solidFill>
                  <a:srgbClr val="FFFFFF"/>
                </a:solidFill>
                <a:latin typeface="Trebuchet MS"/>
                <a:cs typeface="Trebuchet MS"/>
              </a:rPr>
              <a:t>TP</a:t>
            </a:r>
            <a:r>
              <a:rPr sz="115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13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15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80" dirty="0">
                <a:solidFill>
                  <a:srgbClr val="FFFFFF"/>
                </a:solidFill>
                <a:latin typeface="Trebuchet MS"/>
                <a:cs typeface="Trebuchet MS"/>
              </a:rPr>
              <a:t>TP</a:t>
            </a:r>
            <a:r>
              <a:rPr sz="115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95" dirty="0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sz="1150" b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80" dirty="0">
                <a:solidFill>
                  <a:srgbClr val="FFFFFF"/>
                </a:solidFill>
                <a:latin typeface="Trebuchet MS"/>
                <a:cs typeface="Trebuchet MS"/>
              </a:rPr>
              <a:t>FP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155947" y="5192267"/>
            <a:ext cx="1289685" cy="784860"/>
            <a:chOff x="4155947" y="5192267"/>
            <a:chExt cx="1289685" cy="784860"/>
          </a:xfrm>
        </p:grpSpPr>
        <p:sp>
          <p:nvSpPr>
            <p:cNvPr id="30" name="object 30"/>
            <p:cNvSpPr/>
            <p:nvPr/>
          </p:nvSpPr>
          <p:spPr>
            <a:xfrm>
              <a:off x="4172711" y="5207507"/>
              <a:ext cx="1257300" cy="754380"/>
            </a:xfrm>
            <a:custGeom>
              <a:avLst/>
              <a:gdLst/>
              <a:ahLst/>
              <a:cxnLst/>
              <a:rect l="l" t="t" r="r" b="b"/>
              <a:pathLst>
                <a:path w="1257300" h="754379">
                  <a:moveTo>
                    <a:pt x="1130808" y="754380"/>
                  </a:moveTo>
                  <a:lnTo>
                    <a:pt x="124968" y="754380"/>
                  </a:lnTo>
                  <a:lnTo>
                    <a:pt x="75866" y="744474"/>
                  </a:lnTo>
                  <a:lnTo>
                    <a:pt x="36194" y="717423"/>
                  </a:lnTo>
                  <a:lnTo>
                    <a:pt x="9667" y="677227"/>
                  </a:lnTo>
                  <a:lnTo>
                    <a:pt x="0" y="627888"/>
                  </a:lnTo>
                  <a:lnTo>
                    <a:pt x="0" y="124968"/>
                  </a:lnTo>
                  <a:lnTo>
                    <a:pt x="9667" y="76509"/>
                  </a:lnTo>
                  <a:lnTo>
                    <a:pt x="36195" y="36766"/>
                  </a:lnTo>
                  <a:lnTo>
                    <a:pt x="75866" y="9882"/>
                  </a:lnTo>
                  <a:lnTo>
                    <a:pt x="124968" y="0"/>
                  </a:lnTo>
                  <a:lnTo>
                    <a:pt x="1130808" y="0"/>
                  </a:lnTo>
                  <a:lnTo>
                    <a:pt x="1180147" y="9882"/>
                  </a:lnTo>
                  <a:lnTo>
                    <a:pt x="1220343" y="36766"/>
                  </a:lnTo>
                  <a:lnTo>
                    <a:pt x="1247394" y="76509"/>
                  </a:lnTo>
                  <a:lnTo>
                    <a:pt x="1257300" y="124968"/>
                  </a:lnTo>
                  <a:lnTo>
                    <a:pt x="1257300" y="627888"/>
                  </a:lnTo>
                  <a:lnTo>
                    <a:pt x="1247394" y="677227"/>
                  </a:lnTo>
                  <a:lnTo>
                    <a:pt x="1220343" y="717423"/>
                  </a:lnTo>
                  <a:lnTo>
                    <a:pt x="1180147" y="744474"/>
                  </a:lnTo>
                  <a:lnTo>
                    <a:pt x="1130808" y="754380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155947" y="5192267"/>
              <a:ext cx="1289685" cy="784860"/>
            </a:xfrm>
            <a:custGeom>
              <a:avLst/>
              <a:gdLst/>
              <a:ahLst/>
              <a:cxnLst/>
              <a:rect l="l" t="t" r="r" b="b"/>
              <a:pathLst>
                <a:path w="1289685" h="784860">
                  <a:moveTo>
                    <a:pt x="1162812" y="784860"/>
                  </a:moveTo>
                  <a:lnTo>
                    <a:pt x="128016" y="784860"/>
                  </a:lnTo>
                  <a:lnTo>
                    <a:pt x="100584" y="778764"/>
                  </a:lnTo>
                  <a:lnTo>
                    <a:pt x="64008" y="762000"/>
                  </a:lnTo>
                  <a:lnTo>
                    <a:pt x="33528" y="734568"/>
                  </a:lnTo>
                  <a:lnTo>
                    <a:pt x="12192" y="699516"/>
                  </a:lnTo>
                  <a:lnTo>
                    <a:pt x="1524" y="658368"/>
                  </a:lnTo>
                  <a:lnTo>
                    <a:pt x="0" y="644652"/>
                  </a:lnTo>
                  <a:lnTo>
                    <a:pt x="0" y="140208"/>
                  </a:lnTo>
                  <a:lnTo>
                    <a:pt x="3048" y="112776"/>
                  </a:lnTo>
                  <a:lnTo>
                    <a:pt x="16764" y="74676"/>
                  </a:lnTo>
                  <a:lnTo>
                    <a:pt x="41148" y="41148"/>
                  </a:lnTo>
                  <a:lnTo>
                    <a:pt x="73152" y="16764"/>
                  </a:lnTo>
                  <a:lnTo>
                    <a:pt x="126492" y="0"/>
                  </a:lnTo>
                  <a:lnTo>
                    <a:pt x="1161288" y="0"/>
                  </a:lnTo>
                  <a:lnTo>
                    <a:pt x="1202436" y="10668"/>
                  </a:lnTo>
                  <a:lnTo>
                    <a:pt x="1235456" y="30480"/>
                  </a:lnTo>
                  <a:lnTo>
                    <a:pt x="143256" y="30480"/>
                  </a:lnTo>
                  <a:lnTo>
                    <a:pt x="131064" y="32004"/>
                  </a:lnTo>
                  <a:lnTo>
                    <a:pt x="80772" y="48768"/>
                  </a:lnTo>
                  <a:lnTo>
                    <a:pt x="57912" y="70104"/>
                  </a:lnTo>
                  <a:lnTo>
                    <a:pt x="50292" y="79248"/>
                  </a:lnTo>
                  <a:lnTo>
                    <a:pt x="36576" y="106680"/>
                  </a:lnTo>
                  <a:lnTo>
                    <a:pt x="33528" y="117348"/>
                  </a:lnTo>
                  <a:lnTo>
                    <a:pt x="32004" y="129540"/>
                  </a:lnTo>
                  <a:lnTo>
                    <a:pt x="32004" y="653796"/>
                  </a:lnTo>
                  <a:lnTo>
                    <a:pt x="33528" y="665988"/>
                  </a:lnTo>
                  <a:lnTo>
                    <a:pt x="36576" y="675132"/>
                  </a:lnTo>
                  <a:lnTo>
                    <a:pt x="39624" y="685800"/>
                  </a:lnTo>
                  <a:lnTo>
                    <a:pt x="71628" y="728472"/>
                  </a:lnTo>
                  <a:lnTo>
                    <a:pt x="118872" y="751332"/>
                  </a:lnTo>
                  <a:lnTo>
                    <a:pt x="141732" y="754380"/>
                  </a:lnTo>
                  <a:lnTo>
                    <a:pt x="1236573" y="754380"/>
                  </a:lnTo>
                  <a:lnTo>
                    <a:pt x="1226820" y="760476"/>
                  </a:lnTo>
                  <a:lnTo>
                    <a:pt x="1216152" y="768096"/>
                  </a:lnTo>
                  <a:lnTo>
                    <a:pt x="1203960" y="774192"/>
                  </a:lnTo>
                  <a:lnTo>
                    <a:pt x="1190244" y="778764"/>
                  </a:lnTo>
                  <a:lnTo>
                    <a:pt x="1162812" y="784860"/>
                  </a:lnTo>
                  <a:close/>
                </a:path>
                <a:path w="1289685" h="784860">
                  <a:moveTo>
                    <a:pt x="1236573" y="754380"/>
                  </a:moveTo>
                  <a:lnTo>
                    <a:pt x="1146048" y="754380"/>
                  </a:lnTo>
                  <a:lnTo>
                    <a:pt x="1158240" y="752856"/>
                  </a:lnTo>
                  <a:lnTo>
                    <a:pt x="1179576" y="749808"/>
                  </a:lnTo>
                  <a:lnTo>
                    <a:pt x="1217676" y="729996"/>
                  </a:lnTo>
                  <a:lnTo>
                    <a:pt x="1231392" y="714756"/>
                  </a:lnTo>
                  <a:lnTo>
                    <a:pt x="1239012" y="705612"/>
                  </a:lnTo>
                  <a:lnTo>
                    <a:pt x="1252728" y="678180"/>
                  </a:lnTo>
                  <a:lnTo>
                    <a:pt x="1255776" y="667512"/>
                  </a:lnTo>
                  <a:lnTo>
                    <a:pt x="1257300" y="655320"/>
                  </a:lnTo>
                  <a:lnTo>
                    <a:pt x="1257300" y="131064"/>
                  </a:lnTo>
                  <a:lnTo>
                    <a:pt x="1255776" y="118872"/>
                  </a:lnTo>
                  <a:lnTo>
                    <a:pt x="1252728" y="109728"/>
                  </a:lnTo>
                  <a:lnTo>
                    <a:pt x="1249680" y="99060"/>
                  </a:lnTo>
                  <a:lnTo>
                    <a:pt x="1245108" y="88392"/>
                  </a:lnTo>
                  <a:lnTo>
                    <a:pt x="1239012" y="80772"/>
                  </a:lnTo>
                  <a:lnTo>
                    <a:pt x="1232916" y="71628"/>
                  </a:lnTo>
                  <a:lnTo>
                    <a:pt x="1200912" y="44196"/>
                  </a:lnTo>
                  <a:lnTo>
                    <a:pt x="1159764" y="32004"/>
                  </a:lnTo>
                  <a:lnTo>
                    <a:pt x="1147572" y="30480"/>
                  </a:lnTo>
                  <a:lnTo>
                    <a:pt x="1235456" y="30480"/>
                  </a:lnTo>
                  <a:lnTo>
                    <a:pt x="1264920" y="60960"/>
                  </a:lnTo>
                  <a:lnTo>
                    <a:pt x="1283208" y="97536"/>
                  </a:lnTo>
                  <a:lnTo>
                    <a:pt x="1289304" y="140208"/>
                  </a:lnTo>
                  <a:lnTo>
                    <a:pt x="1289304" y="643128"/>
                  </a:lnTo>
                  <a:lnTo>
                    <a:pt x="1287780" y="656844"/>
                  </a:lnTo>
                  <a:lnTo>
                    <a:pt x="1286256" y="672084"/>
                  </a:lnTo>
                  <a:lnTo>
                    <a:pt x="1272540" y="710184"/>
                  </a:lnTo>
                  <a:lnTo>
                    <a:pt x="1248156" y="743712"/>
                  </a:lnTo>
                  <a:lnTo>
                    <a:pt x="1239012" y="752856"/>
                  </a:lnTo>
                  <a:lnTo>
                    <a:pt x="1236573" y="754380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330700" y="5391422"/>
            <a:ext cx="940435" cy="377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26695">
              <a:lnSpc>
                <a:spcPct val="100899"/>
              </a:lnSpc>
              <a:spcBef>
                <a:spcPts val="90"/>
              </a:spcBef>
            </a:pPr>
            <a:r>
              <a:rPr sz="1150" b="1" spc="60" dirty="0">
                <a:solidFill>
                  <a:srgbClr val="FFFFFF"/>
                </a:solidFill>
                <a:latin typeface="Trebuchet MS"/>
                <a:cs typeface="Trebuchet MS"/>
              </a:rPr>
              <a:t>Recall  </a:t>
            </a:r>
            <a:r>
              <a:rPr sz="1150" b="1" spc="80" dirty="0">
                <a:solidFill>
                  <a:srgbClr val="FFFFFF"/>
                </a:solidFill>
                <a:latin typeface="Trebuchet MS"/>
                <a:cs typeface="Trebuchet MS"/>
              </a:rPr>
              <a:t>TP</a:t>
            </a:r>
            <a:r>
              <a:rPr sz="115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13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15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80" dirty="0">
                <a:solidFill>
                  <a:srgbClr val="FFFFFF"/>
                </a:solidFill>
                <a:latin typeface="Trebuchet MS"/>
                <a:cs typeface="Trebuchet MS"/>
              </a:rPr>
              <a:t>TP</a:t>
            </a:r>
            <a:r>
              <a:rPr sz="115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95" dirty="0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sz="115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105" dirty="0">
                <a:solidFill>
                  <a:srgbClr val="FFFFFF"/>
                </a:solidFill>
                <a:latin typeface="Trebuchet MS"/>
                <a:cs typeface="Trebuchet MS"/>
              </a:rPr>
              <a:t>FN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004559" y="5148071"/>
            <a:ext cx="1289685" cy="784860"/>
            <a:chOff x="6004559" y="5148071"/>
            <a:chExt cx="1289685" cy="784860"/>
          </a:xfrm>
        </p:grpSpPr>
        <p:sp>
          <p:nvSpPr>
            <p:cNvPr id="34" name="object 34"/>
            <p:cNvSpPr/>
            <p:nvPr/>
          </p:nvSpPr>
          <p:spPr>
            <a:xfrm>
              <a:off x="6021323" y="5163311"/>
              <a:ext cx="1257300" cy="754380"/>
            </a:xfrm>
            <a:custGeom>
              <a:avLst/>
              <a:gdLst/>
              <a:ahLst/>
              <a:cxnLst/>
              <a:rect l="l" t="t" r="r" b="b"/>
              <a:pathLst>
                <a:path w="1257300" h="754379">
                  <a:moveTo>
                    <a:pt x="1130808" y="754379"/>
                  </a:moveTo>
                  <a:lnTo>
                    <a:pt x="124968" y="754379"/>
                  </a:lnTo>
                  <a:lnTo>
                    <a:pt x="76509" y="744473"/>
                  </a:lnTo>
                  <a:lnTo>
                    <a:pt x="36766" y="717422"/>
                  </a:lnTo>
                  <a:lnTo>
                    <a:pt x="9882" y="677227"/>
                  </a:lnTo>
                  <a:lnTo>
                    <a:pt x="0" y="627887"/>
                  </a:lnTo>
                  <a:lnTo>
                    <a:pt x="0" y="124967"/>
                  </a:lnTo>
                  <a:lnTo>
                    <a:pt x="9882" y="76509"/>
                  </a:lnTo>
                  <a:lnTo>
                    <a:pt x="36766" y="36766"/>
                  </a:lnTo>
                  <a:lnTo>
                    <a:pt x="76509" y="9882"/>
                  </a:lnTo>
                  <a:lnTo>
                    <a:pt x="124968" y="0"/>
                  </a:lnTo>
                  <a:lnTo>
                    <a:pt x="1130808" y="0"/>
                  </a:lnTo>
                  <a:lnTo>
                    <a:pt x="1180147" y="9882"/>
                  </a:lnTo>
                  <a:lnTo>
                    <a:pt x="1220343" y="36766"/>
                  </a:lnTo>
                  <a:lnTo>
                    <a:pt x="1247394" y="76509"/>
                  </a:lnTo>
                  <a:lnTo>
                    <a:pt x="1257300" y="124967"/>
                  </a:lnTo>
                  <a:lnTo>
                    <a:pt x="1257300" y="627887"/>
                  </a:lnTo>
                  <a:lnTo>
                    <a:pt x="1247394" y="677227"/>
                  </a:lnTo>
                  <a:lnTo>
                    <a:pt x="1220343" y="717422"/>
                  </a:lnTo>
                  <a:lnTo>
                    <a:pt x="1180147" y="744473"/>
                  </a:lnTo>
                  <a:lnTo>
                    <a:pt x="1130808" y="75437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04559" y="5148071"/>
              <a:ext cx="1289685" cy="784860"/>
            </a:xfrm>
            <a:custGeom>
              <a:avLst/>
              <a:gdLst/>
              <a:ahLst/>
              <a:cxnLst/>
              <a:rect l="l" t="t" r="r" b="b"/>
              <a:pathLst>
                <a:path w="1289684" h="784860">
                  <a:moveTo>
                    <a:pt x="1162812" y="784860"/>
                  </a:moveTo>
                  <a:lnTo>
                    <a:pt x="128016" y="784860"/>
                  </a:lnTo>
                  <a:lnTo>
                    <a:pt x="100584" y="778764"/>
                  </a:lnTo>
                  <a:lnTo>
                    <a:pt x="64008" y="762000"/>
                  </a:lnTo>
                  <a:lnTo>
                    <a:pt x="33528" y="734568"/>
                  </a:lnTo>
                  <a:lnTo>
                    <a:pt x="12192" y="699516"/>
                  </a:lnTo>
                  <a:lnTo>
                    <a:pt x="0" y="644652"/>
                  </a:lnTo>
                  <a:lnTo>
                    <a:pt x="0" y="140208"/>
                  </a:lnTo>
                  <a:lnTo>
                    <a:pt x="3048" y="112776"/>
                  </a:lnTo>
                  <a:lnTo>
                    <a:pt x="6096" y="99060"/>
                  </a:lnTo>
                  <a:lnTo>
                    <a:pt x="12192" y="86868"/>
                  </a:lnTo>
                  <a:lnTo>
                    <a:pt x="16764" y="74676"/>
                  </a:lnTo>
                  <a:lnTo>
                    <a:pt x="41148" y="41148"/>
                  </a:lnTo>
                  <a:lnTo>
                    <a:pt x="74676" y="16764"/>
                  </a:lnTo>
                  <a:lnTo>
                    <a:pt x="126492" y="0"/>
                  </a:lnTo>
                  <a:lnTo>
                    <a:pt x="1161288" y="0"/>
                  </a:lnTo>
                  <a:lnTo>
                    <a:pt x="1202436" y="10668"/>
                  </a:lnTo>
                  <a:lnTo>
                    <a:pt x="1237488" y="30480"/>
                  </a:lnTo>
                  <a:lnTo>
                    <a:pt x="131064" y="30480"/>
                  </a:lnTo>
                  <a:lnTo>
                    <a:pt x="120396" y="33528"/>
                  </a:lnTo>
                  <a:lnTo>
                    <a:pt x="109728" y="35052"/>
                  </a:lnTo>
                  <a:lnTo>
                    <a:pt x="100584" y="39624"/>
                  </a:lnTo>
                  <a:lnTo>
                    <a:pt x="89916" y="44196"/>
                  </a:lnTo>
                  <a:lnTo>
                    <a:pt x="80772" y="48768"/>
                  </a:lnTo>
                  <a:lnTo>
                    <a:pt x="73152" y="54864"/>
                  </a:lnTo>
                  <a:lnTo>
                    <a:pt x="57912" y="70104"/>
                  </a:lnTo>
                  <a:lnTo>
                    <a:pt x="51816" y="79248"/>
                  </a:lnTo>
                  <a:lnTo>
                    <a:pt x="45720" y="86868"/>
                  </a:lnTo>
                  <a:lnTo>
                    <a:pt x="41148" y="97536"/>
                  </a:lnTo>
                  <a:lnTo>
                    <a:pt x="36576" y="106680"/>
                  </a:lnTo>
                  <a:lnTo>
                    <a:pt x="33528" y="128016"/>
                  </a:lnTo>
                  <a:lnTo>
                    <a:pt x="32004" y="140208"/>
                  </a:lnTo>
                  <a:lnTo>
                    <a:pt x="32004" y="653796"/>
                  </a:lnTo>
                  <a:lnTo>
                    <a:pt x="50292" y="704088"/>
                  </a:lnTo>
                  <a:lnTo>
                    <a:pt x="79248" y="734568"/>
                  </a:lnTo>
                  <a:lnTo>
                    <a:pt x="118872" y="751332"/>
                  </a:lnTo>
                  <a:lnTo>
                    <a:pt x="141732" y="754380"/>
                  </a:lnTo>
                  <a:lnTo>
                    <a:pt x="1236878" y="754380"/>
                  </a:lnTo>
                  <a:lnTo>
                    <a:pt x="1228344" y="760476"/>
                  </a:lnTo>
                  <a:lnTo>
                    <a:pt x="1216152" y="768096"/>
                  </a:lnTo>
                  <a:lnTo>
                    <a:pt x="1203960" y="774192"/>
                  </a:lnTo>
                  <a:lnTo>
                    <a:pt x="1190244" y="778764"/>
                  </a:lnTo>
                  <a:lnTo>
                    <a:pt x="1162812" y="784860"/>
                  </a:lnTo>
                  <a:close/>
                </a:path>
                <a:path w="1289684" h="784860">
                  <a:moveTo>
                    <a:pt x="1236878" y="754380"/>
                  </a:moveTo>
                  <a:lnTo>
                    <a:pt x="1147572" y="754380"/>
                  </a:lnTo>
                  <a:lnTo>
                    <a:pt x="1168908" y="751332"/>
                  </a:lnTo>
                  <a:lnTo>
                    <a:pt x="1190244" y="745236"/>
                  </a:lnTo>
                  <a:lnTo>
                    <a:pt x="1208532" y="736092"/>
                  </a:lnTo>
                  <a:lnTo>
                    <a:pt x="1217676" y="728472"/>
                  </a:lnTo>
                  <a:lnTo>
                    <a:pt x="1225296" y="722376"/>
                  </a:lnTo>
                  <a:lnTo>
                    <a:pt x="1249680" y="687324"/>
                  </a:lnTo>
                  <a:lnTo>
                    <a:pt x="1257300" y="655320"/>
                  </a:lnTo>
                  <a:lnTo>
                    <a:pt x="1257300" y="129540"/>
                  </a:lnTo>
                  <a:lnTo>
                    <a:pt x="1245108" y="88392"/>
                  </a:lnTo>
                  <a:lnTo>
                    <a:pt x="1219200" y="56388"/>
                  </a:lnTo>
                  <a:lnTo>
                    <a:pt x="1170432" y="33528"/>
                  </a:lnTo>
                  <a:lnTo>
                    <a:pt x="1147572" y="30480"/>
                  </a:lnTo>
                  <a:lnTo>
                    <a:pt x="1237488" y="30480"/>
                  </a:lnTo>
                  <a:lnTo>
                    <a:pt x="1264920" y="60960"/>
                  </a:lnTo>
                  <a:lnTo>
                    <a:pt x="1283208" y="97536"/>
                  </a:lnTo>
                  <a:lnTo>
                    <a:pt x="1289304" y="124968"/>
                  </a:lnTo>
                  <a:lnTo>
                    <a:pt x="1289304" y="656844"/>
                  </a:lnTo>
                  <a:lnTo>
                    <a:pt x="1278636" y="697992"/>
                  </a:lnTo>
                  <a:lnTo>
                    <a:pt x="1248156" y="743712"/>
                  </a:lnTo>
                  <a:lnTo>
                    <a:pt x="1239012" y="752856"/>
                  </a:lnTo>
                  <a:lnTo>
                    <a:pt x="1236878" y="754380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121384" y="5222236"/>
            <a:ext cx="1050290" cy="6299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1190"/>
              </a:lnSpc>
              <a:spcBef>
                <a:spcPts val="140"/>
              </a:spcBef>
            </a:pPr>
            <a:r>
              <a:rPr sz="1000" b="1" i="1" spc="-25" dirty="0">
                <a:solidFill>
                  <a:srgbClr val="FFFFFF"/>
                </a:solidFill>
                <a:latin typeface="Georgia"/>
                <a:cs typeface="Georgia"/>
              </a:rPr>
              <a:t>F1 </a:t>
            </a:r>
            <a:r>
              <a:rPr sz="1000" b="1" i="1" spc="-45" dirty="0">
                <a:solidFill>
                  <a:srgbClr val="FFFFFF"/>
                </a:solidFill>
                <a:latin typeface="Georgia"/>
                <a:cs typeface="Georgia"/>
              </a:rPr>
              <a:t>score </a:t>
            </a:r>
            <a:r>
              <a:rPr sz="1000" b="1" i="1" spc="-40" dirty="0">
                <a:solidFill>
                  <a:srgbClr val="FFFFFF"/>
                </a:solidFill>
                <a:latin typeface="Georgia"/>
                <a:cs typeface="Georgia"/>
              </a:rPr>
              <a:t>=  </a:t>
            </a:r>
            <a:r>
              <a:rPr sz="1000" b="1" i="1" spc="-50" dirty="0">
                <a:solidFill>
                  <a:srgbClr val="FFFFFF"/>
                </a:solidFill>
                <a:latin typeface="Georgia"/>
                <a:cs typeface="Georgia"/>
              </a:rPr>
              <a:t>2×(Precision*Re  </a:t>
            </a:r>
            <a:r>
              <a:rPr sz="1000" b="1" i="1" spc="-55" dirty="0">
                <a:solidFill>
                  <a:srgbClr val="FFFFFF"/>
                </a:solidFill>
                <a:latin typeface="Georgia"/>
                <a:cs typeface="Georgia"/>
              </a:rPr>
              <a:t>call)/(Precision+  </a:t>
            </a:r>
            <a:r>
              <a:rPr sz="1000" b="1" i="1" spc="-50" dirty="0">
                <a:solidFill>
                  <a:srgbClr val="FFFFFF"/>
                </a:solidFill>
                <a:latin typeface="Georgia"/>
                <a:cs typeface="Georgia"/>
              </a:rPr>
              <a:t>Recall)</a:t>
            </a:r>
            <a:endParaRPr sz="1000">
              <a:latin typeface="Georgia"/>
              <a:cs typeface="Georgi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712964" y="5148071"/>
            <a:ext cx="1289685" cy="784860"/>
            <a:chOff x="7712964" y="5148071"/>
            <a:chExt cx="1289685" cy="784860"/>
          </a:xfrm>
        </p:grpSpPr>
        <p:sp>
          <p:nvSpPr>
            <p:cNvPr id="38" name="object 38"/>
            <p:cNvSpPr/>
            <p:nvPr/>
          </p:nvSpPr>
          <p:spPr>
            <a:xfrm>
              <a:off x="7729728" y="5163311"/>
              <a:ext cx="1257300" cy="754380"/>
            </a:xfrm>
            <a:custGeom>
              <a:avLst/>
              <a:gdLst/>
              <a:ahLst/>
              <a:cxnLst/>
              <a:rect l="l" t="t" r="r" b="b"/>
              <a:pathLst>
                <a:path w="1257300" h="754379">
                  <a:moveTo>
                    <a:pt x="1130808" y="754379"/>
                  </a:moveTo>
                  <a:lnTo>
                    <a:pt x="124968" y="754379"/>
                  </a:lnTo>
                  <a:lnTo>
                    <a:pt x="76509" y="744473"/>
                  </a:lnTo>
                  <a:lnTo>
                    <a:pt x="36766" y="717422"/>
                  </a:lnTo>
                  <a:lnTo>
                    <a:pt x="9882" y="677227"/>
                  </a:lnTo>
                  <a:lnTo>
                    <a:pt x="0" y="627887"/>
                  </a:lnTo>
                  <a:lnTo>
                    <a:pt x="0" y="124967"/>
                  </a:lnTo>
                  <a:lnTo>
                    <a:pt x="9882" y="76509"/>
                  </a:lnTo>
                  <a:lnTo>
                    <a:pt x="36766" y="36766"/>
                  </a:lnTo>
                  <a:lnTo>
                    <a:pt x="76509" y="9882"/>
                  </a:lnTo>
                  <a:lnTo>
                    <a:pt x="124968" y="0"/>
                  </a:lnTo>
                  <a:lnTo>
                    <a:pt x="1130808" y="0"/>
                  </a:lnTo>
                  <a:lnTo>
                    <a:pt x="1180147" y="9882"/>
                  </a:lnTo>
                  <a:lnTo>
                    <a:pt x="1220343" y="36766"/>
                  </a:lnTo>
                  <a:lnTo>
                    <a:pt x="1247394" y="76509"/>
                  </a:lnTo>
                  <a:lnTo>
                    <a:pt x="1257300" y="124967"/>
                  </a:lnTo>
                  <a:lnTo>
                    <a:pt x="1257300" y="627887"/>
                  </a:lnTo>
                  <a:lnTo>
                    <a:pt x="1247394" y="677227"/>
                  </a:lnTo>
                  <a:lnTo>
                    <a:pt x="1220343" y="717422"/>
                  </a:lnTo>
                  <a:lnTo>
                    <a:pt x="1180147" y="744473"/>
                  </a:lnTo>
                  <a:lnTo>
                    <a:pt x="1130808" y="75437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712964" y="5148071"/>
              <a:ext cx="1289685" cy="784860"/>
            </a:xfrm>
            <a:custGeom>
              <a:avLst/>
              <a:gdLst/>
              <a:ahLst/>
              <a:cxnLst/>
              <a:rect l="l" t="t" r="r" b="b"/>
              <a:pathLst>
                <a:path w="1289684" h="784860">
                  <a:moveTo>
                    <a:pt x="1162812" y="784860"/>
                  </a:moveTo>
                  <a:lnTo>
                    <a:pt x="128016" y="784860"/>
                  </a:lnTo>
                  <a:lnTo>
                    <a:pt x="100584" y="778764"/>
                  </a:lnTo>
                  <a:lnTo>
                    <a:pt x="64008" y="762000"/>
                  </a:lnTo>
                  <a:lnTo>
                    <a:pt x="33528" y="734568"/>
                  </a:lnTo>
                  <a:lnTo>
                    <a:pt x="12192" y="699516"/>
                  </a:lnTo>
                  <a:lnTo>
                    <a:pt x="1524" y="658368"/>
                  </a:lnTo>
                  <a:lnTo>
                    <a:pt x="1519" y="643128"/>
                  </a:lnTo>
                  <a:lnTo>
                    <a:pt x="0" y="140208"/>
                  </a:lnTo>
                  <a:lnTo>
                    <a:pt x="3048" y="112776"/>
                  </a:lnTo>
                  <a:lnTo>
                    <a:pt x="6096" y="99060"/>
                  </a:lnTo>
                  <a:lnTo>
                    <a:pt x="12192" y="86868"/>
                  </a:lnTo>
                  <a:lnTo>
                    <a:pt x="16764" y="74676"/>
                  </a:lnTo>
                  <a:lnTo>
                    <a:pt x="41148" y="41148"/>
                  </a:lnTo>
                  <a:lnTo>
                    <a:pt x="74676" y="16764"/>
                  </a:lnTo>
                  <a:lnTo>
                    <a:pt x="126492" y="0"/>
                  </a:lnTo>
                  <a:lnTo>
                    <a:pt x="1161288" y="0"/>
                  </a:lnTo>
                  <a:lnTo>
                    <a:pt x="1202436" y="10668"/>
                  </a:lnTo>
                  <a:lnTo>
                    <a:pt x="1237488" y="30480"/>
                  </a:lnTo>
                  <a:lnTo>
                    <a:pt x="131064" y="30480"/>
                  </a:lnTo>
                  <a:lnTo>
                    <a:pt x="120396" y="33528"/>
                  </a:lnTo>
                  <a:lnTo>
                    <a:pt x="109728" y="35052"/>
                  </a:lnTo>
                  <a:lnTo>
                    <a:pt x="100584" y="39624"/>
                  </a:lnTo>
                  <a:lnTo>
                    <a:pt x="89916" y="44196"/>
                  </a:lnTo>
                  <a:lnTo>
                    <a:pt x="80772" y="48768"/>
                  </a:lnTo>
                  <a:lnTo>
                    <a:pt x="73152" y="54864"/>
                  </a:lnTo>
                  <a:lnTo>
                    <a:pt x="57912" y="70104"/>
                  </a:lnTo>
                  <a:lnTo>
                    <a:pt x="51816" y="79248"/>
                  </a:lnTo>
                  <a:lnTo>
                    <a:pt x="45720" y="86868"/>
                  </a:lnTo>
                  <a:lnTo>
                    <a:pt x="41148" y="97536"/>
                  </a:lnTo>
                  <a:lnTo>
                    <a:pt x="36576" y="106680"/>
                  </a:lnTo>
                  <a:lnTo>
                    <a:pt x="33528" y="128016"/>
                  </a:lnTo>
                  <a:lnTo>
                    <a:pt x="32004" y="140208"/>
                  </a:lnTo>
                  <a:lnTo>
                    <a:pt x="32004" y="653796"/>
                  </a:lnTo>
                  <a:lnTo>
                    <a:pt x="50292" y="704088"/>
                  </a:lnTo>
                  <a:lnTo>
                    <a:pt x="80772" y="734568"/>
                  </a:lnTo>
                  <a:lnTo>
                    <a:pt x="88392" y="740664"/>
                  </a:lnTo>
                  <a:lnTo>
                    <a:pt x="129540" y="752856"/>
                  </a:lnTo>
                  <a:lnTo>
                    <a:pt x="141732" y="754380"/>
                  </a:lnTo>
                  <a:lnTo>
                    <a:pt x="1236878" y="754380"/>
                  </a:lnTo>
                  <a:lnTo>
                    <a:pt x="1228344" y="760476"/>
                  </a:lnTo>
                  <a:lnTo>
                    <a:pt x="1216152" y="768096"/>
                  </a:lnTo>
                  <a:lnTo>
                    <a:pt x="1203960" y="774192"/>
                  </a:lnTo>
                  <a:lnTo>
                    <a:pt x="1190244" y="778764"/>
                  </a:lnTo>
                  <a:lnTo>
                    <a:pt x="1162812" y="784860"/>
                  </a:lnTo>
                  <a:close/>
                </a:path>
                <a:path w="1289684" h="784860">
                  <a:moveTo>
                    <a:pt x="1236878" y="754380"/>
                  </a:moveTo>
                  <a:lnTo>
                    <a:pt x="1147572" y="754380"/>
                  </a:lnTo>
                  <a:lnTo>
                    <a:pt x="1168908" y="751332"/>
                  </a:lnTo>
                  <a:lnTo>
                    <a:pt x="1190244" y="745236"/>
                  </a:lnTo>
                  <a:lnTo>
                    <a:pt x="1208532" y="736092"/>
                  </a:lnTo>
                  <a:lnTo>
                    <a:pt x="1217676" y="728472"/>
                  </a:lnTo>
                  <a:lnTo>
                    <a:pt x="1225296" y="722376"/>
                  </a:lnTo>
                  <a:lnTo>
                    <a:pt x="1249680" y="687324"/>
                  </a:lnTo>
                  <a:lnTo>
                    <a:pt x="1257300" y="655320"/>
                  </a:lnTo>
                  <a:lnTo>
                    <a:pt x="1257300" y="643128"/>
                  </a:lnTo>
                  <a:lnTo>
                    <a:pt x="1258824" y="141732"/>
                  </a:lnTo>
                  <a:lnTo>
                    <a:pt x="1249680" y="99060"/>
                  </a:lnTo>
                  <a:lnTo>
                    <a:pt x="1226820" y="64008"/>
                  </a:lnTo>
                  <a:lnTo>
                    <a:pt x="1191768" y="39624"/>
                  </a:lnTo>
                  <a:lnTo>
                    <a:pt x="1147572" y="30480"/>
                  </a:lnTo>
                  <a:lnTo>
                    <a:pt x="1237488" y="30480"/>
                  </a:lnTo>
                  <a:lnTo>
                    <a:pt x="1264920" y="60960"/>
                  </a:lnTo>
                  <a:lnTo>
                    <a:pt x="1283208" y="97536"/>
                  </a:lnTo>
                  <a:lnTo>
                    <a:pt x="1289304" y="124968"/>
                  </a:lnTo>
                  <a:lnTo>
                    <a:pt x="1289304" y="656844"/>
                  </a:lnTo>
                  <a:lnTo>
                    <a:pt x="1278636" y="697992"/>
                  </a:lnTo>
                  <a:lnTo>
                    <a:pt x="1248156" y="743712"/>
                  </a:lnTo>
                  <a:lnTo>
                    <a:pt x="1239012" y="752856"/>
                  </a:lnTo>
                  <a:lnTo>
                    <a:pt x="1236878" y="754380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947134" y="5347175"/>
            <a:ext cx="822960" cy="377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9855" marR="5080" indent="-97790">
              <a:lnSpc>
                <a:spcPct val="100899"/>
              </a:lnSpc>
              <a:spcBef>
                <a:spcPts val="90"/>
              </a:spcBef>
            </a:pPr>
            <a:r>
              <a:rPr sz="1150" b="1" spc="35" dirty="0">
                <a:solidFill>
                  <a:srgbClr val="FFFFFF"/>
                </a:solidFill>
                <a:latin typeface="Trebuchet MS"/>
                <a:cs typeface="Trebuchet MS"/>
              </a:rPr>
              <a:t>Area</a:t>
            </a:r>
            <a:r>
              <a:rPr sz="1150" b="1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30" dirty="0">
                <a:solidFill>
                  <a:srgbClr val="FFFFFF"/>
                </a:solidFill>
                <a:latin typeface="Trebuchet MS"/>
                <a:cs typeface="Trebuchet MS"/>
              </a:rPr>
              <a:t>under  </a:t>
            </a:r>
            <a:r>
              <a:rPr sz="1150" b="1" spc="-1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50" b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30" dirty="0">
                <a:solidFill>
                  <a:srgbClr val="FFFFFF"/>
                </a:solidFill>
                <a:latin typeface="Trebuchet MS"/>
                <a:cs typeface="Trebuchet MS"/>
              </a:rPr>
              <a:t>cuve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699247" y="3992879"/>
            <a:ext cx="1287780" cy="786765"/>
            <a:chOff x="7699247" y="3992879"/>
            <a:chExt cx="1287780" cy="786765"/>
          </a:xfrm>
        </p:grpSpPr>
        <p:sp>
          <p:nvSpPr>
            <p:cNvPr id="42" name="object 42"/>
            <p:cNvSpPr/>
            <p:nvPr/>
          </p:nvSpPr>
          <p:spPr>
            <a:xfrm>
              <a:off x="7714487" y="4009643"/>
              <a:ext cx="1257300" cy="754380"/>
            </a:xfrm>
            <a:custGeom>
              <a:avLst/>
              <a:gdLst/>
              <a:ahLst/>
              <a:cxnLst/>
              <a:rect l="l" t="t" r="r" b="b"/>
              <a:pathLst>
                <a:path w="1257300" h="754379">
                  <a:moveTo>
                    <a:pt x="1132332" y="754379"/>
                  </a:moveTo>
                  <a:lnTo>
                    <a:pt x="126491" y="754379"/>
                  </a:lnTo>
                  <a:lnTo>
                    <a:pt x="77152" y="744473"/>
                  </a:lnTo>
                  <a:lnTo>
                    <a:pt x="36956" y="717422"/>
                  </a:lnTo>
                  <a:lnTo>
                    <a:pt x="9905" y="677227"/>
                  </a:lnTo>
                  <a:lnTo>
                    <a:pt x="0" y="627887"/>
                  </a:lnTo>
                  <a:lnTo>
                    <a:pt x="0" y="124967"/>
                  </a:lnTo>
                  <a:lnTo>
                    <a:pt x="9905" y="76509"/>
                  </a:lnTo>
                  <a:lnTo>
                    <a:pt x="36956" y="36766"/>
                  </a:lnTo>
                  <a:lnTo>
                    <a:pt x="77152" y="9882"/>
                  </a:lnTo>
                  <a:lnTo>
                    <a:pt x="126491" y="0"/>
                  </a:lnTo>
                  <a:lnTo>
                    <a:pt x="1132332" y="0"/>
                  </a:lnTo>
                  <a:lnTo>
                    <a:pt x="1180790" y="9882"/>
                  </a:lnTo>
                  <a:lnTo>
                    <a:pt x="1220533" y="36766"/>
                  </a:lnTo>
                  <a:lnTo>
                    <a:pt x="1247417" y="76509"/>
                  </a:lnTo>
                  <a:lnTo>
                    <a:pt x="1257300" y="124967"/>
                  </a:lnTo>
                  <a:lnTo>
                    <a:pt x="1257300" y="627887"/>
                  </a:lnTo>
                  <a:lnTo>
                    <a:pt x="1247417" y="677227"/>
                  </a:lnTo>
                  <a:lnTo>
                    <a:pt x="1220533" y="717422"/>
                  </a:lnTo>
                  <a:lnTo>
                    <a:pt x="1180790" y="744473"/>
                  </a:lnTo>
                  <a:lnTo>
                    <a:pt x="1132332" y="75437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699247" y="3992879"/>
              <a:ext cx="1287780" cy="786765"/>
            </a:xfrm>
            <a:custGeom>
              <a:avLst/>
              <a:gdLst/>
              <a:ahLst/>
              <a:cxnLst/>
              <a:rect l="l" t="t" r="r" b="b"/>
              <a:pathLst>
                <a:path w="1287779" h="786764">
                  <a:moveTo>
                    <a:pt x="1162812" y="786384"/>
                  </a:moveTo>
                  <a:lnTo>
                    <a:pt x="128016" y="786384"/>
                  </a:lnTo>
                  <a:lnTo>
                    <a:pt x="112776" y="783336"/>
                  </a:lnTo>
                  <a:lnTo>
                    <a:pt x="62484" y="763524"/>
                  </a:lnTo>
                  <a:lnTo>
                    <a:pt x="32004" y="736092"/>
                  </a:lnTo>
                  <a:lnTo>
                    <a:pt x="10668" y="701040"/>
                  </a:lnTo>
                  <a:lnTo>
                    <a:pt x="0" y="659892"/>
                  </a:lnTo>
                  <a:lnTo>
                    <a:pt x="0" y="128016"/>
                  </a:lnTo>
                  <a:lnTo>
                    <a:pt x="10668" y="88392"/>
                  </a:lnTo>
                  <a:lnTo>
                    <a:pt x="41148" y="42672"/>
                  </a:lnTo>
                  <a:lnTo>
                    <a:pt x="73152" y="18288"/>
                  </a:lnTo>
                  <a:lnTo>
                    <a:pt x="111252" y="3048"/>
                  </a:lnTo>
                  <a:lnTo>
                    <a:pt x="126492" y="1524"/>
                  </a:lnTo>
                  <a:lnTo>
                    <a:pt x="140208" y="0"/>
                  </a:lnTo>
                  <a:lnTo>
                    <a:pt x="1147572" y="0"/>
                  </a:lnTo>
                  <a:lnTo>
                    <a:pt x="1175004" y="3048"/>
                  </a:lnTo>
                  <a:lnTo>
                    <a:pt x="1188720" y="6096"/>
                  </a:lnTo>
                  <a:lnTo>
                    <a:pt x="1200912" y="12192"/>
                  </a:lnTo>
                  <a:lnTo>
                    <a:pt x="1213104" y="16764"/>
                  </a:lnTo>
                  <a:lnTo>
                    <a:pt x="1225296" y="24384"/>
                  </a:lnTo>
                  <a:lnTo>
                    <a:pt x="1235964" y="32004"/>
                  </a:lnTo>
                  <a:lnTo>
                    <a:pt x="131064" y="32004"/>
                  </a:lnTo>
                  <a:lnTo>
                    <a:pt x="118872" y="33528"/>
                  </a:lnTo>
                  <a:lnTo>
                    <a:pt x="80772" y="50292"/>
                  </a:lnTo>
                  <a:lnTo>
                    <a:pt x="50292" y="80772"/>
                  </a:lnTo>
                  <a:lnTo>
                    <a:pt x="44196" y="88392"/>
                  </a:lnTo>
                  <a:lnTo>
                    <a:pt x="32004" y="129540"/>
                  </a:lnTo>
                  <a:lnTo>
                    <a:pt x="30480" y="141732"/>
                  </a:lnTo>
                  <a:lnTo>
                    <a:pt x="30480" y="644652"/>
                  </a:lnTo>
                  <a:lnTo>
                    <a:pt x="39624" y="687324"/>
                  </a:lnTo>
                  <a:lnTo>
                    <a:pt x="70104" y="729996"/>
                  </a:lnTo>
                  <a:lnTo>
                    <a:pt x="118872" y="752856"/>
                  </a:lnTo>
                  <a:lnTo>
                    <a:pt x="129540" y="754380"/>
                  </a:lnTo>
                  <a:lnTo>
                    <a:pt x="1237488" y="754380"/>
                  </a:lnTo>
                  <a:lnTo>
                    <a:pt x="1226820" y="762000"/>
                  </a:lnTo>
                  <a:lnTo>
                    <a:pt x="1214628" y="769620"/>
                  </a:lnTo>
                  <a:lnTo>
                    <a:pt x="1202436" y="775716"/>
                  </a:lnTo>
                  <a:lnTo>
                    <a:pt x="1190244" y="780288"/>
                  </a:lnTo>
                  <a:lnTo>
                    <a:pt x="1162812" y="786384"/>
                  </a:lnTo>
                  <a:close/>
                </a:path>
                <a:path w="1287779" h="786764">
                  <a:moveTo>
                    <a:pt x="1237488" y="754380"/>
                  </a:moveTo>
                  <a:lnTo>
                    <a:pt x="1156716" y="754380"/>
                  </a:lnTo>
                  <a:lnTo>
                    <a:pt x="1168908" y="752856"/>
                  </a:lnTo>
                  <a:lnTo>
                    <a:pt x="1179576" y="749808"/>
                  </a:lnTo>
                  <a:lnTo>
                    <a:pt x="1223772" y="723900"/>
                  </a:lnTo>
                  <a:lnTo>
                    <a:pt x="1248156" y="688848"/>
                  </a:lnTo>
                  <a:lnTo>
                    <a:pt x="1257300" y="644652"/>
                  </a:lnTo>
                  <a:lnTo>
                    <a:pt x="1257300" y="143256"/>
                  </a:lnTo>
                  <a:lnTo>
                    <a:pt x="1255776" y="131064"/>
                  </a:lnTo>
                  <a:lnTo>
                    <a:pt x="1252728" y="109728"/>
                  </a:lnTo>
                  <a:lnTo>
                    <a:pt x="1248156" y="100584"/>
                  </a:lnTo>
                  <a:lnTo>
                    <a:pt x="1243584" y="89916"/>
                  </a:lnTo>
                  <a:lnTo>
                    <a:pt x="1217676" y="57912"/>
                  </a:lnTo>
                  <a:lnTo>
                    <a:pt x="1181100" y="36576"/>
                  </a:lnTo>
                  <a:lnTo>
                    <a:pt x="1158240" y="33528"/>
                  </a:lnTo>
                  <a:lnTo>
                    <a:pt x="1147572" y="32004"/>
                  </a:lnTo>
                  <a:lnTo>
                    <a:pt x="1235964" y="32004"/>
                  </a:lnTo>
                  <a:lnTo>
                    <a:pt x="1246632" y="41148"/>
                  </a:lnTo>
                  <a:lnTo>
                    <a:pt x="1271016" y="74676"/>
                  </a:lnTo>
                  <a:lnTo>
                    <a:pt x="1287780" y="126492"/>
                  </a:lnTo>
                  <a:lnTo>
                    <a:pt x="1287780" y="658368"/>
                  </a:lnTo>
                  <a:lnTo>
                    <a:pt x="1286256" y="672084"/>
                  </a:lnTo>
                  <a:lnTo>
                    <a:pt x="1277112" y="699516"/>
                  </a:lnTo>
                  <a:lnTo>
                    <a:pt x="1264920" y="723900"/>
                  </a:lnTo>
                  <a:lnTo>
                    <a:pt x="1257300" y="734568"/>
                  </a:lnTo>
                  <a:lnTo>
                    <a:pt x="1237488" y="754380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7829753" y="4143233"/>
            <a:ext cx="1025525" cy="47942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065" marR="5080" indent="-635" algn="ctr">
              <a:lnSpc>
                <a:spcPts val="1190"/>
              </a:lnSpc>
              <a:spcBef>
                <a:spcPts val="140"/>
              </a:spcBef>
            </a:pPr>
            <a:r>
              <a:rPr sz="1000" b="1" spc="20" dirty="0">
                <a:solidFill>
                  <a:srgbClr val="FFFFFF"/>
                </a:solidFill>
                <a:latin typeface="Trebuchet MS"/>
                <a:cs typeface="Trebuchet MS"/>
              </a:rPr>
              <a:t>Positive  Predictive</a:t>
            </a:r>
            <a:r>
              <a:rPr sz="1000" b="1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20" dirty="0">
                <a:solidFill>
                  <a:srgbClr val="FFFFFF"/>
                </a:solidFill>
                <a:latin typeface="Trebuchet MS"/>
                <a:cs typeface="Trebuchet MS"/>
              </a:rPr>
              <a:t>Value  </a:t>
            </a:r>
            <a:r>
              <a:rPr sz="1000" b="1" spc="60" dirty="0">
                <a:solidFill>
                  <a:srgbClr val="FFFFFF"/>
                </a:solidFill>
                <a:latin typeface="Trebuchet MS"/>
                <a:cs typeface="Trebuchet MS"/>
              </a:rPr>
              <a:t>TP </a:t>
            </a:r>
            <a:r>
              <a:rPr sz="1000" b="1" spc="114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000" b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40" dirty="0">
                <a:solidFill>
                  <a:srgbClr val="FFFFFF"/>
                </a:solidFill>
                <a:latin typeface="Trebuchet MS"/>
                <a:cs typeface="Trebuchet MS"/>
              </a:rPr>
              <a:t>(TP+FP)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027420" y="4008120"/>
            <a:ext cx="1289685" cy="786765"/>
            <a:chOff x="6027420" y="4008120"/>
            <a:chExt cx="1289685" cy="786765"/>
          </a:xfrm>
        </p:grpSpPr>
        <p:sp>
          <p:nvSpPr>
            <p:cNvPr id="46" name="object 46"/>
            <p:cNvSpPr/>
            <p:nvPr/>
          </p:nvSpPr>
          <p:spPr>
            <a:xfrm>
              <a:off x="6042660" y="4023360"/>
              <a:ext cx="1257300" cy="754380"/>
            </a:xfrm>
            <a:custGeom>
              <a:avLst/>
              <a:gdLst/>
              <a:ahLst/>
              <a:cxnLst/>
              <a:rect l="l" t="t" r="r" b="b"/>
              <a:pathLst>
                <a:path w="1257300" h="754379">
                  <a:moveTo>
                    <a:pt x="1132332" y="754379"/>
                  </a:move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1"/>
                  </a:lnTo>
                  <a:lnTo>
                    <a:pt x="9905" y="77152"/>
                  </a:lnTo>
                  <a:lnTo>
                    <a:pt x="36956" y="36956"/>
                  </a:lnTo>
                  <a:lnTo>
                    <a:pt x="77152" y="9905"/>
                  </a:lnTo>
                  <a:lnTo>
                    <a:pt x="126491" y="0"/>
                  </a:lnTo>
                  <a:lnTo>
                    <a:pt x="1132332" y="0"/>
                  </a:lnTo>
                  <a:lnTo>
                    <a:pt x="1180790" y="9905"/>
                  </a:lnTo>
                  <a:lnTo>
                    <a:pt x="1220533" y="36956"/>
                  </a:lnTo>
                  <a:lnTo>
                    <a:pt x="1247417" y="77152"/>
                  </a:lnTo>
                  <a:lnTo>
                    <a:pt x="1257300" y="126491"/>
                  </a:lnTo>
                  <a:lnTo>
                    <a:pt x="1257300" y="629411"/>
                  </a:lnTo>
                  <a:lnTo>
                    <a:pt x="1247417" y="678513"/>
                  </a:lnTo>
                  <a:lnTo>
                    <a:pt x="1220533" y="718184"/>
                  </a:lnTo>
                  <a:lnTo>
                    <a:pt x="1180790" y="744712"/>
                  </a:lnTo>
                  <a:lnTo>
                    <a:pt x="1132332" y="75437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027420" y="4008120"/>
              <a:ext cx="1289685" cy="786765"/>
            </a:xfrm>
            <a:custGeom>
              <a:avLst/>
              <a:gdLst/>
              <a:ahLst/>
              <a:cxnLst/>
              <a:rect l="l" t="t" r="r" b="b"/>
              <a:pathLst>
                <a:path w="1289684" h="786764">
                  <a:moveTo>
                    <a:pt x="1147572" y="786384"/>
                  </a:moveTo>
                  <a:lnTo>
                    <a:pt x="141732" y="786384"/>
                  </a:lnTo>
                  <a:lnTo>
                    <a:pt x="114300" y="783336"/>
                  </a:lnTo>
                  <a:lnTo>
                    <a:pt x="74676" y="769620"/>
                  </a:lnTo>
                  <a:lnTo>
                    <a:pt x="42672" y="745236"/>
                  </a:lnTo>
                  <a:lnTo>
                    <a:pt x="16764" y="713232"/>
                  </a:lnTo>
                  <a:lnTo>
                    <a:pt x="12192" y="701040"/>
                  </a:lnTo>
                  <a:lnTo>
                    <a:pt x="6096" y="687324"/>
                  </a:lnTo>
                  <a:lnTo>
                    <a:pt x="3048" y="673608"/>
                  </a:lnTo>
                  <a:lnTo>
                    <a:pt x="0" y="646176"/>
                  </a:lnTo>
                  <a:lnTo>
                    <a:pt x="0" y="128016"/>
                  </a:lnTo>
                  <a:lnTo>
                    <a:pt x="6096" y="100584"/>
                  </a:lnTo>
                  <a:lnTo>
                    <a:pt x="10668" y="86868"/>
                  </a:lnTo>
                  <a:lnTo>
                    <a:pt x="16764" y="74676"/>
                  </a:lnTo>
                  <a:lnTo>
                    <a:pt x="24384" y="64008"/>
                  </a:lnTo>
                  <a:lnTo>
                    <a:pt x="32004" y="51816"/>
                  </a:lnTo>
                  <a:lnTo>
                    <a:pt x="62484" y="24384"/>
                  </a:lnTo>
                  <a:lnTo>
                    <a:pt x="112776" y="3048"/>
                  </a:lnTo>
                  <a:lnTo>
                    <a:pt x="140208" y="0"/>
                  </a:lnTo>
                  <a:lnTo>
                    <a:pt x="1147572" y="0"/>
                  </a:lnTo>
                  <a:lnTo>
                    <a:pt x="1188720" y="6096"/>
                  </a:lnTo>
                  <a:lnTo>
                    <a:pt x="1235964" y="32004"/>
                  </a:lnTo>
                  <a:lnTo>
                    <a:pt x="131064" y="32004"/>
                  </a:lnTo>
                  <a:lnTo>
                    <a:pt x="120396" y="33528"/>
                  </a:lnTo>
                  <a:lnTo>
                    <a:pt x="71628" y="56388"/>
                  </a:lnTo>
                  <a:lnTo>
                    <a:pt x="45720" y="88392"/>
                  </a:lnTo>
                  <a:lnTo>
                    <a:pt x="39624" y="97536"/>
                  </a:lnTo>
                  <a:lnTo>
                    <a:pt x="33528" y="118872"/>
                  </a:lnTo>
                  <a:lnTo>
                    <a:pt x="32004" y="129540"/>
                  </a:lnTo>
                  <a:lnTo>
                    <a:pt x="32004" y="655320"/>
                  </a:lnTo>
                  <a:lnTo>
                    <a:pt x="44196" y="696468"/>
                  </a:lnTo>
                  <a:lnTo>
                    <a:pt x="70104" y="728472"/>
                  </a:lnTo>
                  <a:lnTo>
                    <a:pt x="108204" y="749808"/>
                  </a:lnTo>
                  <a:lnTo>
                    <a:pt x="129540" y="754380"/>
                  </a:lnTo>
                  <a:lnTo>
                    <a:pt x="1235710" y="754380"/>
                  </a:lnTo>
                  <a:lnTo>
                    <a:pt x="1226820" y="762000"/>
                  </a:lnTo>
                  <a:lnTo>
                    <a:pt x="1202436" y="774192"/>
                  </a:lnTo>
                  <a:lnTo>
                    <a:pt x="1190244" y="778764"/>
                  </a:lnTo>
                  <a:lnTo>
                    <a:pt x="1176528" y="783336"/>
                  </a:lnTo>
                  <a:lnTo>
                    <a:pt x="1162812" y="784860"/>
                  </a:lnTo>
                  <a:lnTo>
                    <a:pt x="1147572" y="786384"/>
                  </a:lnTo>
                  <a:close/>
                </a:path>
                <a:path w="1289684" h="786764">
                  <a:moveTo>
                    <a:pt x="1235710" y="754380"/>
                  </a:moveTo>
                  <a:lnTo>
                    <a:pt x="1158240" y="754380"/>
                  </a:lnTo>
                  <a:lnTo>
                    <a:pt x="1168908" y="752856"/>
                  </a:lnTo>
                  <a:lnTo>
                    <a:pt x="1179576" y="749808"/>
                  </a:lnTo>
                  <a:lnTo>
                    <a:pt x="1216152" y="729996"/>
                  </a:lnTo>
                  <a:lnTo>
                    <a:pt x="1243584" y="697992"/>
                  </a:lnTo>
                  <a:lnTo>
                    <a:pt x="1254252" y="667512"/>
                  </a:lnTo>
                  <a:lnTo>
                    <a:pt x="1257300" y="656844"/>
                  </a:lnTo>
                  <a:lnTo>
                    <a:pt x="1257300" y="131064"/>
                  </a:lnTo>
                  <a:lnTo>
                    <a:pt x="1255776" y="120396"/>
                  </a:lnTo>
                  <a:lnTo>
                    <a:pt x="1232916" y="71628"/>
                  </a:lnTo>
                  <a:lnTo>
                    <a:pt x="1217676" y="57912"/>
                  </a:lnTo>
                  <a:lnTo>
                    <a:pt x="1210056" y="50292"/>
                  </a:lnTo>
                  <a:lnTo>
                    <a:pt x="1200912" y="45720"/>
                  </a:lnTo>
                  <a:lnTo>
                    <a:pt x="1190244" y="41148"/>
                  </a:lnTo>
                  <a:lnTo>
                    <a:pt x="1181100" y="36576"/>
                  </a:lnTo>
                  <a:lnTo>
                    <a:pt x="1170432" y="33528"/>
                  </a:lnTo>
                  <a:lnTo>
                    <a:pt x="1159764" y="32004"/>
                  </a:lnTo>
                  <a:lnTo>
                    <a:pt x="1235964" y="32004"/>
                  </a:lnTo>
                  <a:lnTo>
                    <a:pt x="1264920" y="62484"/>
                  </a:lnTo>
                  <a:lnTo>
                    <a:pt x="1286256" y="112776"/>
                  </a:lnTo>
                  <a:lnTo>
                    <a:pt x="1289304" y="140208"/>
                  </a:lnTo>
                  <a:lnTo>
                    <a:pt x="1289304" y="644652"/>
                  </a:lnTo>
                  <a:lnTo>
                    <a:pt x="1286256" y="672084"/>
                  </a:lnTo>
                  <a:lnTo>
                    <a:pt x="1283208" y="685800"/>
                  </a:lnTo>
                  <a:lnTo>
                    <a:pt x="1277112" y="699516"/>
                  </a:lnTo>
                  <a:lnTo>
                    <a:pt x="1272540" y="711708"/>
                  </a:lnTo>
                  <a:lnTo>
                    <a:pt x="1264920" y="722376"/>
                  </a:lnTo>
                  <a:lnTo>
                    <a:pt x="1257300" y="734568"/>
                  </a:lnTo>
                  <a:lnTo>
                    <a:pt x="1248156" y="743712"/>
                  </a:lnTo>
                  <a:lnTo>
                    <a:pt x="1235710" y="754380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235646" y="4158481"/>
            <a:ext cx="872490" cy="47942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algn="ctr">
              <a:lnSpc>
                <a:spcPts val="1190"/>
              </a:lnSpc>
              <a:spcBef>
                <a:spcPts val="140"/>
              </a:spcBef>
            </a:pPr>
            <a:r>
              <a:rPr sz="1000" b="1" spc="25" dirty="0">
                <a:solidFill>
                  <a:srgbClr val="FFFFFF"/>
                </a:solidFill>
                <a:latin typeface="Trebuchet MS"/>
                <a:cs typeface="Trebuchet MS"/>
              </a:rPr>
              <a:t>False</a:t>
            </a:r>
            <a:r>
              <a:rPr sz="1000" b="1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20" dirty="0">
                <a:solidFill>
                  <a:srgbClr val="FFFFFF"/>
                </a:solidFill>
                <a:latin typeface="Trebuchet MS"/>
                <a:cs typeface="Trebuchet MS"/>
              </a:rPr>
              <a:t>Positive  </a:t>
            </a:r>
            <a:r>
              <a:rPr sz="1000" b="1" spc="25" dirty="0">
                <a:solidFill>
                  <a:srgbClr val="FFFFFF"/>
                </a:solidFill>
                <a:latin typeface="Trebuchet MS"/>
                <a:cs typeface="Trebuchet MS"/>
              </a:rPr>
              <a:t>Rate</a:t>
            </a:r>
            <a:endParaRPr sz="1000">
              <a:latin typeface="Trebuchet MS"/>
              <a:cs typeface="Trebuchet MS"/>
            </a:endParaRPr>
          </a:p>
          <a:p>
            <a:pPr marL="1905" algn="ctr">
              <a:lnSpc>
                <a:spcPts val="1150"/>
              </a:lnSpc>
            </a:pPr>
            <a:r>
              <a:rPr sz="1000" b="1" spc="80" dirty="0">
                <a:solidFill>
                  <a:srgbClr val="FFFFFF"/>
                </a:solidFill>
                <a:latin typeface="Trebuchet MS"/>
                <a:cs typeface="Trebuchet MS"/>
              </a:rPr>
              <a:t>FP/</a:t>
            </a:r>
            <a:r>
              <a:rPr sz="100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45" dirty="0">
                <a:solidFill>
                  <a:srgbClr val="FFFFFF"/>
                </a:solidFill>
                <a:latin typeface="Trebuchet MS"/>
                <a:cs typeface="Trebuchet MS"/>
              </a:rPr>
              <a:t>(TN+FP)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4171188" y="4038600"/>
            <a:ext cx="1289685" cy="784860"/>
            <a:chOff x="4171188" y="4038600"/>
            <a:chExt cx="1289685" cy="784860"/>
          </a:xfrm>
        </p:grpSpPr>
        <p:sp>
          <p:nvSpPr>
            <p:cNvPr id="50" name="object 50"/>
            <p:cNvSpPr/>
            <p:nvPr/>
          </p:nvSpPr>
          <p:spPr>
            <a:xfrm>
              <a:off x="4186428" y="4053840"/>
              <a:ext cx="1257300" cy="754380"/>
            </a:xfrm>
            <a:custGeom>
              <a:avLst/>
              <a:gdLst/>
              <a:ahLst/>
              <a:cxnLst/>
              <a:rect l="l" t="t" r="r" b="b"/>
              <a:pathLst>
                <a:path w="1257300" h="754379">
                  <a:moveTo>
                    <a:pt x="1132332" y="754379"/>
                  </a:moveTo>
                  <a:lnTo>
                    <a:pt x="126491" y="754379"/>
                  </a:lnTo>
                  <a:lnTo>
                    <a:pt x="77152" y="744473"/>
                  </a:lnTo>
                  <a:lnTo>
                    <a:pt x="36956" y="717422"/>
                  </a:lnTo>
                  <a:lnTo>
                    <a:pt x="9905" y="677227"/>
                  </a:lnTo>
                  <a:lnTo>
                    <a:pt x="0" y="627887"/>
                  </a:lnTo>
                  <a:lnTo>
                    <a:pt x="0" y="124967"/>
                  </a:lnTo>
                  <a:lnTo>
                    <a:pt x="9905" y="76509"/>
                  </a:lnTo>
                  <a:lnTo>
                    <a:pt x="36956" y="36766"/>
                  </a:lnTo>
                  <a:lnTo>
                    <a:pt x="77152" y="9882"/>
                  </a:lnTo>
                  <a:lnTo>
                    <a:pt x="126491" y="0"/>
                  </a:lnTo>
                  <a:lnTo>
                    <a:pt x="1132332" y="0"/>
                  </a:lnTo>
                  <a:lnTo>
                    <a:pt x="1180790" y="9882"/>
                  </a:lnTo>
                  <a:lnTo>
                    <a:pt x="1220533" y="36766"/>
                  </a:lnTo>
                  <a:lnTo>
                    <a:pt x="1247417" y="76509"/>
                  </a:lnTo>
                  <a:lnTo>
                    <a:pt x="1257300" y="124967"/>
                  </a:lnTo>
                  <a:lnTo>
                    <a:pt x="1257300" y="627887"/>
                  </a:lnTo>
                  <a:lnTo>
                    <a:pt x="1247417" y="677227"/>
                  </a:lnTo>
                  <a:lnTo>
                    <a:pt x="1220533" y="717422"/>
                  </a:lnTo>
                  <a:lnTo>
                    <a:pt x="1180790" y="744473"/>
                  </a:lnTo>
                  <a:lnTo>
                    <a:pt x="1132332" y="75437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171188" y="4038600"/>
              <a:ext cx="1289685" cy="784860"/>
            </a:xfrm>
            <a:custGeom>
              <a:avLst/>
              <a:gdLst/>
              <a:ahLst/>
              <a:cxnLst/>
              <a:rect l="l" t="t" r="r" b="b"/>
              <a:pathLst>
                <a:path w="1289685" h="784860">
                  <a:moveTo>
                    <a:pt x="1162812" y="784860"/>
                  </a:moveTo>
                  <a:lnTo>
                    <a:pt x="128016" y="784860"/>
                  </a:lnTo>
                  <a:lnTo>
                    <a:pt x="100584" y="778764"/>
                  </a:lnTo>
                  <a:lnTo>
                    <a:pt x="62484" y="762000"/>
                  </a:lnTo>
                  <a:lnTo>
                    <a:pt x="32004" y="734568"/>
                  </a:lnTo>
                  <a:lnTo>
                    <a:pt x="10668" y="699516"/>
                  </a:lnTo>
                  <a:lnTo>
                    <a:pt x="0" y="658368"/>
                  </a:lnTo>
                  <a:lnTo>
                    <a:pt x="0" y="126492"/>
                  </a:lnTo>
                  <a:lnTo>
                    <a:pt x="10668" y="86868"/>
                  </a:lnTo>
                  <a:lnTo>
                    <a:pt x="41148" y="41148"/>
                  </a:lnTo>
                  <a:lnTo>
                    <a:pt x="73152" y="16764"/>
                  </a:lnTo>
                  <a:lnTo>
                    <a:pt x="126492" y="0"/>
                  </a:lnTo>
                  <a:lnTo>
                    <a:pt x="1161288" y="0"/>
                  </a:lnTo>
                  <a:lnTo>
                    <a:pt x="1200912" y="10668"/>
                  </a:lnTo>
                  <a:lnTo>
                    <a:pt x="1235964" y="30480"/>
                  </a:lnTo>
                  <a:lnTo>
                    <a:pt x="141732" y="30480"/>
                  </a:lnTo>
                  <a:lnTo>
                    <a:pt x="109728" y="35052"/>
                  </a:lnTo>
                  <a:lnTo>
                    <a:pt x="71628" y="54864"/>
                  </a:lnTo>
                  <a:lnTo>
                    <a:pt x="44196" y="88392"/>
                  </a:lnTo>
                  <a:lnTo>
                    <a:pt x="32004" y="129540"/>
                  </a:lnTo>
                  <a:lnTo>
                    <a:pt x="32004" y="653796"/>
                  </a:lnTo>
                  <a:lnTo>
                    <a:pt x="33528" y="665988"/>
                  </a:lnTo>
                  <a:lnTo>
                    <a:pt x="36576" y="675132"/>
                  </a:lnTo>
                  <a:lnTo>
                    <a:pt x="39624" y="685800"/>
                  </a:lnTo>
                  <a:lnTo>
                    <a:pt x="62484" y="720852"/>
                  </a:lnTo>
                  <a:lnTo>
                    <a:pt x="97536" y="745236"/>
                  </a:lnTo>
                  <a:lnTo>
                    <a:pt x="141732" y="754380"/>
                  </a:lnTo>
                  <a:lnTo>
                    <a:pt x="1235354" y="754380"/>
                  </a:lnTo>
                  <a:lnTo>
                    <a:pt x="1226820" y="760476"/>
                  </a:lnTo>
                  <a:lnTo>
                    <a:pt x="1214628" y="768096"/>
                  </a:lnTo>
                  <a:lnTo>
                    <a:pt x="1202436" y="774192"/>
                  </a:lnTo>
                  <a:lnTo>
                    <a:pt x="1190244" y="778764"/>
                  </a:lnTo>
                  <a:lnTo>
                    <a:pt x="1162812" y="784860"/>
                  </a:lnTo>
                  <a:close/>
                </a:path>
                <a:path w="1289685" h="784860">
                  <a:moveTo>
                    <a:pt x="1235354" y="754380"/>
                  </a:moveTo>
                  <a:lnTo>
                    <a:pt x="1146048" y="754380"/>
                  </a:lnTo>
                  <a:lnTo>
                    <a:pt x="1158240" y="752856"/>
                  </a:lnTo>
                  <a:lnTo>
                    <a:pt x="1179576" y="749808"/>
                  </a:lnTo>
                  <a:lnTo>
                    <a:pt x="1188720" y="745236"/>
                  </a:lnTo>
                  <a:lnTo>
                    <a:pt x="1199388" y="740664"/>
                  </a:lnTo>
                  <a:lnTo>
                    <a:pt x="1208532" y="736092"/>
                  </a:lnTo>
                  <a:lnTo>
                    <a:pt x="1243584" y="696468"/>
                  </a:lnTo>
                  <a:lnTo>
                    <a:pt x="1255776" y="655320"/>
                  </a:lnTo>
                  <a:lnTo>
                    <a:pt x="1257300" y="643128"/>
                  </a:lnTo>
                  <a:lnTo>
                    <a:pt x="1257300" y="131064"/>
                  </a:lnTo>
                  <a:lnTo>
                    <a:pt x="1255776" y="118872"/>
                  </a:lnTo>
                  <a:lnTo>
                    <a:pt x="1252728" y="108204"/>
                  </a:lnTo>
                  <a:lnTo>
                    <a:pt x="1248156" y="99060"/>
                  </a:lnTo>
                  <a:lnTo>
                    <a:pt x="1243584" y="88392"/>
                  </a:lnTo>
                  <a:lnTo>
                    <a:pt x="1217676" y="56388"/>
                  </a:lnTo>
                  <a:lnTo>
                    <a:pt x="1181100" y="36576"/>
                  </a:lnTo>
                  <a:lnTo>
                    <a:pt x="1147572" y="30480"/>
                  </a:lnTo>
                  <a:lnTo>
                    <a:pt x="1235964" y="30480"/>
                  </a:lnTo>
                  <a:lnTo>
                    <a:pt x="1263396" y="60960"/>
                  </a:lnTo>
                  <a:lnTo>
                    <a:pt x="1281684" y="97536"/>
                  </a:lnTo>
                  <a:lnTo>
                    <a:pt x="1289304" y="140208"/>
                  </a:lnTo>
                  <a:lnTo>
                    <a:pt x="1289304" y="643128"/>
                  </a:lnTo>
                  <a:lnTo>
                    <a:pt x="1287780" y="656844"/>
                  </a:lnTo>
                  <a:lnTo>
                    <a:pt x="1286256" y="672084"/>
                  </a:lnTo>
                  <a:lnTo>
                    <a:pt x="1283208" y="684276"/>
                  </a:lnTo>
                  <a:lnTo>
                    <a:pt x="1277112" y="697992"/>
                  </a:lnTo>
                  <a:lnTo>
                    <a:pt x="1272540" y="710184"/>
                  </a:lnTo>
                  <a:lnTo>
                    <a:pt x="1264920" y="722376"/>
                  </a:lnTo>
                  <a:lnTo>
                    <a:pt x="1257300" y="733044"/>
                  </a:lnTo>
                  <a:lnTo>
                    <a:pt x="1248156" y="743712"/>
                  </a:lnTo>
                  <a:lnTo>
                    <a:pt x="1237488" y="752856"/>
                  </a:lnTo>
                  <a:lnTo>
                    <a:pt x="1235354" y="754380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4318484" y="4237759"/>
            <a:ext cx="995044" cy="377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03505">
              <a:lnSpc>
                <a:spcPct val="100899"/>
              </a:lnSpc>
              <a:spcBef>
                <a:spcPts val="90"/>
              </a:spcBef>
            </a:pPr>
            <a:r>
              <a:rPr sz="1150" b="1" spc="30" dirty="0">
                <a:solidFill>
                  <a:srgbClr val="FFFFFF"/>
                </a:solidFill>
                <a:latin typeface="Trebuchet MS"/>
                <a:cs typeface="Trebuchet MS"/>
              </a:rPr>
              <a:t>Specificity  </a:t>
            </a:r>
            <a:r>
              <a:rPr sz="1150" b="1" spc="110" dirty="0">
                <a:solidFill>
                  <a:srgbClr val="FFFFFF"/>
                </a:solidFill>
                <a:latin typeface="Trebuchet MS"/>
                <a:cs typeface="Trebuchet MS"/>
              </a:rPr>
              <a:t>TN</a:t>
            </a:r>
            <a:r>
              <a:rPr sz="1150" b="1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13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15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55" dirty="0">
                <a:solidFill>
                  <a:srgbClr val="FFFFFF"/>
                </a:solidFill>
                <a:latin typeface="Trebuchet MS"/>
                <a:cs typeface="Trebuchet MS"/>
              </a:rPr>
              <a:t>(TN+FP)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54380" y="4689347"/>
            <a:ext cx="1082040" cy="378460"/>
            <a:chOff x="754380" y="4689347"/>
            <a:chExt cx="1082040" cy="378460"/>
          </a:xfrm>
        </p:grpSpPr>
        <p:sp>
          <p:nvSpPr>
            <p:cNvPr id="54" name="object 54"/>
            <p:cNvSpPr/>
            <p:nvPr/>
          </p:nvSpPr>
          <p:spPr>
            <a:xfrm>
              <a:off x="769620" y="4704587"/>
              <a:ext cx="1050290" cy="347980"/>
            </a:xfrm>
            <a:custGeom>
              <a:avLst/>
              <a:gdLst/>
              <a:ahLst/>
              <a:cxnLst/>
              <a:rect l="l" t="t" r="r" b="b"/>
              <a:pathLst>
                <a:path w="1050289" h="347979">
                  <a:moveTo>
                    <a:pt x="1050036" y="347471"/>
                  </a:moveTo>
                  <a:lnTo>
                    <a:pt x="0" y="347471"/>
                  </a:lnTo>
                  <a:lnTo>
                    <a:pt x="0" y="0"/>
                  </a:lnTo>
                  <a:lnTo>
                    <a:pt x="1050036" y="0"/>
                  </a:lnTo>
                  <a:lnTo>
                    <a:pt x="1050036" y="347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54380" y="4689347"/>
              <a:ext cx="1082040" cy="378460"/>
            </a:xfrm>
            <a:custGeom>
              <a:avLst/>
              <a:gdLst/>
              <a:ahLst/>
              <a:cxnLst/>
              <a:rect l="l" t="t" r="r" b="b"/>
              <a:pathLst>
                <a:path w="1082039" h="378460">
                  <a:moveTo>
                    <a:pt x="1074420" y="377952"/>
                  </a:moveTo>
                  <a:lnTo>
                    <a:pt x="6096" y="377952"/>
                  </a:lnTo>
                  <a:lnTo>
                    <a:pt x="0" y="371856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074420" y="0"/>
                  </a:lnTo>
                  <a:lnTo>
                    <a:pt x="1082040" y="6096"/>
                  </a:lnTo>
                  <a:lnTo>
                    <a:pt x="1082040" y="15240"/>
                  </a:lnTo>
                  <a:lnTo>
                    <a:pt x="30480" y="15240"/>
                  </a:lnTo>
                  <a:lnTo>
                    <a:pt x="15240" y="30480"/>
                  </a:lnTo>
                  <a:lnTo>
                    <a:pt x="30480" y="30480"/>
                  </a:lnTo>
                  <a:lnTo>
                    <a:pt x="30480" y="347472"/>
                  </a:lnTo>
                  <a:lnTo>
                    <a:pt x="15240" y="347472"/>
                  </a:lnTo>
                  <a:lnTo>
                    <a:pt x="30480" y="362712"/>
                  </a:lnTo>
                  <a:lnTo>
                    <a:pt x="1082040" y="362712"/>
                  </a:lnTo>
                  <a:lnTo>
                    <a:pt x="1082040" y="371856"/>
                  </a:lnTo>
                  <a:lnTo>
                    <a:pt x="1074420" y="377952"/>
                  </a:lnTo>
                  <a:close/>
                </a:path>
                <a:path w="1082039" h="378460">
                  <a:moveTo>
                    <a:pt x="30480" y="30480"/>
                  </a:moveTo>
                  <a:lnTo>
                    <a:pt x="15240" y="30480"/>
                  </a:lnTo>
                  <a:lnTo>
                    <a:pt x="30480" y="15240"/>
                  </a:lnTo>
                  <a:lnTo>
                    <a:pt x="30480" y="30480"/>
                  </a:lnTo>
                  <a:close/>
                </a:path>
                <a:path w="1082039" h="378460">
                  <a:moveTo>
                    <a:pt x="1050036" y="30480"/>
                  </a:moveTo>
                  <a:lnTo>
                    <a:pt x="30480" y="30480"/>
                  </a:lnTo>
                  <a:lnTo>
                    <a:pt x="30480" y="15240"/>
                  </a:lnTo>
                  <a:lnTo>
                    <a:pt x="1050036" y="15240"/>
                  </a:lnTo>
                  <a:lnTo>
                    <a:pt x="1050036" y="30480"/>
                  </a:lnTo>
                  <a:close/>
                </a:path>
                <a:path w="1082039" h="378460">
                  <a:moveTo>
                    <a:pt x="1050036" y="362712"/>
                  </a:moveTo>
                  <a:lnTo>
                    <a:pt x="1050036" y="15240"/>
                  </a:lnTo>
                  <a:lnTo>
                    <a:pt x="1065276" y="30480"/>
                  </a:lnTo>
                  <a:lnTo>
                    <a:pt x="1082040" y="30480"/>
                  </a:lnTo>
                  <a:lnTo>
                    <a:pt x="1082040" y="347472"/>
                  </a:lnTo>
                  <a:lnTo>
                    <a:pt x="1065276" y="347472"/>
                  </a:lnTo>
                  <a:lnTo>
                    <a:pt x="1050036" y="362712"/>
                  </a:lnTo>
                  <a:close/>
                </a:path>
                <a:path w="1082039" h="378460">
                  <a:moveTo>
                    <a:pt x="1082040" y="30480"/>
                  </a:moveTo>
                  <a:lnTo>
                    <a:pt x="1065276" y="30480"/>
                  </a:lnTo>
                  <a:lnTo>
                    <a:pt x="1050036" y="15240"/>
                  </a:lnTo>
                  <a:lnTo>
                    <a:pt x="1082040" y="15240"/>
                  </a:lnTo>
                  <a:lnTo>
                    <a:pt x="1082040" y="30480"/>
                  </a:lnTo>
                  <a:close/>
                </a:path>
                <a:path w="1082039" h="378460">
                  <a:moveTo>
                    <a:pt x="30480" y="362712"/>
                  </a:moveTo>
                  <a:lnTo>
                    <a:pt x="15240" y="347472"/>
                  </a:lnTo>
                  <a:lnTo>
                    <a:pt x="30480" y="347472"/>
                  </a:lnTo>
                  <a:lnTo>
                    <a:pt x="30480" y="362712"/>
                  </a:lnTo>
                  <a:close/>
                </a:path>
                <a:path w="1082039" h="378460">
                  <a:moveTo>
                    <a:pt x="1050036" y="362712"/>
                  </a:moveTo>
                  <a:lnTo>
                    <a:pt x="30480" y="362712"/>
                  </a:lnTo>
                  <a:lnTo>
                    <a:pt x="30480" y="347472"/>
                  </a:lnTo>
                  <a:lnTo>
                    <a:pt x="1050036" y="347472"/>
                  </a:lnTo>
                  <a:lnTo>
                    <a:pt x="1050036" y="362712"/>
                  </a:lnTo>
                  <a:close/>
                </a:path>
                <a:path w="1082039" h="378460">
                  <a:moveTo>
                    <a:pt x="1082040" y="362712"/>
                  </a:moveTo>
                  <a:lnTo>
                    <a:pt x="1050036" y="362712"/>
                  </a:lnTo>
                  <a:lnTo>
                    <a:pt x="1065276" y="347472"/>
                  </a:lnTo>
                  <a:lnTo>
                    <a:pt x="1082040" y="347472"/>
                  </a:lnTo>
                  <a:lnTo>
                    <a:pt x="1082040" y="362712"/>
                  </a:lnTo>
                  <a:close/>
                </a:path>
              </a:pathLst>
            </a:custGeom>
            <a:solidFill>
              <a:srgbClr val="AFC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769619" y="4704588"/>
            <a:ext cx="1050290" cy="3479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470"/>
              </a:spcBef>
            </a:pPr>
            <a:r>
              <a:rPr sz="1450" spc="10" dirty="0">
                <a:latin typeface="Trebuchet MS"/>
                <a:cs typeface="Trebuchet MS"/>
              </a:rPr>
              <a:t>0.903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447544" y="4689347"/>
            <a:ext cx="1082040" cy="378460"/>
            <a:chOff x="2447544" y="4689347"/>
            <a:chExt cx="1082040" cy="378460"/>
          </a:xfrm>
        </p:grpSpPr>
        <p:sp>
          <p:nvSpPr>
            <p:cNvPr id="58" name="object 58"/>
            <p:cNvSpPr/>
            <p:nvPr/>
          </p:nvSpPr>
          <p:spPr>
            <a:xfrm>
              <a:off x="2462784" y="4704587"/>
              <a:ext cx="1051560" cy="347980"/>
            </a:xfrm>
            <a:custGeom>
              <a:avLst/>
              <a:gdLst/>
              <a:ahLst/>
              <a:cxnLst/>
              <a:rect l="l" t="t" r="r" b="b"/>
              <a:pathLst>
                <a:path w="1051560" h="347979">
                  <a:moveTo>
                    <a:pt x="1051559" y="347471"/>
                  </a:moveTo>
                  <a:lnTo>
                    <a:pt x="0" y="347471"/>
                  </a:lnTo>
                  <a:lnTo>
                    <a:pt x="0" y="0"/>
                  </a:lnTo>
                  <a:lnTo>
                    <a:pt x="1051559" y="0"/>
                  </a:lnTo>
                  <a:lnTo>
                    <a:pt x="1051559" y="347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447544" y="4689347"/>
              <a:ext cx="1082040" cy="378460"/>
            </a:xfrm>
            <a:custGeom>
              <a:avLst/>
              <a:gdLst/>
              <a:ahLst/>
              <a:cxnLst/>
              <a:rect l="l" t="t" r="r" b="b"/>
              <a:pathLst>
                <a:path w="1082039" h="378460">
                  <a:moveTo>
                    <a:pt x="1074420" y="377952"/>
                  </a:moveTo>
                  <a:lnTo>
                    <a:pt x="7620" y="377952"/>
                  </a:lnTo>
                  <a:lnTo>
                    <a:pt x="0" y="371856"/>
                  </a:lnTo>
                  <a:lnTo>
                    <a:pt x="0" y="6096"/>
                  </a:lnTo>
                  <a:lnTo>
                    <a:pt x="7620" y="0"/>
                  </a:lnTo>
                  <a:lnTo>
                    <a:pt x="1074420" y="0"/>
                  </a:lnTo>
                  <a:lnTo>
                    <a:pt x="1082040" y="6096"/>
                  </a:lnTo>
                  <a:lnTo>
                    <a:pt x="1082040" y="15240"/>
                  </a:lnTo>
                  <a:lnTo>
                    <a:pt x="32004" y="15240"/>
                  </a:lnTo>
                  <a:lnTo>
                    <a:pt x="15240" y="30480"/>
                  </a:lnTo>
                  <a:lnTo>
                    <a:pt x="32004" y="30480"/>
                  </a:lnTo>
                  <a:lnTo>
                    <a:pt x="32004" y="347472"/>
                  </a:lnTo>
                  <a:lnTo>
                    <a:pt x="15240" y="347472"/>
                  </a:lnTo>
                  <a:lnTo>
                    <a:pt x="32004" y="362712"/>
                  </a:lnTo>
                  <a:lnTo>
                    <a:pt x="1082040" y="362712"/>
                  </a:lnTo>
                  <a:lnTo>
                    <a:pt x="1082040" y="371856"/>
                  </a:lnTo>
                  <a:lnTo>
                    <a:pt x="1074420" y="377952"/>
                  </a:lnTo>
                  <a:close/>
                </a:path>
                <a:path w="1082039" h="378460">
                  <a:moveTo>
                    <a:pt x="32004" y="30480"/>
                  </a:moveTo>
                  <a:lnTo>
                    <a:pt x="15240" y="30480"/>
                  </a:lnTo>
                  <a:lnTo>
                    <a:pt x="32004" y="15240"/>
                  </a:lnTo>
                  <a:lnTo>
                    <a:pt x="32004" y="30480"/>
                  </a:lnTo>
                  <a:close/>
                </a:path>
                <a:path w="1082039" h="378460">
                  <a:moveTo>
                    <a:pt x="1050036" y="30480"/>
                  </a:moveTo>
                  <a:lnTo>
                    <a:pt x="32004" y="30480"/>
                  </a:lnTo>
                  <a:lnTo>
                    <a:pt x="32004" y="15240"/>
                  </a:lnTo>
                  <a:lnTo>
                    <a:pt x="1050036" y="15240"/>
                  </a:lnTo>
                  <a:lnTo>
                    <a:pt x="1050036" y="30480"/>
                  </a:lnTo>
                  <a:close/>
                </a:path>
                <a:path w="1082039" h="378460">
                  <a:moveTo>
                    <a:pt x="1050036" y="362712"/>
                  </a:moveTo>
                  <a:lnTo>
                    <a:pt x="1050036" y="15240"/>
                  </a:lnTo>
                  <a:lnTo>
                    <a:pt x="1066800" y="30480"/>
                  </a:lnTo>
                  <a:lnTo>
                    <a:pt x="1082040" y="30480"/>
                  </a:lnTo>
                  <a:lnTo>
                    <a:pt x="1082040" y="347472"/>
                  </a:lnTo>
                  <a:lnTo>
                    <a:pt x="1066800" y="347472"/>
                  </a:lnTo>
                  <a:lnTo>
                    <a:pt x="1050036" y="362712"/>
                  </a:lnTo>
                  <a:close/>
                </a:path>
                <a:path w="1082039" h="378460">
                  <a:moveTo>
                    <a:pt x="1082040" y="30480"/>
                  </a:moveTo>
                  <a:lnTo>
                    <a:pt x="1066800" y="30480"/>
                  </a:lnTo>
                  <a:lnTo>
                    <a:pt x="1050036" y="15240"/>
                  </a:lnTo>
                  <a:lnTo>
                    <a:pt x="1082040" y="15240"/>
                  </a:lnTo>
                  <a:lnTo>
                    <a:pt x="1082040" y="30480"/>
                  </a:lnTo>
                  <a:close/>
                </a:path>
                <a:path w="1082039" h="378460">
                  <a:moveTo>
                    <a:pt x="32004" y="362712"/>
                  </a:moveTo>
                  <a:lnTo>
                    <a:pt x="15240" y="347472"/>
                  </a:lnTo>
                  <a:lnTo>
                    <a:pt x="32004" y="347472"/>
                  </a:lnTo>
                  <a:lnTo>
                    <a:pt x="32004" y="362712"/>
                  </a:lnTo>
                  <a:close/>
                </a:path>
                <a:path w="1082039" h="378460">
                  <a:moveTo>
                    <a:pt x="1050036" y="362712"/>
                  </a:moveTo>
                  <a:lnTo>
                    <a:pt x="32004" y="362712"/>
                  </a:lnTo>
                  <a:lnTo>
                    <a:pt x="32004" y="347472"/>
                  </a:lnTo>
                  <a:lnTo>
                    <a:pt x="1050036" y="347472"/>
                  </a:lnTo>
                  <a:lnTo>
                    <a:pt x="1050036" y="362712"/>
                  </a:lnTo>
                  <a:close/>
                </a:path>
                <a:path w="1082039" h="378460">
                  <a:moveTo>
                    <a:pt x="1082040" y="362712"/>
                  </a:moveTo>
                  <a:lnTo>
                    <a:pt x="1050036" y="362712"/>
                  </a:lnTo>
                  <a:lnTo>
                    <a:pt x="1066800" y="347472"/>
                  </a:lnTo>
                  <a:lnTo>
                    <a:pt x="1082040" y="347472"/>
                  </a:lnTo>
                  <a:lnTo>
                    <a:pt x="1082040" y="362712"/>
                  </a:lnTo>
                  <a:close/>
                </a:path>
              </a:pathLst>
            </a:custGeom>
            <a:solidFill>
              <a:srgbClr val="AFC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2462783" y="4704588"/>
            <a:ext cx="1051560" cy="3479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95275">
              <a:lnSpc>
                <a:spcPct val="100000"/>
              </a:lnSpc>
              <a:spcBef>
                <a:spcPts val="470"/>
              </a:spcBef>
            </a:pPr>
            <a:r>
              <a:rPr sz="1450" spc="10" dirty="0">
                <a:latin typeface="Trebuchet MS"/>
                <a:cs typeface="Trebuchet MS"/>
              </a:rPr>
              <a:t>0.887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4251959" y="5850635"/>
            <a:ext cx="1082040" cy="378460"/>
            <a:chOff x="4251959" y="5850635"/>
            <a:chExt cx="1082040" cy="378460"/>
          </a:xfrm>
        </p:grpSpPr>
        <p:sp>
          <p:nvSpPr>
            <p:cNvPr id="62" name="object 62"/>
            <p:cNvSpPr/>
            <p:nvPr/>
          </p:nvSpPr>
          <p:spPr>
            <a:xfrm>
              <a:off x="4268723" y="5865875"/>
              <a:ext cx="1050290" cy="347980"/>
            </a:xfrm>
            <a:custGeom>
              <a:avLst/>
              <a:gdLst/>
              <a:ahLst/>
              <a:cxnLst/>
              <a:rect l="l" t="t" r="r" b="b"/>
              <a:pathLst>
                <a:path w="1050289" h="347979">
                  <a:moveTo>
                    <a:pt x="1050035" y="347472"/>
                  </a:moveTo>
                  <a:lnTo>
                    <a:pt x="0" y="347472"/>
                  </a:lnTo>
                  <a:lnTo>
                    <a:pt x="0" y="0"/>
                  </a:lnTo>
                  <a:lnTo>
                    <a:pt x="1050035" y="0"/>
                  </a:lnTo>
                  <a:lnTo>
                    <a:pt x="1050035" y="3474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251959" y="5850635"/>
              <a:ext cx="1082040" cy="378460"/>
            </a:xfrm>
            <a:custGeom>
              <a:avLst/>
              <a:gdLst/>
              <a:ahLst/>
              <a:cxnLst/>
              <a:rect l="l" t="t" r="r" b="b"/>
              <a:pathLst>
                <a:path w="1082039" h="378460">
                  <a:moveTo>
                    <a:pt x="1074420" y="377952"/>
                  </a:moveTo>
                  <a:lnTo>
                    <a:pt x="7620" y="377952"/>
                  </a:lnTo>
                  <a:lnTo>
                    <a:pt x="0" y="371856"/>
                  </a:lnTo>
                  <a:lnTo>
                    <a:pt x="0" y="6096"/>
                  </a:lnTo>
                  <a:lnTo>
                    <a:pt x="7620" y="0"/>
                  </a:lnTo>
                  <a:lnTo>
                    <a:pt x="1074420" y="0"/>
                  </a:lnTo>
                  <a:lnTo>
                    <a:pt x="1082040" y="6096"/>
                  </a:lnTo>
                  <a:lnTo>
                    <a:pt x="1082040" y="15240"/>
                  </a:lnTo>
                  <a:lnTo>
                    <a:pt x="32004" y="15240"/>
                  </a:lnTo>
                  <a:lnTo>
                    <a:pt x="16764" y="30480"/>
                  </a:lnTo>
                  <a:lnTo>
                    <a:pt x="32004" y="30480"/>
                  </a:lnTo>
                  <a:lnTo>
                    <a:pt x="32004" y="347472"/>
                  </a:lnTo>
                  <a:lnTo>
                    <a:pt x="16764" y="347472"/>
                  </a:lnTo>
                  <a:lnTo>
                    <a:pt x="32004" y="362712"/>
                  </a:lnTo>
                  <a:lnTo>
                    <a:pt x="1082040" y="362712"/>
                  </a:lnTo>
                  <a:lnTo>
                    <a:pt x="1082040" y="371856"/>
                  </a:lnTo>
                  <a:lnTo>
                    <a:pt x="1074420" y="377952"/>
                  </a:lnTo>
                  <a:close/>
                </a:path>
                <a:path w="1082039" h="378460">
                  <a:moveTo>
                    <a:pt x="32004" y="30480"/>
                  </a:moveTo>
                  <a:lnTo>
                    <a:pt x="16764" y="30480"/>
                  </a:lnTo>
                  <a:lnTo>
                    <a:pt x="32004" y="15240"/>
                  </a:lnTo>
                  <a:lnTo>
                    <a:pt x="32004" y="30480"/>
                  </a:lnTo>
                  <a:close/>
                </a:path>
                <a:path w="1082039" h="378460">
                  <a:moveTo>
                    <a:pt x="1050036" y="30480"/>
                  </a:moveTo>
                  <a:lnTo>
                    <a:pt x="32004" y="30480"/>
                  </a:lnTo>
                  <a:lnTo>
                    <a:pt x="32004" y="15240"/>
                  </a:lnTo>
                  <a:lnTo>
                    <a:pt x="1050036" y="15240"/>
                  </a:lnTo>
                  <a:lnTo>
                    <a:pt x="1050036" y="30480"/>
                  </a:lnTo>
                  <a:close/>
                </a:path>
                <a:path w="1082039" h="378460">
                  <a:moveTo>
                    <a:pt x="1050036" y="362712"/>
                  </a:moveTo>
                  <a:lnTo>
                    <a:pt x="1050036" y="15240"/>
                  </a:lnTo>
                  <a:lnTo>
                    <a:pt x="1066800" y="30480"/>
                  </a:lnTo>
                  <a:lnTo>
                    <a:pt x="1082040" y="30480"/>
                  </a:lnTo>
                  <a:lnTo>
                    <a:pt x="1082040" y="347472"/>
                  </a:lnTo>
                  <a:lnTo>
                    <a:pt x="1066800" y="347472"/>
                  </a:lnTo>
                  <a:lnTo>
                    <a:pt x="1050036" y="362712"/>
                  </a:lnTo>
                  <a:close/>
                </a:path>
                <a:path w="1082039" h="378460">
                  <a:moveTo>
                    <a:pt x="1082040" y="30480"/>
                  </a:moveTo>
                  <a:lnTo>
                    <a:pt x="1066800" y="30480"/>
                  </a:lnTo>
                  <a:lnTo>
                    <a:pt x="1050036" y="15240"/>
                  </a:lnTo>
                  <a:lnTo>
                    <a:pt x="1082040" y="15240"/>
                  </a:lnTo>
                  <a:lnTo>
                    <a:pt x="1082040" y="30480"/>
                  </a:lnTo>
                  <a:close/>
                </a:path>
                <a:path w="1082039" h="378460">
                  <a:moveTo>
                    <a:pt x="32004" y="362712"/>
                  </a:moveTo>
                  <a:lnTo>
                    <a:pt x="16764" y="347472"/>
                  </a:lnTo>
                  <a:lnTo>
                    <a:pt x="32004" y="347472"/>
                  </a:lnTo>
                  <a:lnTo>
                    <a:pt x="32004" y="362712"/>
                  </a:lnTo>
                  <a:close/>
                </a:path>
                <a:path w="1082039" h="378460">
                  <a:moveTo>
                    <a:pt x="1050036" y="362712"/>
                  </a:moveTo>
                  <a:lnTo>
                    <a:pt x="32004" y="362712"/>
                  </a:lnTo>
                  <a:lnTo>
                    <a:pt x="32004" y="347472"/>
                  </a:lnTo>
                  <a:lnTo>
                    <a:pt x="1050036" y="347472"/>
                  </a:lnTo>
                  <a:lnTo>
                    <a:pt x="1050036" y="362712"/>
                  </a:lnTo>
                  <a:close/>
                </a:path>
                <a:path w="1082039" h="378460">
                  <a:moveTo>
                    <a:pt x="1082040" y="362712"/>
                  </a:moveTo>
                  <a:lnTo>
                    <a:pt x="1050036" y="362712"/>
                  </a:lnTo>
                  <a:lnTo>
                    <a:pt x="1066800" y="347472"/>
                  </a:lnTo>
                  <a:lnTo>
                    <a:pt x="1082040" y="347472"/>
                  </a:lnTo>
                  <a:lnTo>
                    <a:pt x="1082040" y="362712"/>
                  </a:lnTo>
                  <a:close/>
                </a:path>
              </a:pathLst>
            </a:custGeom>
            <a:solidFill>
              <a:srgbClr val="AFC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4268723" y="5865876"/>
            <a:ext cx="1050290" cy="3479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470"/>
              </a:spcBef>
            </a:pPr>
            <a:r>
              <a:rPr sz="1450" spc="10" dirty="0">
                <a:latin typeface="Trebuchet MS"/>
                <a:cs typeface="Trebuchet MS"/>
              </a:rPr>
              <a:t>0.887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4274820" y="4666488"/>
            <a:ext cx="1082040" cy="379730"/>
            <a:chOff x="4274820" y="4666488"/>
            <a:chExt cx="1082040" cy="379730"/>
          </a:xfrm>
        </p:grpSpPr>
        <p:sp>
          <p:nvSpPr>
            <p:cNvPr id="66" name="object 66"/>
            <p:cNvSpPr/>
            <p:nvPr/>
          </p:nvSpPr>
          <p:spPr>
            <a:xfrm>
              <a:off x="4290060" y="4681728"/>
              <a:ext cx="1050290" cy="347980"/>
            </a:xfrm>
            <a:custGeom>
              <a:avLst/>
              <a:gdLst/>
              <a:ahLst/>
              <a:cxnLst/>
              <a:rect l="l" t="t" r="r" b="b"/>
              <a:pathLst>
                <a:path w="1050289" h="347979">
                  <a:moveTo>
                    <a:pt x="1050036" y="347472"/>
                  </a:moveTo>
                  <a:lnTo>
                    <a:pt x="0" y="347472"/>
                  </a:lnTo>
                  <a:lnTo>
                    <a:pt x="0" y="0"/>
                  </a:lnTo>
                  <a:lnTo>
                    <a:pt x="1050036" y="0"/>
                  </a:lnTo>
                  <a:lnTo>
                    <a:pt x="1050036" y="3474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274820" y="4666488"/>
              <a:ext cx="1082040" cy="379730"/>
            </a:xfrm>
            <a:custGeom>
              <a:avLst/>
              <a:gdLst/>
              <a:ahLst/>
              <a:cxnLst/>
              <a:rect l="l" t="t" r="r" b="b"/>
              <a:pathLst>
                <a:path w="1082039" h="379729">
                  <a:moveTo>
                    <a:pt x="1074420" y="379476"/>
                  </a:moveTo>
                  <a:lnTo>
                    <a:pt x="6096" y="379476"/>
                  </a:lnTo>
                  <a:lnTo>
                    <a:pt x="0" y="371856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1074420" y="0"/>
                  </a:lnTo>
                  <a:lnTo>
                    <a:pt x="1082040" y="7620"/>
                  </a:lnTo>
                  <a:lnTo>
                    <a:pt x="1082040" y="15240"/>
                  </a:lnTo>
                  <a:lnTo>
                    <a:pt x="30480" y="15240"/>
                  </a:lnTo>
                  <a:lnTo>
                    <a:pt x="15240" y="32004"/>
                  </a:lnTo>
                  <a:lnTo>
                    <a:pt x="30480" y="32004"/>
                  </a:lnTo>
                  <a:lnTo>
                    <a:pt x="30480" y="347472"/>
                  </a:lnTo>
                  <a:lnTo>
                    <a:pt x="15240" y="347472"/>
                  </a:lnTo>
                  <a:lnTo>
                    <a:pt x="30480" y="362712"/>
                  </a:lnTo>
                  <a:lnTo>
                    <a:pt x="1082040" y="362712"/>
                  </a:lnTo>
                  <a:lnTo>
                    <a:pt x="1082040" y="371856"/>
                  </a:lnTo>
                  <a:lnTo>
                    <a:pt x="1074420" y="379476"/>
                  </a:lnTo>
                  <a:close/>
                </a:path>
                <a:path w="1082039" h="379729">
                  <a:moveTo>
                    <a:pt x="30480" y="32004"/>
                  </a:moveTo>
                  <a:lnTo>
                    <a:pt x="15240" y="32004"/>
                  </a:lnTo>
                  <a:lnTo>
                    <a:pt x="30480" y="15240"/>
                  </a:lnTo>
                  <a:lnTo>
                    <a:pt x="30480" y="32004"/>
                  </a:lnTo>
                  <a:close/>
                </a:path>
                <a:path w="1082039" h="379729">
                  <a:moveTo>
                    <a:pt x="1050036" y="32004"/>
                  </a:moveTo>
                  <a:lnTo>
                    <a:pt x="30480" y="32004"/>
                  </a:lnTo>
                  <a:lnTo>
                    <a:pt x="30480" y="15240"/>
                  </a:lnTo>
                  <a:lnTo>
                    <a:pt x="1050036" y="15240"/>
                  </a:lnTo>
                  <a:lnTo>
                    <a:pt x="1050036" y="32004"/>
                  </a:lnTo>
                  <a:close/>
                </a:path>
                <a:path w="1082039" h="379729">
                  <a:moveTo>
                    <a:pt x="1050036" y="362712"/>
                  </a:moveTo>
                  <a:lnTo>
                    <a:pt x="1050036" y="15240"/>
                  </a:lnTo>
                  <a:lnTo>
                    <a:pt x="1065276" y="32004"/>
                  </a:lnTo>
                  <a:lnTo>
                    <a:pt x="1082040" y="32004"/>
                  </a:lnTo>
                  <a:lnTo>
                    <a:pt x="1082040" y="347472"/>
                  </a:lnTo>
                  <a:lnTo>
                    <a:pt x="1065276" y="347472"/>
                  </a:lnTo>
                  <a:lnTo>
                    <a:pt x="1050036" y="362712"/>
                  </a:lnTo>
                  <a:close/>
                </a:path>
                <a:path w="1082039" h="379729">
                  <a:moveTo>
                    <a:pt x="1082040" y="32004"/>
                  </a:moveTo>
                  <a:lnTo>
                    <a:pt x="1065276" y="32004"/>
                  </a:lnTo>
                  <a:lnTo>
                    <a:pt x="1050036" y="15240"/>
                  </a:lnTo>
                  <a:lnTo>
                    <a:pt x="1082040" y="15240"/>
                  </a:lnTo>
                  <a:lnTo>
                    <a:pt x="1082040" y="32004"/>
                  </a:lnTo>
                  <a:close/>
                </a:path>
                <a:path w="1082039" h="379729">
                  <a:moveTo>
                    <a:pt x="30480" y="362712"/>
                  </a:moveTo>
                  <a:lnTo>
                    <a:pt x="15240" y="347472"/>
                  </a:lnTo>
                  <a:lnTo>
                    <a:pt x="30480" y="347472"/>
                  </a:lnTo>
                  <a:lnTo>
                    <a:pt x="30480" y="362712"/>
                  </a:lnTo>
                  <a:close/>
                </a:path>
                <a:path w="1082039" h="379729">
                  <a:moveTo>
                    <a:pt x="1050036" y="362712"/>
                  </a:moveTo>
                  <a:lnTo>
                    <a:pt x="30480" y="362712"/>
                  </a:lnTo>
                  <a:lnTo>
                    <a:pt x="30480" y="347472"/>
                  </a:lnTo>
                  <a:lnTo>
                    <a:pt x="1050036" y="347472"/>
                  </a:lnTo>
                  <a:lnTo>
                    <a:pt x="1050036" y="362712"/>
                  </a:lnTo>
                  <a:close/>
                </a:path>
                <a:path w="1082039" h="379729">
                  <a:moveTo>
                    <a:pt x="1082040" y="362712"/>
                  </a:moveTo>
                  <a:lnTo>
                    <a:pt x="1050036" y="362712"/>
                  </a:lnTo>
                  <a:lnTo>
                    <a:pt x="1065276" y="347472"/>
                  </a:lnTo>
                  <a:lnTo>
                    <a:pt x="1082040" y="347472"/>
                  </a:lnTo>
                  <a:lnTo>
                    <a:pt x="1082040" y="362712"/>
                  </a:lnTo>
                  <a:close/>
                </a:path>
              </a:pathLst>
            </a:custGeom>
            <a:solidFill>
              <a:srgbClr val="AFC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4290059" y="4681728"/>
            <a:ext cx="1050290" cy="34798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480"/>
              </a:spcBef>
            </a:pPr>
            <a:r>
              <a:rPr sz="1450" spc="10" dirty="0">
                <a:latin typeface="Trebuchet MS"/>
                <a:cs typeface="Trebuchet MS"/>
              </a:rPr>
              <a:t>0.913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2447544" y="5864352"/>
            <a:ext cx="1082040" cy="379730"/>
            <a:chOff x="2447544" y="5864352"/>
            <a:chExt cx="1082040" cy="379730"/>
          </a:xfrm>
        </p:grpSpPr>
        <p:sp>
          <p:nvSpPr>
            <p:cNvPr id="70" name="object 70"/>
            <p:cNvSpPr/>
            <p:nvPr/>
          </p:nvSpPr>
          <p:spPr>
            <a:xfrm>
              <a:off x="2462784" y="5881116"/>
              <a:ext cx="1051560" cy="347980"/>
            </a:xfrm>
            <a:custGeom>
              <a:avLst/>
              <a:gdLst/>
              <a:ahLst/>
              <a:cxnLst/>
              <a:rect l="l" t="t" r="r" b="b"/>
              <a:pathLst>
                <a:path w="1051560" h="347979">
                  <a:moveTo>
                    <a:pt x="1051559" y="347471"/>
                  </a:moveTo>
                  <a:lnTo>
                    <a:pt x="0" y="347471"/>
                  </a:lnTo>
                  <a:lnTo>
                    <a:pt x="0" y="0"/>
                  </a:lnTo>
                  <a:lnTo>
                    <a:pt x="1051559" y="0"/>
                  </a:lnTo>
                  <a:lnTo>
                    <a:pt x="1051559" y="347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447544" y="5864352"/>
              <a:ext cx="1082040" cy="379730"/>
            </a:xfrm>
            <a:custGeom>
              <a:avLst/>
              <a:gdLst/>
              <a:ahLst/>
              <a:cxnLst/>
              <a:rect l="l" t="t" r="r" b="b"/>
              <a:pathLst>
                <a:path w="1082039" h="379729">
                  <a:moveTo>
                    <a:pt x="1074420" y="379476"/>
                  </a:moveTo>
                  <a:lnTo>
                    <a:pt x="7620" y="379476"/>
                  </a:lnTo>
                  <a:lnTo>
                    <a:pt x="0" y="371856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1074420" y="0"/>
                  </a:lnTo>
                  <a:lnTo>
                    <a:pt x="1082040" y="7620"/>
                  </a:lnTo>
                  <a:lnTo>
                    <a:pt x="1082040" y="16764"/>
                  </a:lnTo>
                  <a:lnTo>
                    <a:pt x="32004" y="16764"/>
                  </a:lnTo>
                  <a:lnTo>
                    <a:pt x="15240" y="32004"/>
                  </a:lnTo>
                  <a:lnTo>
                    <a:pt x="32004" y="32004"/>
                  </a:lnTo>
                  <a:lnTo>
                    <a:pt x="32004" y="347472"/>
                  </a:lnTo>
                  <a:lnTo>
                    <a:pt x="15240" y="347472"/>
                  </a:lnTo>
                  <a:lnTo>
                    <a:pt x="32004" y="364236"/>
                  </a:lnTo>
                  <a:lnTo>
                    <a:pt x="1082040" y="364236"/>
                  </a:lnTo>
                  <a:lnTo>
                    <a:pt x="1082040" y="371856"/>
                  </a:lnTo>
                  <a:lnTo>
                    <a:pt x="1074420" y="379476"/>
                  </a:lnTo>
                  <a:close/>
                </a:path>
                <a:path w="1082039" h="379729">
                  <a:moveTo>
                    <a:pt x="32004" y="32004"/>
                  </a:moveTo>
                  <a:lnTo>
                    <a:pt x="15240" y="32004"/>
                  </a:lnTo>
                  <a:lnTo>
                    <a:pt x="32004" y="16764"/>
                  </a:lnTo>
                  <a:lnTo>
                    <a:pt x="32004" y="32004"/>
                  </a:lnTo>
                  <a:close/>
                </a:path>
                <a:path w="1082039" h="379729">
                  <a:moveTo>
                    <a:pt x="1050036" y="32004"/>
                  </a:moveTo>
                  <a:lnTo>
                    <a:pt x="32004" y="32004"/>
                  </a:lnTo>
                  <a:lnTo>
                    <a:pt x="32004" y="16764"/>
                  </a:lnTo>
                  <a:lnTo>
                    <a:pt x="1050036" y="16764"/>
                  </a:lnTo>
                  <a:lnTo>
                    <a:pt x="1050036" y="32004"/>
                  </a:lnTo>
                  <a:close/>
                </a:path>
                <a:path w="1082039" h="379729">
                  <a:moveTo>
                    <a:pt x="1050036" y="364236"/>
                  </a:moveTo>
                  <a:lnTo>
                    <a:pt x="1050036" y="16764"/>
                  </a:lnTo>
                  <a:lnTo>
                    <a:pt x="1066800" y="32004"/>
                  </a:lnTo>
                  <a:lnTo>
                    <a:pt x="1082040" y="32004"/>
                  </a:lnTo>
                  <a:lnTo>
                    <a:pt x="1082040" y="347472"/>
                  </a:lnTo>
                  <a:lnTo>
                    <a:pt x="1066800" y="347472"/>
                  </a:lnTo>
                  <a:lnTo>
                    <a:pt x="1050036" y="364236"/>
                  </a:lnTo>
                  <a:close/>
                </a:path>
                <a:path w="1082039" h="379729">
                  <a:moveTo>
                    <a:pt x="1082040" y="32004"/>
                  </a:moveTo>
                  <a:lnTo>
                    <a:pt x="1066800" y="32004"/>
                  </a:lnTo>
                  <a:lnTo>
                    <a:pt x="1050036" y="16764"/>
                  </a:lnTo>
                  <a:lnTo>
                    <a:pt x="1082040" y="16764"/>
                  </a:lnTo>
                  <a:lnTo>
                    <a:pt x="1082040" y="32004"/>
                  </a:lnTo>
                  <a:close/>
                </a:path>
                <a:path w="1082039" h="379729">
                  <a:moveTo>
                    <a:pt x="32004" y="364236"/>
                  </a:moveTo>
                  <a:lnTo>
                    <a:pt x="15240" y="347472"/>
                  </a:lnTo>
                  <a:lnTo>
                    <a:pt x="32004" y="347472"/>
                  </a:lnTo>
                  <a:lnTo>
                    <a:pt x="32004" y="364236"/>
                  </a:lnTo>
                  <a:close/>
                </a:path>
                <a:path w="1082039" h="379729">
                  <a:moveTo>
                    <a:pt x="1050036" y="364236"/>
                  </a:moveTo>
                  <a:lnTo>
                    <a:pt x="32004" y="364236"/>
                  </a:lnTo>
                  <a:lnTo>
                    <a:pt x="32004" y="347472"/>
                  </a:lnTo>
                  <a:lnTo>
                    <a:pt x="1050036" y="347472"/>
                  </a:lnTo>
                  <a:lnTo>
                    <a:pt x="1050036" y="364236"/>
                  </a:lnTo>
                  <a:close/>
                </a:path>
                <a:path w="1082039" h="379729">
                  <a:moveTo>
                    <a:pt x="1082040" y="364236"/>
                  </a:moveTo>
                  <a:lnTo>
                    <a:pt x="1050036" y="364236"/>
                  </a:lnTo>
                  <a:lnTo>
                    <a:pt x="1066800" y="347472"/>
                  </a:lnTo>
                  <a:lnTo>
                    <a:pt x="1082040" y="347472"/>
                  </a:lnTo>
                  <a:lnTo>
                    <a:pt x="1082040" y="364236"/>
                  </a:lnTo>
                  <a:close/>
                </a:path>
              </a:pathLst>
            </a:custGeom>
            <a:solidFill>
              <a:srgbClr val="AFC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2462783" y="5881115"/>
            <a:ext cx="1051560" cy="3479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95275">
              <a:lnSpc>
                <a:spcPct val="100000"/>
              </a:lnSpc>
              <a:spcBef>
                <a:spcPts val="470"/>
              </a:spcBef>
            </a:pPr>
            <a:r>
              <a:rPr sz="1450" spc="10" dirty="0">
                <a:latin typeface="Trebuchet MS"/>
                <a:cs typeface="Trebuchet MS"/>
              </a:rPr>
              <a:t>0.861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762000" y="5871971"/>
            <a:ext cx="1080770" cy="379730"/>
            <a:chOff x="762000" y="5871971"/>
            <a:chExt cx="1080770" cy="379730"/>
          </a:xfrm>
        </p:grpSpPr>
        <p:sp>
          <p:nvSpPr>
            <p:cNvPr id="74" name="object 74"/>
            <p:cNvSpPr/>
            <p:nvPr/>
          </p:nvSpPr>
          <p:spPr>
            <a:xfrm>
              <a:off x="777240" y="5887211"/>
              <a:ext cx="1050290" cy="349250"/>
            </a:xfrm>
            <a:custGeom>
              <a:avLst/>
              <a:gdLst/>
              <a:ahLst/>
              <a:cxnLst/>
              <a:rect l="l" t="t" r="r" b="b"/>
              <a:pathLst>
                <a:path w="1050289" h="349250">
                  <a:moveTo>
                    <a:pt x="1050036" y="348995"/>
                  </a:moveTo>
                  <a:lnTo>
                    <a:pt x="0" y="348995"/>
                  </a:lnTo>
                  <a:lnTo>
                    <a:pt x="0" y="0"/>
                  </a:lnTo>
                  <a:lnTo>
                    <a:pt x="1050036" y="0"/>
                  </a:lnTo>
                  <a:lnTo>
                    <a:pt x="1050036" y="3489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62000" y="5871971"/>
              <a:ext cx="1080770" cy="379730"/>
            </a:xfrm>
            <a:custGeom>
              <a:avLst/>
              <a:gdLst/>
              <a:ahLst/>
              <a:cxnLst/>
              <a:rect l="l" t="t" r="r" b="b"/>
              <a:pathLst>
                <a:path w="1080770" h="379729">
                  <a:moveTo>
                    <a:pt x="1074420" y="379476"/>
                  </a:moveTo>
                  <a:lnTo>
                    <a:pt x="6096" y="379476"/>
                  </a:lnTo>
                  <a:lnTo>
                    <a:pt x="0" y="371856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1074420" y="0"/>
                  </a:lnTo>
                  <a:lnTo>
                    <a:pt x="1080516" y="7620"/>
                  </a:lnTo>
                  <a:lnTo>
                    <a:pt x="1080516" y="15240"/>
                  </a:lnTo>
                  <a:lnTo>
                    <a:pt x="30480" y="15240"/>
                  </a:lnTo>
                  <a:lnTo>
                    <a:pt x="15240" y="32004"/>
                  </a:lnTo>
                  <a:lnTo>
                    <a:pt x="30480" y="32004"/>
                  </a:lnTo>
                  <a:lnTo>
                    <a:pt x="30480" y="347472"/>
                  </a:lnTo>
                  <a:lnTo>
                    <a:pt x="15240" y="347472"/>
                  </a:lnTo>
                  <a:lnTo>
                    <a:pt x="30480" y="364236"/>
                  </a:lnTo>
                  <a:lnTo>
                    <a:pt x="1080516" y="364236"/>
                  </a:lnTo>
                  <a:lnTo>
                    <a:pt x="1080516" y="371856"/>
                  </a:lnTo>
                  <a:lnTo>
                    <a:pt x="1074420" y="379476"/>
                  </a:lnTo>
                  <a:close/>
                </a:path>
                <a:path w="1080770" h="379729">
                  <a:moveTo>
                    <a:pt x="30480" y="32004"/>
                  </a:moveTo>
                  <a:lnTo>
                    <a:pt x="15240" y="32004"/>
                  </a:lnTo>
                  <a:lnTo>
                    <a:pt x="30480" y="15240"/>
                  </a:lnTo>
                  <a:lnTo>
                    <a:pt x="30480" y="32004"/>
                  </a:lnTo>
                  <a:close/>
                </a:path>
                <a:path w="1080770" h="379729">
                  <a:moveTo>
                    <a:pt x="1050036" y="32004"/>
                  </a:moveTo>
                  <a:lnTo>
                    <a:pt x="30480" y="32004"/>
                  </a:lnTo>
                  <a:lnTo>
                    <a:pt x="30480" y="15240"/>
                  </a:lnTo>
                  <a:lnTo>
                    <a:pt x="1050036" y="15240"/>
                  </a:lnTo>
                  <a:lnTo>
                    <a:pt x="1050036" y="32004"/>
                  </a:lnTo>
                  <a:close/>
                </a:path>
                <a:path w="1080770" h="379729">
                  <a:moveTo>
                    <a:pt x="1050036" y="364236"/>
                  </a:moveTo>
                  <a:lnTo>
                    <a:pt x="1050036" y="15240"/>
                  </a:lnTo>
                  <a:lnTo>
                    <a:pt x="1065276" y="32004"/>
                  </a:lnTo>
                  <a:lnTo>
                    <a:pt x="1080516" y="32004"/>
                  </a:lnTo>
                  <a:lnTo>
                    <a:pt x="1080516" y="347472"/>
                  </a:lnTo>
                  <a:lnTo>
                    <a:pt x="1065276" y="347472"/>
                  </a:lnTo>
                  <a:lnTo>
                    <a:pt x="1050036" y="364236"/>
                  </a:lnTo>
                  <a:close/>
                </a:path>
                <a:path w="1080770" h="379729">
                  <a:moveTo>
                    <a:pt x="1080516" y="32004"/>
                  </a:moveTo>
                  <a:lnTo>
                    <a:pt x="1065276" y="32004"/>
                  </a:lnTo>
                  <a:lnTo>
                    <a:pt x="1050036" y="15240"/>
                  </a:lnTo>
                  <a:lnTo>
                    <a:pt x="1080516" y="15240"/>
                  </a:lnTo>
                  <a:lnTo>
                    <a:pt x="1080516" y="32004"/>
                  </a:lnTo>
                  <a:close/>
                </a:path>
                <a:path w="1080770" h="379729">
                  <a:moveTo>
                    <a:pt x="30480" y="364236"/>
                  </a:moveTo>
                  <a:lnTo>
                    <a:pt x="15240" y="347472"/>
                  </a:lnTo>
                  <a:lnTo>
                    <a:pt x="30480" y="347472"/>
                  </a:lnTo>
                  <a:lnTo>
                    <a:pt x="30480" y="364236"/>
                  </a:lnTo>
                  <a:close/>
                </a:path>
                <a:path w="1080770" h="379729">
                  <a:moveTo>
                    <a:pt x="1050036" y="364236"/>
                  </a:moveTo>
                  <a:lnTo>
                    <a:pt x="30480" y="364236"/>
                  </a:lnTo>
                  <a:lnTo>
                    <a:pt x="30480" y="347472"/>
                  </a:lnTo>
                  <a:lnTo>
                    <a:pt x="1050036" y="347472"/>
                  </a:lnTo>
                  <a:lnTo>
                    <a:pt x="1050036" y="364236"/>
                  </a:lnTo>
                  <a:close/>
                </a:path>
                <a:path w="1080770" h="379729">
                  <a:moveTo>
                    <a:pt x="1080516" y="364236"/>
                  </a:moveTo>
                  <a:lnTo>
                    <a:pt x="1050036" y="364236"/>
                  </a:lnTo>
                  <a:lnTo>
                    <a:pt x="1065276" y="347472"/>
                  </a:lnTo>
                  <a:lnTo>
                    <a:pt x="1080516" y="347472"/>
                  </a:lnTo>
                  <a:lnTo>
                    <a:pt x="1080516" y="364236"/>
                  </a:lnTo>
                  <a:close/>
                </a:path>
              </a:pathLst>
            </a:custGeom>
            <a:solidFill>
              <a:srgbClr val="AFC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777240" y="5887211"/>
            <a:ext cx="1050290" cy="34925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480"/>
              </a:spcBef>
            </a:pPr>
            <a:r>
              <a:rPr sz="1450" spc="10" dirty="0">
                <a:latin typeface="Trebuchet MS"/>
                <a:cs typeface="Trebuchet MS"/>
              </a:rPr>
              <a:t>0.930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7839456" y="5798820"/>
            <a:ext cx="1082040" cy="378460"/>
            <a:chOff x="7839456" y="5798820"/>
            <a:chExt cx="1082040" cy="378460"/>
          </a:xfrm>
        </p:grpSpPr>
        <p:sp>
          <p:nvSpPr>
            <p:cNvPr id="78" name="object 78"/>
            <p:cNvSpPr/>
            <p:nvPr/>
          </p:nvSpPr>
          <p:spPr>
            <a:xfrm>
              <a:off x="7854696" y="5814060"/>
              <a:ext cx="1050290" cy="347980"/>
            </a:xfrm>
            <a:custGeom>
              <a:avLst/>
              <a:gdLst/>
              <a:ahLst/>
              <a:cxnLst/>
              <a:rect l="l" t="t" r="r" b="b"/>
              <a:pathLst>
                <a:path w="1050290" h="347979">
                  <a:moveTo>
                    <a:pt x="1050035" y="347472"/>
                  </a:moveTo>
                  <a:lnTo>
                    <a:pt x="0" y="347472"/>
                  </a:lnTo>
                  <a:lnTo>
                    <a:pt x="0" y="0"/>
                  </a:lnTo>
                  <a:lnTo>
                    <a:pt x="1050035" y="0"/>
                  </a:lnTo>
                  <a:lnTo>
                    <a:pt x="1050035" y="3474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839456" y="5798820"/>
              <a:ext cx="1082040" cy="378460"/>
            </a:xfrm>
            <a:custGeom>
              <a:avLst/>
              <a:gdLst/>
              <a:ahLst/>
              <a:cxnLst/>
              <a:rect l="l" t="t" r="r" b="b"/>
              <a:pathLst>
                <a:path w="1082040" h="378460">
                  <a:moveTo>
                    <a:pt x="1074420" y="377952"/>
                  </a:moveTo>
                  <a:lnTo>
                    <a:pt x="7620" y="377952"/>
                  </a:lnTo>
                  <a:lnTo>
                    <a:pt x="0" y="371856"/>
                  </a:lnTo>
                  <a:lnTo>
                    <a:pt x="0" y="6096"/>
                  </a:lnTo>
                  <a:lnTo>
                    <a:pt x="7620" y="0"/>
                  </a:lnTo>
                  <a:lnTo>
                    <a:pt x="1074420" y="0"/>
                  </a:lnTo>
                  <a:lnTo>
                    <a:pt x="1082040" y="6096"/>
                  </a:lnTo>
                  <a:lnTo>
                    <a:pt x="1082040" y="15240"/>
                  </a:lnTo>
                  <a:lnTo>
                    <a:pt x="32004" y="15240"/>
                  </a:lnTo>
                  <a:lnTo>
                    <a:pt x="15240" y="30480"/>
                  </a:lnTo>
                  <a:lnTo>
                    <a:pt x="32004" y="30480"/>
                  </a:lnTo>
                  <a:lnTo>
                    <a:pt x="32004" y="347472"/>
                  </a:lnTo>
                  <a:lnTo>
                    <a:pt x="15240" y="347472"/>
                  </a:lnTo>
                  <a:lnTo>
                    <a:pt x="32004" y="362712"/>
                  </a:lnTo>
                  <a:lnTo>
                    <a:pt x="1082040" y="362712"/>
                  </a:lnTo>
                  <a:lnTo>
                    <a:pt x="1082040" y="371856"/>
                  </a:lnTo>
                  <a:lnTo>
                    <a:pt x="1074420" y="377952"/>
                  </a:lnTo>
                  <a:close/>
                </a:path>
                <a:path w="1082040" h="378460">
                  <a:moveTo>
                    <a:pt x="32004" y="30480"/>
                  </a:moveTo>
                  <a:lnTo>
                    <a:pt x="15240" y="30480"/>
                  </a:lnTo>
                  <a:lnTo>
                    <a:pt x="32004" y="15240"/>
                  </a:lnTo>
                  <a:lnTo>
                    <a:pt x="32004" y="30480"/>
                  </a:lnTo>
                  <a:close/>
                </a:path>
                <a:path w="1082040" h="378460">
                  <a:moveTo>
                    <a:pt x="1050036" y="30480"/>
                  </a:moveTo>
                  <a:lnTo>
                    <a:pt x="32004" y="30480"/>
                  </a:lnTo>
                  <a:lnTo>
                    <a:pt x="32004" y="15240"/>
                  </a:lnTo>
                  <a:lnTo>
                    <a:pt x="1050036" y="15240"/>
                  </a:lnTo>
                  <a:lnTo>
                    <a:pt x="1050036" y="30480"/>
                  </a:lnTo>
                  <a:close/>
                </a:path>
                <a:path w="1082040" h="378460">
                  <a:moveTo>
                    <a:pt x="1050036" y="362712"/>
                  </a:moveTo>
                  <a:lnTo>
                    <a:pt x="1050036" y="15240"/>
                  </a:lnTo>
                  <a:lnTo>
                    <a:pt x="1065276" y="30480"/>
                  </a:lnTo>
                  <a:lnTo>
                    <a:pt x="1082040" y="30480"/>
                  </a:lnTo>
                  <a:lnTo>
                    <a:pt x="1082040" y="347472"/>
                  </a:lnTo>
                  <a:lnTo>
                    <a:pt x="1065276" y="347472"/>
                  </a:lnTo>
                  <a:lnTo>
                    <a:pt x="1050036" y="362712"/>
                  </a:lnTo>
                  <a:close/>
                </a:path>
                <a:path w="1082040" h="378460">
                  <a:moveTo>
                    <a:pt x="1082040" y="30480"/>
                  </a:moveTo>
                  <a:lnTo>
                    <a:pt x="1065276" y="30480"/>
                  </a:lnTo>
                  <a:lnTo>
                    <a:pt x="1050036" y="15240"/>
                  </a:lnTo>
                  <a:lnTo>
                    <a:pt x="1082040" y="15240"/>
                  </a:lnTo>
                  <a:lnTo>
                    <a:pt x="1082040" y="30480"/>
                  </a:lnTo>
                  <a:close/>
                </a:path>
                <a:path w="1082040" h="378460">
                  <a:moveTo>
                    <a:pt x="32004" y="362712"/>
                  </a:moveTo>
                  <a:lnTo>
                    <a:pt x="15240" y="347472"/>
                  </a:lnTo>
                  <a:lnTo>
                    <a:pt x="32004" y="347472"/>
                  </a:lnTo>
                  <a:lnTo>
                    <a:pt x="32004" y="362712"/>
                  </a:lnTo>
                  <a:close/>
                </a:path>
                <a:path w="1082040" h="378460">
                  <a:moveTo>
                    <a:pt x="1050036" y="362712"/>
                  </a:moveTo>
                  <a:lnTo>
                    <a:pt x="32004" y="362712"/>
                  </a:lnTo>
                  <a:lnTo>
                    <a:pt x="32004" y="347472"/>
                  </a:lnTo>
                  <a:lnTo>
                    <a:pt x="1050036" y="347472"/>
                  </a:lnTo>
                  <a:lnTo>
                    <a:pt x="1050036" y="362712"/>
                  </a:lnTo>
                  <a:close/>
                </a:path>
                <a:path w="1082040" h="378460">
                  <a:moveTo>
                    <a:pt x="1082040" y="362712"/>
                  </a:moveTo>
                  <a:lnTo>
                    <a:pt x="1050036" y="362712"/>
                  </a:lnTo>
                  <a:lnTo>
                    <a:pt x="1065276" y="347472"/>
                  </a:lnTo>
                  <a:lnTo>
                    <a:pt x="1082040" y="347472"/>
                  </a:lnTo>
                  <a:lnTo>
                    <a:pt x="1082040" y="362712"/>
                  </a:lnTo>
                  <a:close/>
                </a:path>
              </a:pathLst>
            </a:custGeom>
            <a:solidFill>
              <a:srgbClr val="AFC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7854695" y="5814059"/>
            <a:ext cx="1050290" cy="3479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95275">
              <a:lnSpc>
                <a:spcPct val="100000"/>
              </a:lnSpc>
              <a:spcBef>
                <a:spcPts val="470"/>
              </a:spcBef>
            </a:pPr>
            <a:r>
              <a:rPr sz="1450" spc="10" dirty="0">
                <a:latin typeface="Trebuchet MS"/>
                <a:cs typeface="Trebuchet MS"/>
              </a:rPr>
              <a:t>0.962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6123432" y="5843015"/>
            <a:ext cx="1082040" cy="378460"/>
            <a:chOff x="6123432" y="5843015"/>
            <a:chExt cx="1082040" cy="378460"/>
          </a:xfrm>
        </p:grpSpPr>
        <p:sp>
          <p:nvSpPr>
            <p:cNvPr id="82" name="object 82"/>
            <p:cNvSpPr/>
            <p:nvPr/>
          </p:nvSpPr>
          <p:spPr>
            <a:xfrm>
              <a:off x="6138672" y="5858255"/>
              <a:ext cx="1051560" cy="347980"/>
            </a:xfrm>
            <a:custGeom>
              <a:avLst/>
              <a:gdLst/>
              <a:ahLst/>
              <a:cxnLst/>
              <a:rect l="l" t="t" r="r" b="b"/>
              <a:pathLst>
                <a:path w="1051559" h="347979">
                  <a:moveTo>
                    <a:pt x="1051559" y="347472"/>
                  </a:moveTo>
                  <a:lnTo>
                    <a:pt x="0" y="347472"/>
                  </a:lnTo>
                  <a:lnTo>
                    <a:pt x="0" y="0"/>
                  </a:lnTo>
                  <a:lnTo>
                    <a:pt x="1051559" y="0"/>
                  </a:lnTo>
                  <a:lnTo>
                    <a:pt x="1051559" y="3474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123432" y="5843015"/>
              <a:ext cx="1082040" cy="378460"/>
            </a:xfrm>
            <a:custGeom>
              <a:avLst/>
              <a:gdLst/>
              <a:ahLst/>
              <a:cxnLst/>
              <a:rect l="l" t="t" r="r" b="b"/>
              <a:pathLst>
                <a:path w="1082040" h="378460">
                  <a:moveTo>
                    <a:pt x="1074420" y="377952"/>
                  </a:moveTo>
                  <a:lnTo>
                    <a:pt x="7620" y="377952"/>
                  </a:lnTo>
                  <a:lnTo>
                    <a:pt x="0" y="371856"/>
                  </a:lnTo>
                  <a:lnTo>
                    <a:pt x="0" y="6096"/>
                  </a:lnTo>
                  <a:lnTo>
                    <a:pt x="7620" y="0"/>
                  </a:lnTo>
                  <a:lnTo>
                    <a:pt x="1074420" y="0"/>
                  </a:lnTo>
                  <a:lnTo>
                    <a:pt x="1082040" y="6096"/>
                  </a:lnTo>
                  <a:lnTo>
                    <a:pt x="1082040" y="15240"/>
                  </a:lnTo>
                  <a:lnTo>
                    <a:pt x="32004" y="15240"/>
                  </a:lnTo>
                  <a:lnTo>
                    <a:pt x="15240" y="30480"/>
                  </a:lnTo>
                  <a:lnTo>
                    <a:pt x="32004" y="30480"/>
                  </a:lnTo>
                  <a:lnTo>
                    <a:pt x="32004" y="347472"/>
                  </a:lnTo>
                  <a:lnTo>
                    <a:pt x="15240" y="347472"/>
                  </a:lnTo>
                  <a:lnTo>
                    <a:pt x="32004" y="362712"/>
                  </a:lnTo>
                  <a:lnTo>
                    <a:pt x="1082040" y="362712"/>
                  </a:lnTo>
                  <a:lnTo>
                    <a:pt x="1082040" y="371856"/>
                  </a:lnTo>
                  <a:lnTo>
                    <a:pt x="1074420" y="377952"/>
                  </a:lnTo>
                  <a:close/>
                </a:path>
                <a:path w="1082040" h="378460">
                  <a:moveTo>
                    <a:pt x="32004" y="30480"/>
                  </a:moveTo>
                  <a:lnTo>
                    <a:pt x="15240" y="30480"/>
                  </a:lnTo>
                  <a:lnTo>
                    <a:pt x="32004" y="15240"/>
                  </a:lnTo>
                  <a:lnTo>
                    <a:pt x="32004" y="30480"/>
                  </a:lnTo>
                  <a:close/>
                </a:path>
                <a:path w="1082040" h="378460">
                  <a:moveTo>
                    <a:pt x="1050036" y="30480"/>
                  </a:moveTo>
                  <a:lnTo>
                    <a:pt x="32004" y="30480"/>
                  </a:lnTo>
                  <a:lnTo>
                    <a:pt x="32004" y="15240"/>
                  </a:lnTo>
                  <a:lnTo>
                    <a:pt x="1050036" y="15240"/>
                  </a:lnTo>
                  <a:lnTo>
                    <a:pt x="1050036" y="30480"/>
                  </a:lnTo>
                  <a:close/>
                </a:path>
                <a:path w="1082040" h="378460">
                  <a:moveTo>
                    <a:pt x="1050036" y="362712"/>
                  </a:moveTo>
                  <a:lnTo>
                    <a:pt x="1050036" y="15240"/>
                  </a:lnTo>
                  <a:lnTo>
                    <a:pt x="1066800" y="30480"/>
                  </a:lnTo>
                  <a:lnTo>
                    <a:pt x="1082040" y="30480"/>
                  </a:lnTo>
                  <a:lnTo>
                    <a:pt x="1082040" y="347472"/>
                  </a:lnTo>
                  <a:lnTo>
                    <a:pt x="1066800" y="347472"/>
                  </a:lnTo>
                  <a:lnTo>
                    <a:pt x="1050036" y="362712"/>
                  </a:lnTo>
                  <a:close/>
                </a:path>
                <a:path w="1082040" h="378460">
                  <a:moveTo>
                    <a:pt x="1082040" y="30480"/>
                  </a:moveTo>
                  <a:lnTo>
                    <a:pt x="1066800" y="30480"/>
                  </a:lnTo>
                  <a:lnTo>
                    <a:pt x="1050036" y="15240"/>
                  </a:lnTo>
                  <a:lnTo>
                    <a:pt x="1082040" y="15240"/>
                  </a:lnTo>
                  <a:lnTo>
                    <a:pt x="1082040" y="30480"/>
                  </a:lnTo>
                  <a:close/>
                </a:path>
                <a:path w="1082040" h="378460">
                  <a:moveTo>
                    <a:pt x="32004" y="362712"/>
                  </a:moveTo>
                  <a:lnTo>
                    <a:pt x="15240" y="347472"/>
                  </a:lnTo>
                  <a:lnTo>
                    <a:pt x="32004" y="347472"/>
                  </a:lnTo>
                  <a:lnTo>
                    <a:pt x="32004" y="362712"/>
                  </a:lnTo>
                  <a:close/>
                </a:path>
                <a:path w="1082040" h="378460">
                  <a:moveTo>
                    <a:pt x="1050036" y="362712"/>
                  </a:moveTo>
                  <a:lnTo>
                    <a:pt x="32004" y="362712"/>
                  </a:lnTo>
                  <a:lnTo>
                    <a:pt x="32004" y="347472"/>
                  </a:lnTo>
                  <a:lnTo>
                    <a:pt x="1050036" y="347472"/>
                  </a:lnTo>
                  <a:lnTo>
                    <a:pt x="1050036" y="362712"/>
                  </a:lnTo>
                  <a:close/>
                </a:path>
                <a:path w="1082040" h="378460">
                  <a:moveTo>
                    <a:pt x="1082040" y="362712"/>
                  </a:moveTo>
                  <a:lnTo>
                    <a:pt x="1050036" y="362712"/>
                  </a:lnTo>
                  <a:lnTo>
                    <a:pt x="1066800" y="347472"/>
                  </a:lnTo>
                  <a:lnTo>
                    <a:pt x="1082040" y="347472"/>
                  </a:lnTo>
                  <a:lnTo>
                    <a:pt x="1082040" y="362712"/>
                  </a:lnTo>
                  <a:close/>
                </a:path>
              </a:pathLst>
            </a:custGeom>
            <a:solidFill>
              <a:srgbClr val="AFC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6138671" y="5858255"/>
            <a:ext cx="1051560" cy="3479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95275">
              <a:lnSpc>
                <a:spcPct val="100000"/>
              </a:lnSpc>
              <a:spcBef>
                <a:spcPts val="470"/>
              </a:spcBef>
            </a:pPr>
            <a:r>
              <a:rPr sz="1450" spc="10" dirty="0">
                <a:latin typeface="Trebuchet MS"/>
                <a:cs typeface="Trebuchet MS"/>
              </a:rPr>
              <a:t>0.874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7810500" y="4629911"/>
            <a:ext cx="1080770" cy="379730"/>
            <a:chOff x="7810500" y="4629911"/>
            <a:chExt cx="1080770" cy="379730"/>
          </a:xfrm>
        </p:grpSpPr>
        <p:sp>
          <p:nvSpPr>
            <p:cNvPr id="86" name="object 86"/>
            <p:cNvSpPr/>
            <p:nvPr/>
          </p:nvSpPr>
          <p:spPr>
            <a:xfrm>
              <a:off x="7825740" y="4645151"/>
              <a:ext cx="1050290" cy="347980"/>
            </a:xfrm>
            <a:custGeom>
              <a:avLst/>
              <a:gdLst/>
              <a:ahLst/>
              <a:cxnLst/>
              <a:rect l="l" t="t" r="r" b="b"/>
              <a:pathLst>
                <a:path w="1050290" h="347979">
                  <a:moveTo>
                    <a:pt x="1050035" y="347472"/>
                  </a:moveTo>
                  <a:lnTo>
                    <a:pt x="0" y="347472"/>
                  </a:lnTo>
                  <a:lnTo>
                    <a:pt x="0" y="0"/>
                  </a:lnTo>
                  <a:lnTo>
                    <a:pt x="1050035" y="0"/>
                  </a:lnTo>
                  <a:lnTo>
                    <a:pt x="1050035" y="3474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810500" y="4629911"/>
              <a:ext cx="1080770" cy="379730"/>
            </a:xfrm>
            <a:custGeom>
              <a:avLst/>
              <a:gdLst/>
              <a:ahLst/>
              <a:cxnLst/>
              <a:rect l="l" t="t" r="r" b="b"/>
              <a:pathLst>
                <a:path w="1080770" h="379729">
                  <a:moveTo>
                    <a:pt x="1074420" y="379476"/>
                  </a:moveTo>
                  <a:lnTo>
                    <a:pt x="6096" y="379476"/>
                  </a:lnTo>
                  <a:lnTo>
                    <a:pt x="0" y="371856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074420" y="0"/>
                  </a:lnTo>
                  <a:lnTo>
                    <a:pt x="1080516" y="6096"/>
                  </a:lnTo>
                  <a:lnTo>
                    <a:pt x="1080516" y="15240"/>
                  </a:lnTo>
                  <a:lnTo>
                    <a:pt x="30480" y="15240"/>
                  </a:lnTo>
                  <a:lnTo>
                    <a:pt x="15240" y="30480"/>
                  </a:lnTo>
                  <a:lnTo>
                    <a:pt x="30480" y="30480"/>
                  </a:lnTo>
                  <a:lnTo>
                    <a:pt x="30480" y="347472"/>
                  </a:lnTo>
                  <a:lnTo>
                    <a:pt x="15240" y="347472"/>
                  </a:lnTo>
                  <a:lnTo>
                    <a:pt x="30480" y="362712"/>
                  </a:lnTo>
                  <a:lnTo>
                    <a:pt x="1080516" y="362712"/>
                  </a:lnTo>
                  <a:lnTo>
                    <a:pt x="1080516" y="371856"/>
                  </a:lnTo>
                  <a:lnTo>
                    <a:pt x="1074420" y="379476"/>
                  </a:lnTo>
                  <a:close/>
                </a:path>
                <a:path w="1080770" h="379729">
                  <a:moveTo>
                    <a:pt x="30480" y="30480"/>
                  </a:moveTo>
                  <a:lnTo>
                    <a:pt x="15240" y="30480"/>
                  </a:lnTo>
                  <a:lnTo>
                    <a:pt x="30480" y="15240"/>
                  </a:lnTo>
                  <a:lnTo>
                    <a:pt x="30480" y="30480"/>
                  </a:lnTo>
                  <a:close/>
                </a:path>
                <a:path w="1080770" h="379729">
                  <a:moveTo>
                    <a:pt x="1050036" y="30480"/>
                  </a:moveTo>
                  <a:lnTo>
                    <a:pt x="30480" y="30480"/>
                  </a:lnTo>
                  <a:lnTo>
                    <a:pt x="30480" y="15240"/>
                  </a:lnTo>
                  <a:lnTo>
                    <a:pt x="1050036" y="15240"/>
                  </a:lnTo>
                  <a:lnTo>
                    <a:pt x="1050036" y="30480"/>
                  </a:lnTo>
                  <a:close/>
                </a:path>
                <a:path w="1080770" h="379729">
                  <a:moveTo>
                    <a:pt x="1050036" y="362712"/>
                  </a:moveTo>
                  <a:lnTo>
                    <a:pt x="1050036" y="15240"/>
                  </a:lnTo>
                  <a:lnTo>
                    <a:pt x="1065276" y="30480"/>
                  </a:lnTo>
                  <a:lnTo>
                    <a:pt x="1080516" y="30480"/>
                  </a:lnTo>
                  <a:lnTo>
                    <a:pt x="1080516" y="347472"/>
                  </a:lnTo>
                  <a:lnTo>
                    <a:pt x="1065276" y="347472"/>
                  </a:lnTo>
                  <a:lnTo>
                    <a:pt x="1050036" y="362712"/>
                  </a:lnTo>
                  <a:close/>
                </a:path>
                <a:path w="1080770" h="379729">
                  <a:moveTo>
                    <a:pt x="1080516" y="30480"/>
                  </a:moveTo>
                  <a:lnTo>
                    <a:pt x="1065276" y="30480"/>
                  </a:lnTo>
                  <a:lnTo>
                    <a:pt x="1050036" y="15240"/>
                  </a:lnTo>
                  <a:lnTo>
                    <a:pt x="1080516" y="15240"/>
                  </a:lnTo>
                  <a:lnTo>
                    <a:pt x="1080516" y="30480"/>
                  </a:lnTo>
                  <a:close/>
                </a:path>
                <a:path w="1080770" h="379729">
                  <a:moveTo>
                    <a:pt x="30480" y="362712"/>
                  </a:moveTo>
                  <a:lnTo>
                    <a:pt x="15240" y="347472"/>
                  </a:lnTo>
                  <a:lnTo>
                    <a:pt x="30480" y="347472"/>
                  </a:lnTo>
                  <a:lnTo>
                    <a:pt x="30480" y="362712"/>
                  </a:lnTo>
                  <a:close/>
                </a:path>
                <a:path w="1080770" h="379729">
                  <a:moveTo>
                    <a:pt x="1050036" y="362712"/>
                  </a:moveTo>
                  <a:lnTo>
                    <a:pt x="30480" y="362712"/>
                  </a:lnTo>
                  <a:lnTo>
                    <a:pt x="30480" y="347472"/>
                  </a:lnTo>
                  <a:lnTo>
                    <a:pt x="1050036" y="347472"/>
                  </a:lnTo>
                  <a:lnTo>
                    <a:pt x="1050036" y="362712"/>
                  </a:lnTo>
                  <a:close/>
                </a:path>
                <a:path w="1080770" h="379729">
                  <a:moveTo>
                    <a:pt x="1080516" y="362712"/>
                  </a:moveTo>
                  <a:lnTo>
                    <a:pt x="1050036" y="362712"/>
                  </a:lnTo>
                  <a:lnTo>
                    <a:pt x="1065276" y="347472"/>
                  </a:lnTo>
                  <a:lnTo>
                    <a:pt x="1080516" y="347472"/>
                  </a:lnTo>
                  <a:lnTo>
                    <a:pt x="1080516" y="362712"/>
                  </a:lnTo>
                  <a:close/>
                </a:path>
              </a:pathLst>
            </a:custGeom>
            <a:solidFill>
              <a:srgbClr val="AFC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7825740" y="4645152"/>
            <a:ext cx="1050290" cy="3479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470"/>
              </a:spcBef>
            </a:pPr>
            <a:r>
              <a:rPr sz="1450" spc="10" dirty="0">
                <a:latin typeface="Trebuchet MS"/>
                <a:cs typeface="Trebuchet MS"/>
              </a:rPr>
              <a:t>0.860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6146291" y="4645152"/>
            <a:ext cx="1080770" cy="378460"/>
            <a:chOff x="6146291" y="4645152"/>
            <a:chExt cx="1080770" cy="378460"/>
          </a:xfrm>
        </p:grpSpPr>
        <p:sp>
          <p:nvSpPr>
            <p:cNvPr id="90" name="object 90"/>
            <p:cNvSpPr/>
            <p:nvPr/>
          </p:nvSpPr>
          <p:spPr>
            <a:xfrm>
              <a:off x="6161531" y="4660392"/>
              <a:ext cx="1050290" cy="347980"/>
            </a:xfrm>
            <a:custGeom>
              <a:avLst/>
              <a:gdLst/>
              <a:ahLst/>
              <a:cxnLst/>
              <a:rect l="l" t="t" r="r" b="b"/>
              <a:pathLst>
                <a:path w="1050290" h="347979">
                  <a:moveTo>
                    <a:pt x="1050036" y="347472"/>
                  </a:moveTo>
                  <a:lnTo>
                    <a:pt x="0" y="347472"/>
                  </a:lnTo>
                  <a:lnTo>
                    <a:pt x="0" y="0"/>
                  </a:lnTo>
                  <a:lnTo>
                    <a:pt x="1050036" y="0"/>
                  </a:lnTo>
                  <a:lnTo>
                    <a:pt x="1050036" y="3474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146291" y="4645152"/>
              <a:ext cx="1080770" cy="378460"/>
            </a:xfrm>
            <a:custGeom>
              <a:avLst/>
              <a:gdLst/>
              <a:ahLst/>
              <a:cxnLst/>
              <a:rect l="l" t="t" r="r" b="b"/>
              <a:pathLst>
                <a:path w="1080770" h="378460">
                  <a:moveTo>
                    <a:pt x="1074420" y="377952"/>
                  </a:moveTo>
                  <a:lnTo>
                    <a:pt x="6096" y="377952"/>
                  </a:lnTo>
                  <a:lnTo>
                    <a:pt x="0" y="371856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074420" y="0"/>
                  </a:lnTo>
                  <a:lnTo>
                    <a:pt x="1080516" y="6096"/>
                  </a:lnTo>
                  <a:lnTo>
                    <a:pt x="1080516" y="15240"/>
                  </a:lnTo>
                  <a:lnTo>
                    <a:pt x="30480" y="15240"/>
                  </a:lnTo>
                  <a:lnTo>
                    <a:pt x="15240" y="30480"/>
                  </a:lnTo>
                  <a:lnTo>
                    <a:pt x="30480" y="30480"/>
                  </a:lnTo>
                  <a:lnTo>
                    <a:pt x="30480" y="347472"/>
                  </a:lnTo>
                  <a:lnTo>
                    <a:pt x="15240" y="347472"/>
                  </a:lnTo>
                  <a:lnTo>
                    <a:pt x="30480" y="362712"/>
                  </a:lnTo>
                  <a:lnTo>
                    <a:pt x="1080516" y="362712"/>
                  </a:lnTo>
                  <a:lnTo>
                    <a:pt x="1080516" y="371856"/>
                  </a:lnTo>
                  <a:lnTo>
                    <a:pt x="1074420" y="377952"/>
                  </a:lnTo>
                  <a:close/>
                </a:path>
                <a:path w="1080770" h="378460">
                  <a:moveTo>
                    <a:pt x="30480" y="30480"/>
                  </a:moveTo>
                  <a:lnTo>
                    <a:pt x="15240" y="30480"/>
                  </a:lnTo>
                  <a:lnTo>
                    <a:pt x="30480" y="15240"/>
                  </a:lnTo>
                  <a:lnTo>
                    <a:pt x="30480" y="30480"/>
                  </a:lnTo>
                  <a:close/>
                </a:path>
                <a:path w="1080770" h="378460">
                  <a:moveTo>
                    <a:pt x="1050036" y="30480"/>
                  </a:moveTo>
                  <a:lnTo>
                    <a:pt x="30480" y="30480"/>
                  </a:lnTo>
                  <a:lnTo>
                    <a:pt x="30480" y="15240"/>
                  </a:lnTo>
                  <a:lnTo>
                    <a:pt x="1050036" y="15240"/>
                  </a:lnTo>
                  <a:lnTo>
                    <a:pt x="1050036" y="30480"/>
                  </a:lnTo>
                  <a:close/>
                </a:path>
                <a:path w="1080770" h="378460">
                  <a:moveTo>
                    <a:pt x="1050036" y="362712"/>
                  </a:moveTo>
                  <a:lnTo>
                    <a:pt x="1050036" y="15240"/>
                  </a:lnTo>
                  <a:lnTo>
                    <a:pt x="1065276" y="30480"/>
                  </a:lnTo>
                  <a:lnTo>
                    <a:pt x="1080516" y="30480"/>
                  </a:lnTo>
                  <a:lnTo>
                    <a:pt x="1080516" y="347472"/>
                  </a:lnTo>
                  <a:lnTo>
                    <a:pt x="1065276" y="347472"/>
                  </a:lnTo>
                  <a:lnTo>
                    <a:pt x="1050036" y="362712"/>
                  </a:lnTo>
                  <a:close/>
                </a:path>
                <a:path w="1080770" h="378460">
                  <a:moveTo>
                    <a:pt x="1080516" y="30480"/>
                  </a:moveTo>
                  <a:lnTo>
                    <a:pt x="1065276" y="30480"/>
                  </a:lnTo>
                  <a:lnTo>
                    <a:pt x="1050036" y="15240"/>
                  </a:lnTo>
                  <a:lnTo>
                    <a:pt x="1080516" y="15240"/>
                  </a:lnTo>
                  <a:lnTo>
                    <a:pt x="1080516" y="30480"/>
                  </a:lnTo>
                  <a:close/>
                </a:path>
                <a:path w="1080770" h="378460">
                  <a:moveTo>
                    <a:pt x="30480" y="362712"/>
                  </a:moveTo>
                  <a:lnTo>
                    <a:pt x="15240" y="347472"/>
                  </a:lnTo>
                  <a:lnTo>
                    <a:pt x="30480" y="347472"/>
                  </a:lnTo>
                  <a:lnTo>
                    <a:pt x="30480" y="362712"/>
                  </a:lnTo>
                  <a:close/>
                </a:path>
                <a:path w="1080770" h="378460">
                  <a:moveTo>
                    <a:pt x="1050036" y="362712"/>
                  </a:moveTo>
                  <a:lnTo>
                    <a:pt x="30480" y="362712"/>
                  </a:lnTo>
                  <a:lnTo>
                    <a:pt x="30480" y="347472"/>
                  </a:lnTo>
                  <a:lnTo>
                    <a:pt x="1050036" y="347472"/>
                  </a:lnTo>
                  <a:lnTo>
                    <a:pt x="1050036" y="362712"/>
                  </a:lnTo>
                  <a:close/>
                </a:path>
                <a:path w="1080770" h="378460">
                  <a:moveTo>
                    <a:pt x="1080516" y="362712"/>
                  </a:moveTo>
                  <a:lnTo>
                    <a:pt x="1050036" y="362712"/>
                  </a:lnTo>
                  <a:lnTo>
                    <a:pt x="1065276" y="347472"/>
                  </a:lnTo>
                  <a:lnTo>
                    <a:pt x="1080516" y="347472"/>
                  </a:lnTo>
                  <a:lnTo>
                    <a:pt x="1080516" y="362712"/>
                  </a:lnTo>
                  <a:close/>
                </a:path>
              </a:pathLst>
            </a:custGeom>
            <a:solidFill>
              <a:srgbClr val="AFC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6161532" y="4660391"/>
            <a:ext cx="1050290" cy="3479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470"/>
              </a:spcBef>
            </a:pPr>
            <a:r>
              <a:rPr sz="1450" spc="10" dirty="0">
                <a:latin typeface="Trebuchet MS"/>
                <a:cs typeface="Trebuchet MS"/>
              </a:rPr>
              <a:t>0.087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7344156" y="2595372"/>
            <a:ext cx="1828800" cy="875030"/>
            <a:chOff x="7344156" y="2595372"/>
            <a:chExt cx="1828800" cy="875030"/>
          </a:xfrm>
        </p:grpSpPr>
        <p:sp>
          <p:nvSpPr>
            <p:cNvPr id="94" name="object 94"/>
            <p:cNvSpPr/>
            <p:nvPr/>
          </p:nvSpPr>
          <p:spPr>
            <a:xfrm>
              <a:off x="7359396" y="2612136"/>
              <a:ext cx="1797050" cy="843280"/>
            </a:xfrm>
            <a:custGeom>
              <a:avLst/>
              <a:gdLst/>
              <a:ahLst/>
              <a:cxnLst/>
              <a:rect l="l" t="t" r="r" b="b"/>
              <a:pathLst>
                <a:path w="1797050" h="843279">
                  <a:moveTo>
                    <a:pt x="1656588" y="842772"/>
                  </a:moveTo>
                  <a:lnTo>
                    <a:pt x="140208" y="842772"/>
                  </a:lnTo>
                  <a:lnTo>
                    <a:pt x="95780" y="835651"/>
                  </a:lnTo>
                  <a:lnTo>
                    <a:pt x="57278" y="815803"/>
                  </a:lnTo>
                  <a:lnTo>
                    <a:pt x="26968" y="785493"/>
                  </a:lnTo>
                  <a:lnTo>
                    <a:pt x="7120" y="746991"/>
                  </a:lnTo>
                  <a:lnTo>
                    <a:pt x="0" y="702564"/>
                  </a:lnTo>
                  <a:lnTo>
                    <a:pt x="0" y="140208"/>
                  </a:lnTo>
                  <a:lnTo>
                    <a:pt x="7120" y="95780"/>
                  </a:lnTo>
                  <a:lnTo>
                    <a:pt x="26968" y="57278"/>
                  </a:lnTo>
                  <a:lnTo>
                    <a:pt x="57278" y="26968"/>
                  </a:lnTo>
                  <a:lnTo>
                    <a:pt x="95780" y="7120"/>
                  </a:lnTo>
                  <a:lnTo>
                    <a:pt x="140208" y="0"/>
                  </a:lnTo>
                  <a:lnTo>
                    <a:pt x="1656588" y="0"/>
                  </a:lnTo>
                  <a:lnTo>
                    <a:pt x="1701015" y="7120"/>
                  </a:lnTo>
                  <a:lnTo>
                    <a:pt x="1739517" y="26968"/>
                  </a:lnTo>
                  <a:lnTo>
                    <a:pt x="1769827" y="57278"/>
                  </a:lnTo>
                  <a:lnTo>
                    <a:pt x="1789675" y="95780"/>
                  </a:lnTo>
                  <a:lnTo>
                    <a:pt x="1796795" y="140208"/>
                  </a:lnTo>
                  <a:lnTo>
                    <a:pt x="1796795" y="702564"/>
                  </a:lnTo>
                  <a:lnTo>
                    <a:pt x="1789675" y="746991"/>
                  </a:lnTo>
                  <a:lnTo>
                    <a:pt x="1769827" y="785493"/>
                  </a:lnTo>
                  <a:lnTo>
                    <a:pt x="1739517" y="815803"/>
                  </a:lnTo>
                  <a:lnTo>
                    <a:pt x="1701015" y="835651"/>
                  </a:lnTo>
                  <a:lnTo>
                    <a:pt x="1656588" y="842772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344156" y="2595372"/>
              <a:ext cx="1828800" cy="875030"/>
            </a:xfrm>
            <a:custGeom>
              <a:avLst/>
              <a:gdLst/>
              <a:ahLst/>
              <a:cxnLst/>
              <a:rect l="l" t="t" r="r" b="b"/>
              <a:pathLst>
                <a:path w="1828800" h="875029">
                  <a:moveTo>
                    <a:pt x="1688592" y="874776"/>
                  </a:moveTo>
                  <a:lnTo>
                    <a:pt x="140208" y="874776"/>
                  </a:lnTo>
                  <a:lnTo>
                    <a:pt x="109728" y="868680"/>
                  </a:lnTo>
                  <a:lnTo>
                    <a:pt x="68580" y="848868"/>
                  </a:lnTo>
                  <a:lnTo>
                    <a:pt x="36576" y="818388"/>
                  </a:lnTo>
                  <a:lnTo>
                    <a:pt x="12192" y="780288"/>
                  </a:lnTo>
                  <a:lnTo>
                    <a:pt x="0" y="736092"/>
                  </a:lnTo>
                  <a:lnTo>
                    <a:pt x="0" y="141732"/>
                  </a:lnTo>
                  <a:lnTo>
                    <a:pt x="12192" y="96012"/>
                  </a:lnTo>
                  <a:lnTo>
                    <a:pt x="35052" y="57912"/>
                  </a:lnTo>
                  <a:lnTo>
                    <a:pt x="68580" y="27432"/>
                  </a:lnTo>
                  <a:lnTo>
                    <a:pt x="108204" y="7620"/>
                  </a:lnTo>
                  <a:lnTo>
                    <a:pt x="155448" y="0"/>
                  </a:lnTo>
                  <a:lnTo>
                    <a:pt x="1671828" y="0"/>
                  </a:lnTo>
                  <a:lnTo>
                    <a:pt x="1702308" y="3048"/>
                  </a:lnTo>
                  <a:lnTo>
                    <a:pt x="1732788" y="12192"/>
                  </a:lnTo>
                  <a:lnTo>
                    <a:pt x="1746504" y="18288"/>
                  </a:lnTo>
                  <a:lnTo>
                    <a:pt x="1758696" y="27432"/>
                  </a:lnTo>
                  <a:lnTo>
                    <a:pt x="1766011" y="32004"/>
                  </a:lnTo>
                  <a:lnTo>
                    <a:pt x="143256" y="32004"/>
                  </a:lnTo>
                  <a:lnTo>
                    <a:pt x="131064" y="33528"/>
                  </a:lnTo>
                  <a:lnTo>
                    <a:pt x="86868" y="53340"/>
                  </a:lnTo>
                  <a:lnTo>
                    <a:pt x="68580" y="68580"/>
                  </a:lnTo>
                  <a:lnTo>
                    <a:pt x="59436" y="76200"/>
                  </a:lnTo>
                  <a:lnTo>
                    <a:pt x="53340" y="86868"/>
                  </a:lnTo>
                  <a:lnTo>
                    <a:pt x="47244" y="96012"/>
                  </a:lnTo>
                  <a:lnTo>
                    <a:pt x="41148" y="108204"/>
                  </a:lnTo>
                  <a:lnTo>
                    <a:pt x="36576" y="118872"/>
                  </a:lnTo>
                  <a:lnTo>
                    <a:pt x="33528" y="131064"/>
                  </a:lnTo>
                  <a:lnTo>
                    <a:pt x="32004" y="143256"/>
                  </a:lnTo>
                  <a:lnTo>
                    <a:pt x="30480" y="156972"/>
                  </a:lnTo>
                  <a:lnTo>
                    <a:pt x="30480" y="717804"/>
                  </a:lnTo>
                  <a:lnTo>
                    <a:pt x="36576" y="755904"/>
                  </a:lnTo>
                  <a:lnTo>
                    <a:pt x="67056" y="806196"/>
                  </a:lnTo>
                  <a:lnTo>
                    <a:pt x="106680" y="833628"/>
                  </a:lnTo>
                  <a:lnTo>
                    <a:pt x="143256" y="842772"/>
                  </a:lnTo>
                  <a:lnTo>
                    <a:pt x="155448" y="844296"/>
                  </a:lnTo>
                  <a:lnTo>
                    <a:pt x="1764284" y="844296"/>
                  </a:lnTo>
                  <a:lnTo>
                    <a:pt x="1760220" y="847344"/>
                  </a:lnTo>
                  <a:lnTo>
                    <a:pt x="1746504" y="856488"/>
                  </a:lnTo>
                  <a:lnTo>
                    <a:pt x="1734312" y="862584"/>
                  </a:lnTo>
                  <a:lnTo>
                    <a:pt x="1703832" y="871728"/>
                  </a:lnTo>
                  <a:lnTo>
                    <a:pt x="1688592" y="874776"/>
                  </a:lnTo>
                  <a:close/>
                </a:path>
                <a:path w="1828800" h="875029">
                  <a:moveTo>
                    <a:pt x="1764284" y="844296"/>
                  </a:moveTo>
                  <a:lnTo>
                    <a:pt x="1671828" y="844296"/>
                  </a:lnTo>
                  <a:lnTo>
                    <a:pt x="1696212" y="841248"/>
                  </a:lnTo>
                  <a:lnTo>
                    <a:pt x="1708404" y="838200"/>
                  </a:lnTo>
                  <a:lnTo>
                    <a:pt x="1760220" y="807720"/>
                  </a:lnTo>
                  <a:lnTo>
                    <a:pt x="1787652" y="768096"/>
                  </a:lnTo>
                  <a:lnTo>
                    <a:pt x="1796796" y="733044"/>
                  </a:lnTo>
                  <a:lnTo>
                    <a:pt x="1796796" y="144780"/>
                  </a:lnTo>
                  <a:lnTo>
                    <a:pt x="1783080" y="97536"/>
                  </a:lnTo>
                  <a:lnTo>
                    <a:pt x="1775460" y="86868"/>
                  </a:lnTo>
                  <a:lnTo>
                    <a:pt x="1769364" y="77724"/>
                  </a:lnTo>
                  <a:lnTo>
                    <a:pt x="1732788" y="47244"/>
                  </a:lnTo>
                  <a:lnTo>
                    <a:pt x="1720596" y="42672"/>
                  </a:lnTo>
                  <a:lnTo>
                    <a:pt x="1709928" y="38100"/>
                  </a:lnTo>
                  <a:lnTo>
                    <a:pt x="1685544" y="32004"/>
                  </a:lnTo>
                  <a:lnTo>
                    <a:pt x="1766011" y="32004"/>
                  </a:lnTo>
                  <a:lnTo>
                    <a:pt x="1770888" y="35052"/>
                  </a:lnTo>
                  <a:lnTo>
                    <a:pt x="1792224" y="56388"/>
                  </a:lnTo>
                  <a:lnTo>
                    <a:pt x="1801368" y="68580"/>
                  </a:lnTo>
                  <a:lnTo>
                    <a:pt x="1808988" y="82296"/>
                  </a:lnTo>
                  <a:lnTo>
                    <a:pt x="1816608" y="94488"/>
                  </a:lnTo>
                  <a:lnTo>
                    <a:pt x="1825752" y="124968"/>
                  </a:lnTo>
                  <a:lnTo>
                    <a:pt x="1828800" y="155448"/>
                  </a:lnTo>
                  <a:lnTo>
                    <a:pt x="1828800" y="719328"/>
                  </a:lnTo>
                  <a:lnTo>
                    <a:pt x="1821180" y="765048"/>
                  </a:lnTo>
                  <a:lnTo>
                    <a:pt x="1802892" y="806196"/>
                  </a:lnTo>
                  <a:lnTo>
                    <a:pt x="1772412" y="838200"/>
                  </a:lnTo>
                  <a:lnTo>
                    <a:pt x="1764284" y="844296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7721560" y="2675599"/>
            <a:ext cx="1071245" cy="705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2099"/>
              </a:lnSpc>
              <a:spcBef>
                <a:spcPts val="100"/>
              </a:spcBef>
            </a:pPr>
            <a:r>
              <a:rPr sz="1450" b="1" spc="1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50" b="1" spc="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50" b="1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0" b="1" spc="90" dirty="0">
                <a:solidFill>
                  <a:srgbClr val="FFFFFF"/>
                </a:solidFill>
                <a:latin typeface="Trebuchet MS"/>
                <a:cs typeface="Trebuchet MS"/>
              </a:rPr>
              <a:t>bab</a:t>
            </a:r>
            <a:r>
              <a:rPr sz="1450" b="1" spc="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0" b="1" spc="8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50" b="1" spc="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0" b="1" spc="-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b="1" spc="75" dirty="0">
                <a:solidFill>
                  <a:srgbClr val="FFFFFF"/>
                </a:solidFill>
                <a:latin typeface="Trebuchet MS"/>
                <a:cs typeface="Trebuchet MS"/>
              </a:rPr>
              <a:t>y  Threshold</a:t>
            </a:r>
            <a:endParaRPr sz="145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  <a:spcBef>
                <a:spcPts val="50"/>
              </a:spcBef>
            </a:pPr>
            <a:r>
              <a:rPr sz="1450" b="1" spc="14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45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b="1" spc="-30" dirty="0">
                <a:solidFill>
                  <a:srgbClr val="9C3131"/>
                </a:solidFill>
                <a:latin typeface="Trebuchet MS"/>
                <a:cs typeface="Trebuchet MS"/>
              </a:rPr>
              <a:t>0.33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6662928" y="2877311"/>
            <a:ext cx="350520" cy="372110"/>
            <a:chOff x="6662928" y="2877311"/>
            <a:chExt cx="350520" cy="372110"/>
          </a:xfrm>
        </p:grpSpPr>
        <p:sp>
          <p:nvSpPr>
            <p:cNvPr id="98" name="object 98"/>
            <p:cNvSpPr/>
            <p:nvPr/>
          </p:nvSpPr>
          <p:spPr>
            <a:xfrm>
              <a:off x="6679692" y="2893059"/>
              <a:ext cx="317500" cy="339090"/>
            </a:xfrm>
            <a:custGeom>
              <a:avLst/>
              <a:gdLst/>
              <a:ahLst/>
              <a:cxnLst/>
              <a:rect l="l" t="t" r="r" b="b"/>
              <a:pathLst>
                <a:path w="317500" h="339089">
                  <a:moveTo>
                    <a:pt x="316992" y="78740"/>
                  </a:moveTo>
                  <a:lnTo>
                    <a:pt x="237744" y="78740"/>
                  </a:lnTo>
                  <a:lnTo>
                    <a:pt x="237744" y="0"/>
                  </a:lnTo>
                  <a:lnTo>
                    <a:pt x="79248" y="0"/>
                  </a:lnTo>
                  <a:lnTo>
                    <a:pt x="79248" y="78740"/>
                  </a:lnTo>
                  <a:lnTo>
                    <a:pt x="0" y="78740"/>
                  </a:lnTo>
                  <a:lnTo>
                    <a:pt x="0" y="260350"/>
                  </a:lnTo>
                  <a:lnTo>
                    <a:pt x="79248" y="260350"/>
                  </a:lnTo>
                  <a:lnTo>
                    <a:pt x="79248" y="339090"/>
                  </a:lnTo>
                  <a:lnTo>
                    <a:pt x="237744" y="339090"/>
                  </a:lnTo>
                  <a:lnTo>
                    <a:pt x="237744" y="260350"/>
                  </a:lnTo>
                  <a:lnTo>
                    <a:pt x="316992" y="260350"/>
                  </a:lnTo>
                  <a:lnTo>
                    <a:pt x="316992" y="78740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662928" y="2877311"/>
              <a:ext cx="350520" cy="372110"/>
            </a:xfrm>
            <a:custGeom>
              <a:avLst/>
              <a:gdLst/>
              <a:ahLst/>
              <a:cxnLst/>
              <a:rect l="l" t="t" r="r" b="b"/>
              <a:pathLst>
                <a:path w="350520" h="372110">
                  <a:moveTo>
                    <a:pt x="80772" y="94488"/>
                  </a:moveTo>
                  <a:lnTo>
                    <a:pt x="80772" y="0"/>
                  </a:lnTo>
                  <a:lnTo>
                    <a:pt x="269748" y="0"/>
                  </a:lnTo>
                  <a:lnTo>
                    <a:pt x="269748" y="15240"/>
                  </a:lnTo>
                  <a:lnTo>
                    <a:pt x="111252" y="15240"/>
                  </a:lnTo>
                  <a:lnTo>
                    <a:pt x="96012" y="30480"/>
                  </a:lnTo>
                  <a:lnTo>
                    <a:pt x="111252" y="30480"/>
                  </a:lnTo>
                  <a:lnTo>
                    <a:pt x="111252" y="79248"/>
                  </a:lnTo>
                  <a:lnTo>
                    <a:pt x="96012" y="79248"/>
                  </a:lnTo>
                  <a:lnTo>
                    <a:pt x="80772" y="94488"/>
                  </a:lnTo>
                  <a:close/>
                </a:path>
                <a:path w="350520" h="372110">
                  <a:moveTo>
                    <a:pt x="111252" y="30480"/>
                  </a:moveTo>
                  <a:lnTo>
                    <a:pt x="96012" y="30480"/>
                  </a:lnTo>
                  <a:lnTo>
                    <a:pt x="111252" y="15240"/>
                  </a:lnTo>
                  <a:lnTo>
                    <a:pt x="111252" y="30480"/>
                  </a:lnTo>
                  <a:close/>
                </a:path>
                <a:path w="350520" h="372110">
                  <a:moveTo>
                    <a:pt x="239268" y="30480"/>
                  </a:moveTo>
                  <a:lnTo>
                    <a:pt x="111252" y="30480"/>
                  </a:lnTo>
                  <a:lnTo>
                    <a:pt x="111252" y="15240"/>
                  </a:lnTo>
                  <a:lnTo>
                    <a:pt x="239268" y="15240"/>
                  </a:lnTo>
                  <a:lnTo>
                    <a:pt x="239268" y="30480"/>
                  </a:lnTo>
                  <a:close/>
                </a:path>
                <a:path w="350520" h="372110">
                  <a:moveTo>
                    <a:pt x="318516" y="109728"/>
                  </a:moveTo>
                  <a:lnTo>
                    <a:pt x="239268" y="109728"/>
                  </a:lnTo>
                  <a:lnTo>
                    <a:pt x="239268" y="15240"/>
                  </a:lnTo>
                  <a:lnTo>
                    <a:pt x="254508" y="30480"/>
                  </a:lnTo>
                  <a:lnTo>
                    <a:pt x="269748" y="30480"/>
                  </a:lnTo>
                  <a:lnTo>
                    <a:pt x="269748" y="79248"/>
                  </a:lnTo>
                  <a:lnTo>
                    <a:pt x="254508" y="79248"/>
                  </a:lnTo>
                  <a:lnTo>
                    <a:pt x="269748" y="94488"/>
                  </a:lnTo>
                  <a:lnTo>
                    <a:pt x="318516" y="94488"/>
                  </a:lnTo>
                  <a:lnTo>
                    <a:pt x="318516" y="109728"/>
                  </a:lnTo>
                  <a:close/>
                </a:path>
                <a:path w="350520" h="372110">
                  <a:moveTo>
                    <a:pt x="269748" y="30480"/>
                  </a:moveTo>
                  <a:lnTo>
                    <a:pt x="254508" y="30480"/>
                  </a:lnTo>
                  <a:lnTo>
                    <a:pt x="239268" y="15240"/>
                  </a:lnTo>
                  <a:lnTo>
                    <a:pt x="269748" y="15240"/>
                  </a:lnTo>
                  <a:lnTo>
                    <a:pt x="269748" y="30480"/>
                  </a:lnTo>
                  <a:close/>
                </a:path>
                <a:path w="350520" h="372110">
                  <a:moveTo>
                    <a:pt x="80772" y="291084"/>
                  </a:moveTo>
                  <a:lnTo>
                    <a:pt x="0" y="291084"/>
                  </a:lnTo>
                  <a:lnTo>
                    <a:pt x="0" y="79248"/>
                  </a:lnTo>
                  <a:lnTo>
                    <a:pt x="80772" y="79248"/>
                  </a:lnTo>
                  <a:lnTo>
                    <a:pt x="80772" y="94488"/>
                  </a:lnTo>
                  <a:lnTo>
                    <a:pt x="32004" y="94488"/>
                  </a:lnTo>
                  <a:lnTo>
                    <a:pt x="16764" y="109728"/>
                  </a:lnTo>
                  <a:lnTo>
                    <a:pt x="32004" y="109728"/>
                  </a:lnTo>
                  <a:lnTo>
                    <a:pt x="32004" y="260604"/>
                  </a:lnTo>
                  <a:lnTo>
                    <a:pt x="16764" y="260604"/>
                  </a:lnTo>
                  <a:lnTo>
                    <a:pt x="32004" y="275844"/>
                  </a:lnTo>
                  <a:lnTo>
                    <a:pt x="80772" y="275844"/>
                  </a:lnTo>
                  <a:lnTo>
                    <a:pt x="80772" y="291084"/>
                  </a:lnTo>
                  <a:close/>
                </a:path>
                <a:path w="350520" h="372110">
                  <a:moveTo>
                    <a:pt x="111252" y="109728"/>
                  </a:moveTo>
                  <a:lnTo>
                    <a:pt x="32004" y="109728"/>
                  </a:lnTo>
                  <a:lnTo>
                    <a:pt x="32004" y="94488"/>
                  </a:lnTo>
                  <a:lnTo>
                    <a:pt x="80772" y="94488"/>
                  </a:lnTo>
                  <a:lnTo>
                    <a:pt x="96012" y="79248"/>
                  </a:lnTo>
                  <a:lnTo>
                    <a:pt x="111252" y="79248"/>
                  </a:lnTo>
                  <a:lnTo>
                    <a:pt x="111252" y="109728"/>
                  </a:lnTo>
                  <a:close/>
                </a:path>
                <a:path w="350520" h="372110">
                  <a:moveTo>
                    <a:pt x="269748" y="94488"/>
                  </a:moveTo>
                  <a:lnTo>
                    <a:pt x="254508" y="79248"/>
                  </a:lnTo>
                  <a:lnTo>
                    <a:pt x="269748" y="79248"/>
                  </a:lnTo>
                  <a:lnTo>
                    <a:pt x="269748" y="94488"/>
                  </a:lnTo>
                  <a:close/>
                </a:path>
                <a:path w="350520" h="372110">
                  <a:moveTo>
                    <a:pt x="350520" y="109728"/>
                  </a:moveTo>
                  <a:lnTo>
                    <a:pt x="333756" y="109728"/>
                  </a:lnTo>
                  <a:lnTo>
                    <a:pt x="318516" y="94488"/>
                  </a:lnTo>
                  <a:lnTo>
                    <a:pt x="269748" y="94488"/>
                  </a:lnTo>
                  <a:lnTo>
                    <a:pt x="269748" y="79248"/>
                  </a:lnTo>
                  <a:lnTo>
                    <a:pt x="350520" y="79248"/>
                  </a:lnTo>
                  <a:lnTo>
                    <a:pt x="350520" y="109728"/>
                  </a:lnTo>
                  <a:close/>
                </a:path>
                <a:path w="350520" h="372110">
                  <a:moveTo>
                    <a:pt x="32004" y="109728"/>
                  </a:moveTo>
                  <a:lnTo>
                    <a:pt x="16764" y="109728"/>
                  </a:lnTo>
                  <a:lnTo>
                    <a:pt x="32004" y="94488"/>
                  </a:lnTo>
                  <a:lnTo>
                    <a:pt x="32004" y="109728"/>
                  </a:lnTo>
                  <a:close/>
                </a:path>
                <a:path w="350520" h="372110">
                  <a:moveTo>
                    <a:pt x="318516" y="275844"/>
                  </a:moveTo>
                  <a:lnTo>
                    <a:pt x="318516" y="94488"/>
                  </a:lnTo>
                  <a:lnTo>
                    <a:pt x="333756" y="109728"/>
                  </a:lnTo>
                  <a:lnTo>
                    <a:pt x="350520" y="109728"/>
                  </a:lnTo>
                  <a:lnTo>
                    <a:pt x="350520" y="260604"/>
                  </a:lnTo>
                  <a:lnTo>
                    <a:pt x="333756" y="260604"/>
                  </a:lnTo>
                  <a:lnTo>
                    <a:pt x="318516" y="275844"/>
                  </a:lnTo>
                  <a:close/>
                </a:path>
                <a:path w="350520" h="372110">
                  <a:moveTo>
                    <a:pt x="32004" y="275844"/>
                  </a:moveTo>
                  <a:lnTo>
                    <a:pt x="16764" y="260604"/>
                  </a:lnTo>
                  <a:lnTo>
                    <a:pt x="32004" y="260604"/>
                  </a:lnTo>
                  <a:lnTo>
                    <a:pt x="32004" y="275844"/>
                  </a:lnTo>
                  <a:close/>
                </a:path>
                <a:path w="350520" h="372110">
                  <a:moveTo>
                    <a:pt x="111252" y="291084"/>
                  </a:moveTo>
                  <a:lnTo>
                    <a:pt x="96012" y="291084"/>
                  </a:lnTo>
                  <a:lnTo>
                    <a:pt x="80772" y="275844"/>
                  </a:lnTo>
                  <a:lnTo>
                    <a:pt x="32004" y="275844"/>
                  </a:lnTo>
                  <a:lnTo>
                    <a:pt x="32004" y="260604"/>
                  </a:lnTo>
                  <a:lnTo>
                    <a:pt x="111252" y="260604"/>
                  </a:lnTo>
                  <a:lnTo>
                    <a:pt x="111252" y="291084"/>
                  </a:lnTo>
                  <a:close/>
                </a:path>
                <a:path w="350520" h="372110">
                  <a:moveTo>
                    <a:pt x="239268" y="355092"/>
                  </a:moveTo>
                  <a:lnTo>
                    <a:pt x="239268" y="260604"/>
                  </a:lnTo>
                  <a:lnTo>
                    <a:pt x="318516" y="260604"/>
                  </a:lnTo>
                  <a:lnTo>
                    <a:pt x="318516" y="275844"/>
                  </a:lnTo>
                  <a:lnTo>
                    <a:pt x="269748" y="275844"/>
                  </a:lnTo>
                  <a:lnTo>
                    <a:pt x="254508" y="291084"/>
                  </a:lnTo>
                  <a:lnTo>
                    <a:pt x="269748" y="291084"/>
                  </a:lnTo>
                  <a:lnTo>
                    <a:pt x="269748" y="339852"/>
                  </a:lnTo>
                  <a:lnTo>
                    <a:pt x="254508" y="339852"/>
                  </a:lnTo>
                  <a:lnTo>
                    <a:pt x="239268" y="355092"/>
                  </a:lnTo>
                  <a:close/>
                </a:path>
                <a:path w="350520" h="372110">
                  <a:moveTo>
                    <a:pt x="350520" y="291084"/>
                  </a:moveTo>
                  <a:lnTo>
                    <a:pt x="269748" y="291084"/>
                  </a:lnTo>
                  <a:lnTo>
                    <a:pt x="269748" y="275844"/>
                  </a:lnTo>
                  <a:lnTo>
                    <a:pt x="318516" y="275844"/>
                  </a:lnTo>
                  <a:lnTo>
                    <a:pt x="333756" y="260604"/>
                  </a:lnTo>
                  <a:lnTo>
                    <a:pt x="350520" y="260604"/>
                  </a:lnTo>
                  <a:lnTo>
                    <a:pt x="350520" y="291084"/>
                  </a:lnTo>
                  <a:close/>
                </a:path>
                <a:path w="350520" h="372110">
                  <a:moveTo>
                    <a:pt x="269748" y="371856"/>
                  </a:moveTo>
                  <a:lnTo>
                    <a:pt x="80772" y="371856"/>
                  </a:lnTo>
                  <a:lnTo>
                    <a:pt x="80772" y="275844"/>
                  </a:lnTo>
                  <a:lnTo>
                    <a:pt x="96012" y="291084"/>
                  </a:lnTo>
                  <a:lnTo>
                    <a:pt x="111252" y="291084"/>
                  </a:lnTo>
                  <a:lnTo>
                    <a:pt x="111252" y="339852"/>
                  </a:lnTo>
                  <a:lnTo>
                    <a:pt x="96012" y="339852"/>
                  </a:lnTo>
                  <a:lnTo>
                    <a:pt x="111252" y="355092"/>
                  </a:lnTo>
                  <a:lnTo>
                    <a:pt x="269748" y="355092"/>
                  </a:lnTo>
                  <a:lnTo>
                    <a:pt x="269748" y="371856"/>
                  </a:lnTo>
                  <a:close/>
                </a:path>
                <a:path w="350520" h="372110">
                  <a:moveTo>
                    <a:pt x="269748" y="291084"/>
                  </a:moveTo>
                  <a:lnTo>
                    <a:pt x="254508" y="291084"/>
                  </a:lnTo>
                  <a:lnTo>
                    <a:pt x="269748" y="275844"/>
                  </a:lnTo>
                  <a:lnTo>
                    <a:pt x="269748" y="291084"/>
                  </a:lnTo>
                  <a:close/>
                </a:path>
                <a:path w="350520" h="372110">
                  <a:moveTo>
                    <a:pt x="111252" y="355092"/>
                  </a:moveTo>
                  <a:lnTo>
                    <a:pt x="96012" y="339852"/>
                  </a:lnTo>
                  <a:lnTo>
                    <a:pt x="111252" y="339852"/>
                  </a:lnTo>
                  <a:lnTo>
                    <a:pt x="111252" y="355092"/>
                  </a:lnTo>
                  <a:close/>
                </a:path>
                <a:path w="350520" h="372110">
                  <a:moveTo>
                    <a:pt x="239268" y="355092"/>
                  </a:moveTo>
                  <a:lnTo>
                    <a:pt x="111252" y="355092"/>
                  </a:lnTo>
                  <a:lnTo>
                    <a:pt x="111252" y="339852"/>
                  </a:lnTo>
                  <a:lnTo>
                    <a:pt x="239268" y="339852"/>
                  </a:lnTo>
                  <a:lnTo>
                    <a:pt x="239268" y="355092"/>
                  </a:lnTo>
                  <a:close/>
                </a:path>
                <a:path w="350520" h="372110">
                  <a:moveTo>
                    <a:pt x="269748" y="355092"/>
                  </a:moveTo>
                  <a:lnTo>
                    <a:pt x="239268" y="355092"/>
                  </a:lnTo>
                  <a:lnTo>
                    <a:pt x="254508" y="339852"/>
                  </a:lnTo>
                  <a:lnTo>
                    <a:pt x="269748" y="339852"/>
                  </a:lnTo>
                  <a:lnTo>
                    <a:pt x="269748" y="355092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75003"/>
            <a:ext cx="9878695" cy="5425440"/>
            <a:chOff x="0" y="1175003"/>
            <a:chExt cx="9878695" cy="5425440"/>
          </a:xfrm>
        </p:grpSpPr>
        <p:sp>
          <p:nvSpPr>
            <p:cNvPr id="3" name="object 3"/>
            <p:cNvSpPr/>
            <p:nvPr/>
          </p:nvSpPr>
          <p:spPr>
            <a:xfrm>
              <a:off x="0" y="1207007"/>
              <a:ext cx="1048512" cy="6705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7700" y="2234183"/>
              <a:ext cx="8801100" cy="7620"/>
            </a:xfrm>
            <a:custGeom>
              <a:avLst/>
              <a:gdLst/>
              <a:ahLst/>
              <a:cxnLst/>
              <a:rect l="l" t="t" r="r" b="b"/>
              <a:pathLst>
                <a:path w="8801100" h="7619">
                  <a:moveTo>
                    <a:pt x="8801100" y="7619"/>
                  </a:moveTo>
                  <a:lnTo>
                    <a:pt x="0" y="7619"/>
                  </a:lnTo>
                  <a:lnTo>
                    <a:pt x="0" y="0"/>
                  </a:lnTo>
                  <a:lnTo>
                    <a:pt x="8801100" y="0"/>
                  </a:lnTo>
                  <a:lnTo>
                    <a:pt x="8801100" y="761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36235" y="1854707"/>
              <a:ext cx="4541520" cy="2849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1583" y="2537459"/>
              <a:ext cx="4777740" cy="2144395"/>
            </a:xfrm>
            <a:custGeom>
              <a:avLst/>
              <a:gdLst/>
              <a:ahLst/>
              <a:cxnLst/>
              <a:rect l="l" t="t" r="r" b="b"/>
              <a:pathLst>
                <a:path w="4777740" h="2144395">
                  <a:moveTo>
                    <a:pt x="4419600" y="2144268"/>
                  </a:moveTo>
                  <a:lnTo>
                    <a:pt x="356616" y="2144268"/>
                  </a:lnTo>
                  <a:lnTo>
                    <a:pt x="308300" y="2141005"/>
                  </a:lnTo>
                  <a:lnTo>
                    <a:pt x="261937" y="2131504"/>
                  </a:lnTo>
                  <a:lnTo>
                    <a:pt x="217955" y="2116193"/>
                  </a:lnTo>
                  <a:lnTo>
                    <a:pt x="176784" y="2095500"/>
                  </a:lnTo>
                  <a:lnTo>
                    <a:pt x="138850" y="2069853"/>
                  </a:lnTo>
                  <a:lnTo>
                    <a:pt x="104584" y="2039683"/>
                  </a:lnTo>
                  <a:lnTo>
                    <a:pt x="74414" y="2005417"/>
                  </a:lnTo>
                  <a:lnTo>
                    <a:pt x="48768" y="1967483"/>
                  </a:lnTo>
                  <a:lnTo>
                    <a:pt x="28074" y="1926312"/>
                  </a:lnTo>
                  <a:lnTo>
                    <a:pt x="12763" y="1882330"/>
                  </a:lnTo>
                  <a:lnTo>
                    <a:pt x="3262" y="1835967"/>
                  </a:lnTo>
                  <a:lnTo>
                    <a:pt x="0" y="1787652"/>
                  </a:lnTo>
                  <a:lnTo>
                    <a:pt x="0" y="358139"/>
                  </a:lnTo>
                  <a:lnTo>
                    <a:pt x="3262" y="309474"/>
                  </a:lnTo>
                  <a:lnTo>
                    <a:pt x="12763" y="262819"/>
                  </a:lnTo>
                  <a:lnTo>
                    <a:pt x="28074" y="218598"/>
                  </a:lnTo>
                  <a:lnTo>
                    <a:pt x="48768" y="177235"/>
                  </a:lnTo>
                  <a:lnTo>
                    <a:pt x="74414" y="139153"/>
                  </a:lnTo>
                  <a:lnTo>
                    <a:pt x="104584" y="104774"/>
                  </a:lnTo>
                  <a:lnTo>
                    <a:pt x="138850" y="74524"/>
                  </a:lnTo>
                  <a:lnTo>
                    <a:pt x="176783" y="48824"/>
                  </a:lnTo>
                  <a:lnTo>
                    <a:pt x="217955" y="28098"/>
                  </a:lnTo>
                  <a:lnTo>
                    <a:pt x="261937" y="12770"/>
                  </a:lnTo>
                  <a:lnTo>
                    <a:pt x="308300" y="3263"/>
                  </a:lnTo>
                  <a:lnTo>
                    <a:pt x="356616" y="0"/>
                  </a:lnTo>
                  <a:lnTo>
                    <a:pt x="4419600" y="0"/>
                  </a:lnTo>
                  <a:lnTo>
                    <a:pt x="4468265" y="3263"/>
                  </a:lnTo>
                  <a:lnTo>
                    <a:pt x="4514920" y="12770"/>
                  </a:lnTo>
                  <a:lnTo>
                    <a:pt x="4559141" y="28098"/>
                  </a:lnTo>
                  <a:lnTo>
                    <a:pt x="4600504" y="48824"/>
                  </a:lnTo>
                  <a:lnTo>
                    <a:pt x="4638586" y="74524"/>
                  </a:lnTo>
                  <a:lnTo>
                    <a:pt x="4672965" y="104774"/>
                  </a:lnTo>
                  <a:lnTo>
                    <a:pt x="4703215" y="139153"/>
                  </a:lnTo>
                  <a:lnTo>
                    <a:pt x="4728915" y="177235"/>
                  </a:lnTo>
                  <a:lnTo>
                    <a:pt x="4749641" y="218598"/>
                  </a:lnTo>
                  <a:lnTo>
                    <a:pt x="4764969" y="262819"/>
                  </a:lnTo>
                  <a:lnTo>
                    <a:pt x="4774476" y="309474"/>
                  </a:lnTo>
                  <a:lnTo>
                    <a:pt x="4777740" y="358139"/>
                  </a:lnTo>
                  <a:lnTo>
                    <a:pt x="4777740" y="1787652"/>
                  </a:lnTo>
                  <a:lnTo>
                    <a:pt x="4774476" y="1835967"/>
                  </a:lnTo>
                  <a:lnTo>
                    <a:pt x="4764969" y="1882330"/>
                  </a:lnTo>
                  <a:lnTo>
                    <a:pt x="4749641" y="1926312"/>
                  </a:lnTo>
                  <a:lnTo>
                    <a:pt x="4728915" y="1967483"/>
                  </a:lnTo>
                  <a:lnTo>
                    <a:pt x="4703215" y="2005417"/>
                  </a:lnTo>
                  <a:lnTo>
                    <a:pt x="4672965" y="2039683"/>
                  </a:lnTo>
                  <a:lnTo>
                    <a:pt x="4638586" y="2069853"/>
                  </a:lnTo>
                  <a:lnTo>
                    <a:pt x="4600504" y="2095500"/>
                  </a:lnTo>
                  <a:lnTo>
                    <a:pt x="4559141" y="2116193"/>
                  </a:lnTo>
                  <a:lnTo>
                    <a:pt x="4514920" y="2131504"/>
                  </a:lnTo>
                  <a:lnTo>
                    <a:pt x="4468265" y="2141005"/>
                  </a:lnTo>
                  <a:lnTo>
                    <a:pt x="4419600" y="2144268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6344" y="2522220"/>
              <a:ext cx="4808220" cy="2176780"/>
            </a:xfrm>
            <a:custGeom>
              <a:avLst/>
              <a:gdLst/>
              <a:ahLst/>
              <a:cxnLst/>
              <a:rect l="l" t="t" r="r" b="b"/>
              <a:pathLst>
                <a:path w="4808220" h="2176779">
                  <a:moveTo>
                    <a:pt x="4436364" y="2176272"/>
                  </a:moveTo>
                  <a:lnTo>
                    <a:pt x="371856" y="2176272"/>
                  </a:lnTo>
                  <a:lnTo>
                    <a:pt x="353568" y="2174748"/>
                  </a:lnTo>
                  <a:lnTo>
                    <a:pt x="335280" y="2174748"/>
                  </a:lnTo>
                  <a:lnTo>
                    <a:pt x="315468" y="2171700"/>
                  </a:lnTo>
                  <a:lnTo>
                    <a:pt x="297180" y="2168652"/>
                  </a:lnTo>
                  <a:lnTo>
                    <a:pt x="280416" y="2164080"/>
                  </a:lnTo>
                  <a:lnTo>
                    <a:pt x="262128" y="2159508"/>
                  </a:lnTo>
                  <a:lnTo>
                    <a:pt x="245364" y="2153412"/>
                  </a:lnTo>
                  <a:lnTo>
                    <a:pt x="227076" y="2147316"/>
                  </a:lnTo>
                  <a:lnTo>
                    <a:pt x="211836" y="2139696"/>
                  </a:lnTo>
                  <a:lnTo>
                    <a:pt x="164592" y="2112264"/>
                  </a:lnTo>
                  <a:lnTo>
                    <a:pt x="121920" y="2078736"/>
                  </a:lnTo>
                  <a:lnTo>
                    <a:pt x="109728" y="2066544"/>
                  </a:lnTo>
                  <a:lnTo>
                    <a:pt x="96012" y="2054352"/>
                  </a:lnTo>
                  <a:lnTo>
                    <a:pt x="85344" y="2040636"/>
                  </a:lnTo>
                  <a:lnTo>
                    <a:pt x="73152" y="2026920"/>
                  </a:lnTo>
                  <a:lnTo>
                    <a:pt x="64008" y="2011680"/>
                  </a:lnTo>
                  <a:lnTo>
                    <a:pt x="28956" y="1947672"/>
                  </a:lnTo>
                  <a:lnTo>
                    <a:pt x="10668" y="1895856"/>
                  </a:lnTo>
                  <a:lnTo>
                    <a:pt x="7620" y="1877568"/>
                  </a:lnTo>
                  <a:lnTo>
                    <a:pt x="3048" y="1859280"/>
                  </a:lnTo>
                  <a:lnTo>
                    <a:pt x="0" y="1822704"/>
                  </a:lnTo>
                  <a:lnTo>
                    <a:pt x="0" y="353568"/>
                  </a:lnTo>
                  <a:lnTo>
                    <a:pt x="3048" y="316992"/>
                  </a:lnTo>
                  <a:lnTo>
                    <a:pt x="7620" y="298704"/>
                  </a:lnTo>
                  <a:lnTo>
                    <a:pt x="10668" y="280416"/>
                  </a:lnTo>
                  <a:lnTo>
                    <a:pt x="16764" y="262128"/>
                  </a:lnTo>
                  <a:lnTo>
                    <a:pt x="21336" y="245364"/>
                  </a:lnTo>
                  <a:lnTo>
                    <a:pt x="44196" y="195072"/>
                  </a:lnTo>
                  <a:lnTo>
                    <a:pt x="73152" y="149352"/>
                  </a:lnTo>
                  <a:lnTo>
                    <a:pt x="108204" y="109728"/>
                  </a:lnTo>
                  <a:lnTo>
                    <a:pt x="163068" y="64008"/>
                  </a:lnTo>
                  <a:lnTo>
                    <a:pt x="210312" y="36576"/>
                  </a:lnTo>
                  <a:lnTo>
                    <a:pt x="260604" y="16764"/>
                  </a:lnTo>
                  <a:lnTo>
                    <a:pt x="333756" y="1524"/>
                  </a:lnTo>
                  <a:lnTo>
                    <a:pt x="353568" y="0"/>
                  </a:lnTo>
                  <a:lnTo>
                    <a:pt x="4454652" y="0"/>
                  </a:lnTo>
                  <a:lnTo>
                    <a:pt x="4527804" y="10668"/>
                  </a:lnTo>
                  <a:lnTo>
                    <a:pt x="4579620" y="28956"/>
                  </a:lnTo>
                  <a:lnTo>
                    <a:pt x="4582972" y="30480"/>
                  </a:lnTo>
                  <a:lnTo>
                    <a:pt x="373380" y="30480"/>
                  </a:lnTo>
                  <a:lnTo>
                    <a:pt x="355092" y="32004"/>
                  </a:lnTo>
                  <a:lnTo>
                    <a:pt x="338328" y="32004"/>
                  </a:lnTo>
                  <a:lnTo>
                    <a:pt x="288036" y="41148"/>
                  </a:lnTo>
                  <a:lnTo>
                    <a:pt x="271272" y="45720"/>
                  </a:lnTo>
                  <a:lnTo>
                    <a:pt x="256032" y="51816"/>
                  </a:lnTo>
                  <a:lnTo>
                    <a:pt x="239268" y="57912"/>
                  </a:lnTo>
                  <a:lnTo>
                    <a:pt x="195072" y="80772"/>
                  </a:lnTo>
                  <a:lnTo>
                    <a:pt x="169164" y="99060"/>
                  </a:lnTo>
                  <a:lnTo>
                    <a:pt x="155448" y="108204"/>
                  </a:lnTo>
                  <a:lnTo>
                    <a:pt x="99060" y="167640"/>
                  </a:lnTo>
                  <a:lnTo>
                    <a:pt x="71628" y="210312"/>
                  </a:lnTo>
                  <a:lnTo>
                    <a:pt x="51816" y="254508"/>
                  </a:lnTo>
                  <a:lnTo>
                    <a:pt x="32004" y="336804"/>
                  </a:lnTo>
                  <a:lnTo>
                    <a:pt x="32004" y="355092"/>
                  </a:lnTo>
                  <a:lnTo>
                    <a:pt x="30480" y="373380"/>
                  </a:lnTo>
                  <a:lnTo>
                    <a:pt x="30480" y="1802892"/>
                  </a:lnTo>
                  <a:lnTo>
                    <a:pt x="32004" y="1819656"/>
                  </a:lnTo>
                  <a:lnTo>
                    <a:pt x="32004" y="1837944"/>
                  </a:lnTo>
                  <a:lnTo>
                    <a:pt x="41148" y="1888236"/>
                  </a:lnTo>
                  <a:lnTo>
                    <a:pt x="64008" y="1950720"/>
                  </a:lnTo>
                  <a:lnTo>
                    <a:pt x="80772" y="1979676"/>
                  </a:lnTo>
                  <a:lnTo>
                    <a:pt x="88392" y="1993392"/>
                  </a:lnTo>
                  <a:lnTo>
                    <a:pt x="99060" y="2007108"/>
                  </a:lnTo>
                  <a:lnTo>
                    <a:pt x="108204" y="2019300"/>
                  </a:lnTo>
                  <a:lnTo>
                    <a:pt x="118872" y="2031492"/>
                  </a:lnTo>
                  <a:lnTo>
                    <a:pt x="143256" y="2055876"/>
                  </a:lnTo>
                  <a:lnTo>
                    <a:pt x="155448" y="2066544"/>
                  </a:lnTo>
                  <a:lnTo>
                    <a:pt x="167640" y="2075688"/>
                  </a:lnTo>
                  <a:lnTo>
                    <a:pt x="181356" y="2086356"/>
                  </a:lnTo>
                  <a:lnTo>
                    <a:pt x="224028" y="2110740"/>
                  </a:lnTo>
                  <a:lnTo>
                    <a:pt x="271272" y="2129028"/>
                  </a:lnTo>
                  <a:lnTo>
                    <a:pt x="320040" y="2141220"/>
                  </a:lnTo>
                  <a:lnTo>
                    <a:pt x="355092" y="2144268"/>
                  </a:lnTo>
                  <a:lnTo>
                    <a:pt x="4584496" y="2144268"/>
                  </a:lnTo>
                  <a:lnTo>
                    <a:pt x="4564380" y="2153412"/>
                  </a:lnTo>
                  <a:lnTo>
                    <a:pt x="4546092" y="2159508"/>
                  </a:lnTo>
                  <a:lnTo>
                    <a:pt x="4529328" y="2164080"/>
                  </a:lnTo>
                  <a:lnTo>
                    <a:pt x="4511040" y="2168652"/>
                  </a:lnTo>
                  <a:lnTo>
                    <a:pt x="4492752" y="2171700"/>
                  </a:lnTo>
                  <a:lnTo>
                    <a:pt x="4436364" y="2176272"/>
                  </a:lnTo>
                  <a:close/>
                </a:path>
                <a:path w="4808220" h="2176779">
                  <a:moveTo>
                    <a:pt x="4584496" y="2144268"/>
                  </a:moveTo>
                  <a:lnTo>
                    <a:pt x="4453128" y="2144268"/>
                  </a:lnTo>
                  <a:lnTo>
                    <a:pt x="4486656" y="2141220"/>
                  </a:lnTo>
                  <a:lnTo>
                    <a:pt x="4503420" y="2138172"/>
                  </a:lnTo>
                  <a:lnTo>
                    <a:pt x="4552188" y="2124456"/>
                  </a:lnTo>
                  <a:lnTo>
                    <a:pt x="4597908" y="2103120"/>
                  </a:lnTo>
                  <a:lnTo>
                    <a:pt x="4639056" y="2077212"/>
                  </a:lnTo>
                  <a:lnTo>
                    <a:pt x="4677156" y="2045208"/>
                  </a:lnTo>
                  <a:lnTo>
                    <a:pt x="4709160" y="2007108"/>
                  </a:lnTo>
                  <a:lnTo>
                    <a:pt x="4735068" y="1965960"/>
                  </a:lnTo>
                  <a:lnTo>
                    <a:pt x="4756404" y="1920240"/>
                  </a:lnTo>
                  <a:lnTo>
                    <a:pt x="4770120" y="1871472"/>
                  </a:lnTo>
                  <a:lnTo>
                    <a:pt x="4776343" y="1819656"/>
                  </a:lnTo>
                  <a:lnTo>
                    <a:pt x="4777740" y="1802892"/>
                  </a:lnTo>
                  <a:lnTo>
                    <a:pt x="4777740" y="373380"/>
                  </a:lnTo>
                  <a:lnTo>
                    <a:pt x="4773168" y="321564"/>
                  </a:lnTo>
                  <a:lnTo>
                    <a:pt x="4762500" y="271272"/>
                  </a:lnTo>
                  <a:lnTo>
                    <a:pt x="4744212" y="225552"/>
                  </a:lnTo>
                  <a:lnTo>
                    <a:pt x="4727448" y="196596"/>
                  </a:lnTo>
                  <a:lnTo>
                    <a:pt x="4718304" y="181356"/>
                  </a:lnTo>
                  <a:lnTo>
                    <a:pt x="4709160" y="169164"/>
                  </a:lnTo>
                  <a:lnTo>
                    <a:pt x="4700016" y="155448"/>
                  </a:lnTo>
                  <a:lnTo>
                    <a:pt x="4687824" y="143256"/>
                  </a:lnTo>
                  <a:lnTo>
                    <a:pt x="4677156" y="131064"/>
                  </a:lnTo>
                  <a:lnTo>
                    <a:pt x="4640580" y="99060"/>
                  </a:lnTo>
                  <a:lnTo>
                    <a:pt x="4613148" y="80772"/>
                  </a:lnTo>
                  <a:lnTo>
                    <a:pt x="4597908" y="73152"/>
                  </a:lnTo>
                  <a:lnTo>
                    <a:pt x="4584192" y="65532"/>
                  </a:lnTo>
                  <a:lnTo>
                    <a:pt x="4568952" y="57912"/>
                  </a:lnTo>
                  <a:lnTo>
                    <a:pt x="4553712" y="51816"/>
                  </a:lnTo>
                  <a:lnTo>
                    <a:pt x="4536948" y="47244"/>
                  </a:lnTo>
                  <a:lnTo>
                    <a:pt x="4521708" y="41148"/>
                  </a:lnTo>
                  <a:lnTo>
                    <a:pt x="4488180" y="35052"/>
                  </a:lnTo>
                  <a:lnTo>
                    <a:pt x="4434840" y="30480"/>
                  </a:lnTo>
                  <a:lnTo>
                    <a:pt x="4582972" y="30480"/>
                  </a:lnTo>
                  <a:lnTo>
                    <a:pt x="4613148" y="44196"/>
                  </a:lnTo>
                  <a:lnTo>
                    <a:pt x="4643628" y="62484"/>
                  </a:lnTo>
                  <a:lnTo>
                    <a:pt x="4658868" y="73152"/>
                  </a:lnTo>
                  <a:lnTo>
                    <a:pt x="4672584" y="85344"/>
                  </a:lnTo>
                  <a:lnTo>
                    <a:pt x="4686300" y="96012"/>
                  </a:lnTo>
                  <a:lnTo>
                    <a:pt x="4698492" y="108204"/>
                  </a:lnTo>
                  <a:lnTo>
                    <a:pt x="4722876" y="135636"/>
                  </a:lnTo>
                  <a:lnTo>
                    <a:pt x="4733544" y="149352"/>
                  </a:lnTo>
                  <a:lnTo>
                    <a:pt x="4744212" y="164592"/>
                  </a:lnTo>
                  <a:lnTo>
                    <a:pt x="4754880" y="178308"/>
                  </a:lnTo>
                  <a:lnTo>
                    <a:pt x="4779264" y="227076"/>
                  </a:lnTo>
                  <a:lnTo>
                    <a:pt x="4796028" y="278892"/>
                  </a:lnTo>
                  <a:lnTo>
                    <a:pt x="4806696" y="333756"/>
                  </a:lnTo>
                  <a:lnTo>
                    <a:pt x="4808220" y="353568"/>
                  </a:lnTo>
                  <a:lnTo>
                    <a:pt x="4808102" y="1822704"/>
                  </a:lnTo>
                  <a:lnTo>
                    <a:pt x="4806696" y="1840992"/>
                  </a:lnTo>
                  <a:lnTo>
                    <a:pt x="4797552" y="1895856"/>
                  </a:lnTo>
                  <a:lnTo>
                    <a:pt x="4791456" y="1912620"/>
                  </a:lnTo>
                  <a:lnTo>
                    <a:pt x="4785360" y="1930908"/>
                  </a:lnTo>
                  <a:lnTo>
                    <a:pt x="4764024" y="1979676"/>
                  </a:lnTo>
                  <a:lnTo>
                    <a:pt x="4735068" y="2025396"/>
                  </a:lnTo>
                  <a:lnTo>
                    <a:pt x="4722876" y="2039112"/>
                  </a:lnTo>
                  <a:lnTo>
                    <a:pt x="4712208" y="2052828"/>
                  </a:lnTo>
                  <a:lnTo>
                    <a:pt x="4672584" y="2090928"/>
                  </a:lnTo>
                  <a:lnTo>
                    <a:pt x="4629912" y="2121408"/>
                  </a:lnTo>
                  <a:lnTo>
                    <a:pt x="4597908" y="2138172"/>
                  </a:lnTo>
                  <a:lnTo>
                    <a:pt x="4584496" y="2144268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50248" y="2573526"/>
            <a:ext cx="4320540" cy="1836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03530" algn="just">
              <a:lnSpc>
                <a:spcPct val="101600"/>
              </a:lnSpc>
              <a:spcBef>
                <a:spcPts val="95"/>
              </a:spcBef>
              <a:buSzPct val="92307"/>
              <a:buFont typeface="Arial"/>
              <a:buChar char="•"/>
              <a:tabLst>
                <a:tab pos="72390" algn="l"/>
              </a:tabLst>
            </a:pP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final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train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dataset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make 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predictions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test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dataset</a:t>
            </a:r>
            <a:endParaRPr sz="1300">
              <a:latin typeface="Trebuchet MS"/>
              <a:cs typeface="Trebuchet MS"/>
            </a:endParaRPr>
          </a:p>
          <a:p>
            <a:pPr marL="12700" marR="5080" algn="just">
              <a:lnSpc>
                <a:spcPts val="1580"/>
              </a:lnSpc>
              <a:spcBef>
                <a:spcPts val="60"/>
              </a:spcBef>
              <a:buSzPct val="92307"/>
              <a:buFont typeface="Arial"/>
              <a:buChar char="•"/>
              <a:tabLst>
                <a:tab pos="72390" algn="l"/>
              </a:tabLst>
            </a:pP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train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scaled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scaler.transform 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function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scale</a:t>
            </a: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train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dataset.</a:t>
            </a:r>
            <a:endParaRPr sz="1300">
              <a:latin typeface="Trebuchet MS"/>
              <a:cs typeface="Trebuchet MS"/>
            </a:endParaRPr>
          </a:p>
          <a:p>
            <a:pPr marL="12700" marR="59055" algn="just">
              <a:lnSpc>
                <a:spcPts val="1580"/>
              </a:lnSpc>
              <a:spcBef>
                <a:spcPts val="5"/>
              </a:spcBef>
              <a:buSzPct val="92307"/>
              <a:buFont typeface="Arial"/>
              <a:buChar char="•"/>
              <a:tabLst>
                <a:tab pos="72390" algn="l"/>
              </a:tabLst>
            </a:pP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Predicted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probabilities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were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added</a:t>
            </a:r>
            <a:r>
              <a:rPr sz="1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leads</a:t>
            </a:r>
            <a:r>
              <a:rPr sz="1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in 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test</a:t>
            </a:r>
            <a:r>
              <a:rPr sz="13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dataframe.</a:t>
            </a:r>
            <a:endParaRPr sz="1300">
              <a:latin typeface="Trebuchet MS"/>
              <a:cs typeface="Trebuchet MS"/>
            </a:endParaRPr>
          </a:p>
          <a:p>
            <a:pPr marL="12700" marR="64769" algn="just">
              <a:lnSpc>
                <a:spcPts val="1580"/>
              </a:lnSpc>
              <a:spcBef>
                <a:spcPts val="10"/>
              </a:spcBef>
              <a:buSzPct val="92307"/>
              <a:buFont typeface="Arial"/>
              <a:buChar char="•"/>
              <a:tabLst>
                <a:tab pos="72390" algn="l"/>
              </a:tabLst>
            </a:pP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probability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threshold</a:t>
            </a:r>
            <a:r>
              <a:rPr sz="1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value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0.33,</a:t>
            </a:r>
            <a:r>
              <a:rPr sz="13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leads 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test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dataset</a:t>
            </a: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were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predicted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convert 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not.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27887" y="2753867"/>
            <a:ext cx="8658225" cy="3267710"/>
            <a:chOff x="627887" y="2753867"/>
            <a:chExt cx="8658225" cy="3267710"/>
          </a:xfrm>
        </p:grpSpPr>
        <p:sp>
          <p:nvSpPr>
            <p:cNvPr id="10" name="object 10"/>
            <p:cNvSpPr/>
            <p:nvPr/>
          </p:nvSpPr>
          <p:spPr>
            <a:xfrm>
              <a:off x="5655564" y="2753867"/>
              <a:ext cx="3630167" cy="15712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4651" y="5251703"/>
              <a:ext cx="4526280" cy="754380"/>
            </a:xfrm>
            <a:custGeom>
              <a:avLst/>
              <a:gdLst/>
              <a:ahLst/>
              <a:cxnLst/>
              <a:rect l="l" t="t" r="r" b="b"/>
              <a:pathLst>
                <a:path w="4526280" h="754379">
                  <a:moveTo>
                    <a:pt x="4399788" y="754380"/>
                  </a:moveTo>
                  <a:lnTo>
                    <a:pt x="124968" y="754380"/>
                  </a:lnTo>
                  <a:lnTo>
                    <a:pt x="76509" y="744497"/>
                  </a:lnTo>
                  <a:lnTo>
                    <a:pt x="36766" y="717613"/>
                  </a:lnTo>
                  <a:lnTo>
                    <a:pt x="9882" y="677870"/>
                  </a:lnTo>
                  <a:lnTo>
                    <a:pt x="0" y="629412"/>
                  </a:lnTo>
                  <a:lnTo>
                    <a:pt x="0" y="126492"/>
                  </a:lnTo>
                  <a:lnTo>
                    <a:pt x="9882" y="77152"/>
                  </a:lnTo>
                  <a:lnTo>
                    <a:pt x="36766" y="36957"/>
                  </a:lnTo>
                  <a:lnTo>
                    <a:pt x="76509" y="9906"/>
                  </a:lnTo>
                  <a:lnTo>
                    <a:pt x="124968" y="0"/>
                  </a:lnTo>
                  <a:lnTo>
                    <a:pt x="4399788" y="0"/>
                  </a:lnTo>
                  <a:lnTo>
                    <a:pt x="4449127" y="9906"/>
                  </a:lnTo>
                  <a:lnTo>
                    <a:pt x="4489323" y="36957"/>
                  </a:lnTo>
                  <a:lnTo>
                    <a:pt x="4516374" y="77152"/>
                  </a:lnTo>
                  <a:lnTo>
                    <a:pt x="4526280" y="126492"/>
                  </a:lnTo>
                  <a:lnTo>
                    <a:pt x="4526280" y="629412"/>
                  </a:lnTo>
                  <a:lnTo>
                    <a:pt x="4516374" y="677870"/>
                  </a:lnTo>
                  <a:lnTo>
                    <a:pt x="4489323" y="717613"/>
                  </a:lnTo>
                  <a:lnTo>
                    <a:pt x="4449127" y="744497"/>
                  </a:lnTo>
                  <a:lnTo>
                    <a:pt x="4399788" y="754380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7887" y="5236463"/>
              <a:ext cx="4558665" cy="784860"/>
            </a:xfrm>
            <a:custGeom>
              <a:avLst/>
              <a:gdLst/>
              <a:ahLst/>
              <a:cxnLst/>
              <a:rect l="l" t="t" r="r" b="b"/>
              <a:pathLst>
                <a:path w="4558665" h="784860">
                  <a:moveTo>
                    <a:pt x="4431792" y="784860"/>
                  </a:moveTo>
                  <a:lnTo>
                    <a:pt x="128016" y="784860"/>
                  </a:lnTo>
                  <a:lnTo>
                    <a:pt x="114300" y="783336"/>
                  </a:lnTo>
                  <a:lnTo>
                    <a:pt x="74676" y="768096"/>
                  </a:lnTo>
                  <a:lnTo>
                    <a:pt x="42672" y="745236"/>
                  </a:lnTo>
                  <a:lnTo>
                    <a:pt x="18288" y="711708"/>
                  </a:lnTo>
                  <a:lnTo>
                    <a:pt x="3048" y="673608"/>
                  </a:lnTo>
                  <a:lnTo>
                    <a:pt x="0" y="644652"/>
                  </a:lnTo>
                  <a:lnTo>
                    <a:pt x="0" y="141732"/>
                  </a:lnTo>
                  <a:lnTo>
                    <a:pt x="1524" y="128016"/>
                  </a:lnTo>
                  <a:lnTo>
                    <a:pt x="3048" y="112776"/>
                  </a:lnTo>
                  <a:lnTo>
                    <a:pt x="6096" y="100584"/>
                  </a:lnTo>
                  <a:lnTo>
                    <a:pt x="12192" y="86868"/>
                  </a:lnTo>
                  <a:lnTo>
                    <a:pt x="16764" y="74676"/>
                  </a:lnTo>
                  <a:lnTo>
                    <a:pt x="41148" y="41148"/>
                  </a:lnTo>
                  <a:lnTo>
                    <a:pt x="74676" y="16764"/>
                  </a:lnTo>
                  <a:lnTo>
                    <a:pt x="126492" y="0"/>
                  </a:lnTo>
                  <a:lnTo>
                    <a:pt x="4430268" y="0"/>
                  </a:lnTo>
                  <a:lnTo>
                    <a:pt x="4457700" y="6096"/>
                  </a:lnTo>
                  <a:lnTo>
                    <a:pt x="4471416" y="10668"/>
                  </a:lnTo>
                  <a:lnTo>
                    <a:pt x="4495800" y="22860"/>
                  </a:lnTo>
                  <a:lnTo>
                    <a:pt x="4504690" y="30480"/>
                  </a:lnTo>
                  <a:lnTo>
                    <a:pt x="143256" y="30480"/>
                  </a:lnTo>
                  <a:lnTo>
                    <a:pt x="131064" y="32004"/>
                  </a:lnTo>
                  <a:lnTo>
                    <a:pt x="109728" y="35052"/>
                  </a:lnTo>
                  <a:lnTo>
                    <a:pt x="100584" y="39624"/>
                  </a:lnTo>
                  <a:lnTo>
                    <a:pt x="89916" y="44196"/>
                  </a:lnTo>
                  <a:lnTo>
                    <a:pt x="80772" y="48768"/>
                  </a:lnTo>
                  <a:lnTo>
                    <a:pt x="73152" y="56388"/>
                  </a:lnTo>
                  <a:lnTo>
                    <a:pt x="65532" y="62484"/>
                  </a:lnTo>
                  <a:lnTo>
                    <a:pt x="41148" y="97536"/>
                  </a:lnTo>
                  <a:lnTo>
                    <a:pt x="35052" y="118872"/>
                  </a:lnTo>
                  <a:lnTo>
                    <a:pt x="32004" y="129540"/>
                  </a:lnTo>
                  <a:lnTo>
                    <a:pt x="32004" y="653796"/>
                  </a:lnTo>
                  <a:lnTo>
                    <a:pt x="33528" y="665988"/>
                  </a:lnTo>
                  <a:lnTo>
                    <a:pt x="36576" y="676656"/>
                  </a:lnTo>
                  <a:lnTo>
                    <a:pt x="39624" y="685800"/>
                  </a:lnTo>
                  <a:lnTo>
                    <a:pt x="44196" y="696468"/>
                  </a:lnTo>
                  <a:lnTo>
                    <a:pt x="50292" y="704088"/>
                  </a:lnTo>
                  <a:lnTo>
                    <a:pt x="56388" y="713232"/>
                  </a:lnTo>
                  <a:lnTo>
                    <a:pt x="88392" y="740664"/>
                  </a:lnTo>
                  <a:lnTo>
                    <a:pt x="129540" y="752856"/>
                  </a:lnTo>
                  <a:lnTo>
                    <a:pt x="141732" y="754380"/>
                  </a:lnTo>
                  <a:lnTo>
                    <a:pt x="4505553" y="754380"/>
                  </a:lnTo>
                  <a:lnTo>
                    <a:pt x="4495800" y="760476"/>
                  </a:lnTo>
                  <a:lnTo>
                    <a:pt x="4485132" y="768096"/>
                  </a:lnTo>
                  <a:lnTo>
                    <a:pt x="4472940" y="774192"/>
                  </a:lnTo>
                  <a:lnTo>
                    <a:pt x="4459224" y="778764"/>
                  </a:lnTo>
                  <a:lnTo>
                    <a:pt x="4431792" y="784860"/>
                  </a:lnTo>
                  <a:close/>
                </a:path>
                <a:path w="4558665" h="784860">
                  <a:moveTo>
                    <a:pt x="4505553" y="754380"/>
                  </a:moveTo>
                  <a:lnTo>
                    <a:pt x="4416552" y="754380"/>
                  </a:lnTo>
                  <a:lnTo>
                    <a:pt x="4448556" y="749808"/>
                  </a:lnTo>
                  <a:lnTo>
                    <a:pt x="4459224" y="745236"/>
                  </a:lnTo>
                  <a:lnTo>
                    <a:pt x="4501896" y="714756"/>
                  </a:lnTo>
                  <a:lnTo>
                    <a:pt x="4512564" y="696468"/>
                  </a:lnTo>
                  <a:lnTo>
                    <a:pt x="4518660" y="687324"/>
                  </a:lnTo>
                  <a:lnTo>
                    <a:pt x="4521708" y="678180"/>
                  </a:lnTo>
                  <a:lnTo>
                    <a:pt x="4524756" y="667512"/>
                  </a:lnTo>
                  <a:lnTo>
                    <a:pt x="4526280" y="655320"/>
                  </a:lnTo>
                  <a:lnTo>
                    <a:pt x="4526280" y="131064"/>
                  </a:lnTo>
                  <a:lnTo>
                    <a:pt x="4514088" y="89916"/>
                  </a:lnTo>
                  <a:lnTo>
                    <a:pt x="4486656" y="56388"/>
                  </a:lnTo>
                  <a:lnTo>
                    <a:pt x="4439412" y="33528"/>
                  </a:lnTo>
                  <a:lnTo>
                    <a:pt x="4416552" y="30480"/>
                  </a:lnTo>
                  <a:lnTo>
                    <a:pt x="4504690" y="30480"/>
                  </a:lnTo>
                  <a:lnTo>
                    <a:pt x="4533900" y="60960"/>
                  </a:lnTo>
                  <a:lnTo>
                    <a:pt x="4546092" y="85344"/>
                  </a:lnTo>
                  <a:lnTo>
                    <a:pt x="4552188" y="97536"/>
                  </a:lnTo>
                  <a:lnTo>
                    <a:pt x="4555236" y="112776"/>
                  </a:lnTo>
                  <a:lnTo>
                    <a:pt x="4558284" y="140208"/>
                  </a:lnTo>
                  <a:lnTo>
                    <a:pt x="4558284" y="658368"/>
                  </a:lnTo>
                  <a:lnTo>
                    <a:pt x="4547616" y="697992"/>
                  </a:lnTo>
                  <a:lnTo>
                    <a:pt x="4526280" y="733044"/>
                  </a:lnTo>
                  <a:lnTo>
                    <a:pt x="4507992" y="752856"/>
                  </a:lnTo>
                  <a:lnTo>
                    <a:pt x="4505553" y="754380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981174" y="2418103"/>
            <a:ext cx="296100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top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FFFFFF"/>
                </a:solidFill>
                <a:latin typeface="Trebuchet MS"/>
                <a:cs typeface="Trebuchet MS"/>
              </a:rPr>
              <a:t>records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11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final</a:t>
            </a:r>
            <a:r>
              <a:rPr sz="11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test</a:t>
            </a:r>
            <a:r>
              <a:rPr sz="11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4709" y="5409678"/>
            <a:ext cx="4048760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5"/>
              </a:spcBef>
              <a:buSzPct val="92307"/>
              <a:buFont typeface="Arial"/>
              <a:buChar char="•"/>
              <a:tabLst>
                <a:tab pos="72390" algn="l"/>
              </a:tabLst>
            </a:pP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Conversion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Matrix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calculated</a:t>
            </a: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Actual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Predicted</a:t>
            </a:r>
            <a:r>
              <a:rPr sz="13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‘Converted’</a:t>
            </a:r>
            <a:r>
              <a:rPr sz="13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columns.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96811" y="4404359"/>
            <a:ext cx="1915668" cy="20162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75003"/>
            <a:ext cx="9878695" cy="5425440"/>
            <a:chOff x="0" y="1175003"/>
            <a:chExt cx="9878695" cy="5425440"/>
          </a:xfrm>
        </p:grpSpPr>
        <p:sp>
          <p:nvSpPr>
            <p:cNvPr id="3" name="object 3"/>
            <p:cNvSpPr/>
            <p:nvPr/>
          </p:nvSpPr>
          <p:spPr>
            <a:xfrm>
              <a:off x="0" y="1207007"/>
              <a:ext cx="1048512" cy="6705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7700" y="2234183"/>
              <a:ext cx="8801100" cy="7620"/>
            </a:xfrm>
            <a:custGeom>
              <a:avLst/>
              <a:gdLst/>
              <a:ahLst/>
              <a:cxnLst/>
              <a:rect l="l" t="t" r="r" b="b"/>
              <a:pathLst>
                <a:path w="8801100" h="7619">
                  <a:moveTo>
                    <a:pt x="8801100" y="7619"/>
                  </a:moveTo>
                  <a:lnTo>
                    <a:pt x="0" y="7619"/>
                  </a:lnTo>
                  <a:lnTo>
                    <a:pt x="0" y="0"/>
                  </a:lnTo>
                  <a:lnTo>
                    <a:pt x="8801100" y="0"/>
                  </a:lnTo>
                  <a:lnTo>
                    <a:pt x="8801100" y="761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26279" y="1892807"/>
              <a:ext cx="4951476" cy="2834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2355" y="3047999"/>
              <a:ext cx="1257300" cy="754380"/>
            </a:xfrm>
            <a:custGeom>
              <a:avLst/>
              <a:gdLst/>
              <a:ahLst/>
              <a:cxnLst/>
              <a:rect l="l" t="t" r="r" b="b"/>
              <a:pathLst>
                <a:path w="1257300" h="754379">
                  <a:moveTo>
                    <a:pt x="1132332" y="754379"/>
                  </a:moveTo>
                  <a:lnTo>
                    <a:pt x="126491" y="754379"/>
                  </a:lnTo>
                  <a:lnTo>
                    <a:pt x="77152" y="744473"/>
                  </a:lnTo>
                  <a:lnTo>
                    <a:pt x="36956" y="717422"/>
                  </a:lnTo>
                  <a:lnTo>
                    <a:pt x="9905" y="677227"/>
                  </a:lnTo>
                  <a:lnTo>
                    <a:pt x="0" y="627887"/>
                  </a:lnTo>
                  <a:lnTo>
                    <a:pt x="0" y="124967"/>
                  </a:lnTo>
                  <a:lnTo>
                    <a:pt x="9905" y="76509"/>
                  </a:lnTo>
                  <a:lnTo>
                    <a:pt x="36956" y="36766"/>
                  </a:lnTo>
                  <a:lnTo>
                    <a:pt x="77152" y="9882"/>
                  </a:lnTo>
                  <a:lnTo>
                    <a:pt x="126491" y="0"/>
                  </a:lnTo>
                  <a:lnTo>
                    <a:pt x="1132332" y="0"/>
                  </a:lnTo>
                  <a:lnTo>
                    <a:pt x="1180790" y="9882"/>
                  </a:lnTo>
                  <a:lnTo>
                    <a:pt x="1220533" y="36766"/>
                  </a:lnTo>
                  <a:lnTo>
                    <a:pt x="1247417" y="76509"/>
                  </a:lnTo>
                  <a:lnTo>
                    <a:pt x="1257300" y="124967"/>
                  </a:lnTo>
                  <a:lnTo>
                    <a:pt x="1257300" y="627887"/>
                  </a:lnTo>
                  <a:lnTo>
                    <a:pt x="1247417" y="677227"/>
                  </a:lnTo>
                  <a:lnTo>
                    <a:pt x="1220533" y="717422"/>
                  </a:lnTo>
                  <a:lnTo>
                    <a:pt x="1180790" y="744473"/>
                  </a:lnTo>
                  <a:lnTo>
                    <a:pt x="1132332" y="75437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7116" y="3032759"/>
              <a:ext cx="1289685" cy="784860"/>
            </a:xfrm>
            <a:custGeom>
              <a:avLst/>
              <a:gdLst/>
              <a:ahLst/>
              <a:cxnLst/>
              <a:rect l="l" t="t" r="r" b="b"/>
              <a:pathLst>
                <a:path w="1289685" h="784860">
                  <a:moveTo>
                    <a:pt x="1162812" y="784860"/>
                  </a:moveTo>
                  <a:lnTo>
                    <a:pt x="128016" y="784860"/>
                  </a:lnTo>
                  <a:lnTo>
                    <a:pt x="100584" y="778764"/>
                  </a:lnTo>
                  <a:lnTo>
                    <a:pt x="86868" y="774192"/>
                  </a:lnTo>
                  <a:lnTo>
                    <a:pt x="62484" y="762000"/>
                  </a:lnTo>
                  <a:lnTo>
                    <a:pt x="41148" y="743712"/>
                  </a:lnTo>
                  <a:lnTo>
                    <a:pt x="33528" y="734568"/>
                  </a:lnTo>
                  <a:lnTo>
                    <a:pt x="24384" y="723900"/>
                  </a:lnTo>
                  <a:lnTo>
                    <a:pt x="6096" y="687324"/>
                  </a:lnTo>
                  <a:lnTo>
                    <a:pt x="1524" y="658368"/>
                  </a:lnTo>
                  <a:lnTo>
                    <a:pt x="0" y="644652"/>
                  </a:lnTo>
                  <a:lnTo>
                    <a:pt x="0" y="126492"/>
                  </a:lnTo>
                  <a:lnTo>
                    <a:pt x="6096" y="99060"/>
                  </a:lnTo>
                  <a:lnTo>
                    <a:pt x="24384" y="62484"/>
                  </a:lnTo>
                  <a:lnTo>
                    <a:pt x="50292" y="32004"/>
                  </a:lnTo>
                  <a:lnTo>
                    <a:pt x="62484" y="24384"/>
                  </a:lnTo>
                  <a:lnTo>
                    <a:pt x="73152" y="16764"/>
                  </a:lnTo>
                  <a:lnTo>
                    <a:pt x="85344" y="10668"/>
                  </a:lnTo>
                  <a:lnTo>
                    <a:pt x="99060" y="6096"/>
                  </a:lnTo>
                  <a:lnTo>
                    <a:pt x="126492" y="0"/>
                  </a:lnTo>
                  <a:lnTo>
                    <a:pt x="1161288" y="0"/>
                  </a:lnTo>
                  <a:lnTo>
                    <a:pt x="1202436" y="10668"/>
                  </a:lnTo>
                  <a:lnTo>
                    <a:pt x="1235964" y="30480"/>
                  </a:lnTo>
                  <a:lnTo>
                    <a:pt x="141732" y="30480"/>
                  </a:lnTo>
                  <a:lnTo>
                    <a:pt x="109728" y="35052"/>
                  </a:lnTo>
                  <a:lnTo>
                    <a:pt x="71628" y="54864"/>
                  </a:lnTo>
                  <a:lnTo>
                    <a:pt x="45720" y="88392"/>
                  </a:lnTo>
                  <a:lnTo>
                    <a:pt x="39624" y="97536"/>
                  </a:lnTo>
                  <a:lnTo>
                    <a:pt x="36576" y="106680"/>
                  </a:lnTo>
                  <a:lnTo>
                    <a:pt x="33528" y="117348"/>
                  </a:lnTo>
                  <a:lnTo>
                    <a:pt x="32004" y="129540"/>
                  </a:lnTo>
                  <a:lnTo>
                    <a:pt x="32004" y="653796"/>
                  </a:lnTo>
                  <a:lnTo>
                    <a:pt x="33528" y="665988"/>
                  </a:lnTo>
                  <a:lnTo>
                    <a:pt x="36576" y="675132"/>
                  </a:lnTo>
                  <a:lnTo>
                    <a:pt x="39624" y="685800"/>
                  </a:lnTo>
                  <a:lnTo>
                    <a:pt x="62484" y="720852"/>
                  </a:lnTo>
                  <a:lnTo>
                    <a:pt x="97536" y="745236"/>
                  </a:lnTo>
                  <a:lnTo>
                    <a:pt x="141732" y="754380"/>
                  </a:lnTo>
                  <a:lnTo>
                    <a:pt x="1235354" y="754380"/>
                  </a:lnTo>
                  <a:lnTo>
                    <a:pt x="1226820" y="760476"/>
                  </a:lnTo>
                  <a:lnTo>
                    <a:pt x="1214628" y="768096"/>
                  </a:lnTo>
                  <a:lnTo>
                    <a:pt x="1202436" y="774192"/>
                  </a:lnTo>
                  <a:lnTo>
                    <a:pt x="1190244" y="778764"/>
                  </a:lnTo>
                  <a:lnTo>
                    <a:pt x="1162812" y="784860"/>
                  </a:lnTo>
                  <a:close/>
                </a:path>
                <a:path w="1289685" h="784860">
                  <a:moveTo>
                    <a:pt x="1235354" y="754380"/>
                  </a:moveTo>
                  <a:lnTo>
                    <a:pt x="1146048" y="754380"/>
                  </a:lnTo>
                  <a:lnTo>
                    <a:pt x="1158240" y="752856"/>
                  </a:lnTo>
                  <a:lnTo>
                    <a:pt x="1179576" y="749808"/>
                  </a:lnTo>
                  <a:lnTo>
                    <a:pt x="1188720" y="745236"/>
                  </a:lnTo>
                  <a:lnTo>
                    <a:pt x="1199388" y="740664"/>
                  </a:lnTo>
                  <a:lnTo>
                    <a:pt x="1208532" y="736092"/>
                  </a:lnTo>
                  <a:lnTo>
                    <a:pt x="1243584" y="696468"/>
                  </a:lnTo>
                  <a:lnTo>
                    <a:pt x="1254252" y="665988"/>
                  </a:lnTo>
                  <a:lnTo>
                    <a:pt x="1257300" y="655320"/>
                  </a:lnTo>
                  <a:lnTo>
                    <a:pt x="1257300" y="131064"/>
                  </a:lnTo>
                  <a:lnTo>
                    <a:pt x="1255776" y="118872"/>
                  </a:lnTo>
                  <a:lnTo>
                    <a:pt x="1252728" y="108204"/>
                  </a:lnTo>
                  <a:lnTo>
                    <a:pt x="1248156" y="99060"/>
                  </a:lnTo>
                  <a:lnTo>
                    <a:pt x="1245108" y="88392"/>
                  </a:lnTo>
                  <a:lnTo>
                    <a:pt x="1217676" y="56388"/>
                  </a:lnTo>
                  <a:lnTo>
                    <a:pt x="1181100" y="36576"/>
                  </a:lnTo>
                  <a:lnTo>
                    <a:pt x="1147572" y="30480"/>
                  </a:lnTo>
                  <a:lnTo>
                    <a:pt x="1235964" y="30480"/>
                  </a:lnTo>
                  <a:lnTo>
                    <a:pt x="1263396" y="60960"/>
                  </a:lnTo>
                  <a:lnTo>
                    <a:pt x="1281684" y="97536"/>
                  </a:lnTo>
                  <a:lnTo>
                    <a:pt x="1289304" y="140208"/>
                  </a:lnTo>
                  <a:lnTo>
                    <a:pt x="1289304" y="643128"/>
                  </a:lnTo>
                  <a:lnTo>
                    <a:pt x="1287780" y="656844"/>
                  </a:lnTo>
                  <a:lnTo>
                    <a:pt x="1286256" y="672084"/>
                  </a:lnTo>
                  <a:lnTo>
                    <a:pt x="1283208" y="684276"/>
                  </a:lnTo>
                  <a:lnTo>
                    <a:pt x="1277112" y="697992"/>
                  </a:lnTo>
                  <a:lnTo>
                    <a:pt x="1272540" y="710184"/>
                  </a:lnTo>
                  <a:lnTo>
                    <a:pt x="1264920" y="722376"/>
                  </a:lnTo>
                  <a:lnTo>
                    <a:pt x="1257300" y="733044"/>
                  </a:lnTo>
                  <a:lnTo>
                    <a:pt x="1248156" y="743712"/>
                  </a:lnTo>
                  <a:lnTo>
                    <a:pt x="1237488" y="752856"/>
                  </a:lnTo>
                  <a:lnTo>
                    <a:pt x="1235354" y="754380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02030" y="3068827"/>
            <a:ext cx="981710" cy="478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150" b="1" spc="50" dirty="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endParaRPr sz="1150">
              <a:latin typeface="Trebuchet MS"/>
              <a:cs typeface="Trebuchet MS"/>
            </a:endParaRPr>
          </a:p>
          <a:p>
            <a:pPr marL="12700" marR="5080" indent="-3175" algn="ctr">
              <a:lnSpc>
                <a:spcPts val="1090"/>
              </a:lnSpc>
              <a:spcBef>
                <a:spcPts val="40"/>
              </a:spcBef>
            </a:pPr>
            <a:r>
              <a:rPr sz="900" b="1" spc="65" dirty="0">
                <a:solidFill>
                  <a:srgbClr val="FFFFFF"/>
                </a:solidFill>
                <a:latin typeface="Trebuchet MS"/>
                <a:cs typeface="Trebuchet MS"/>
              </a:rPr>
              <a:t>TP </a:t>
            </a:r>
            <a:r>
              <a:rPr sz="900" b="1" spc="90" dirty="0">
                <a:solidFill>
                  <a:srgbClr val="FFFFFF"/>
                </a:solidFill>
                <a:latin typeface="Trebuchet MS"/>
                <a:cs typeface="Trebuchet MS"/>
              </a:rPr>
              <a:t>+TN/  </a:t>
            </a:r>
            <a:r>
              <a:rPr sz="900" b="1" spc="-2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900" b="1" spc="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900" b="1" spc="8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900" b="1" spc="90" dirty="0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sz="900" b="1" spc="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900" b="1" spc="11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00" b="1" spc="80" dirty="0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sz="900" b="1" spc="5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900" b="1" spc="11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00" b="1" spc="80" dirty="0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sz="900" b="1" spc="6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900" b="1" spc="8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900" b="1" spc="-20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40279" y="3017520"/>
            <a:ext cx="1289685" cy="786765"/>
            <a:chOff x="2240279" y="3017520"/>
            <a:chExt cx="1289685" cy="786765"/>
          </a:xfrm>
        </p:grpSpPr>
        <p:sp>
          <p:nvSpPr>
            <p:cNvPr id="10" name="object 10"/>
            <p:cNvSpPr/>
            <p:nvPr/>
          </p:nvSpPr>
          <p:spPr>
            <a:xfrm>
              <a:off x="2257043" y="3032760"/>
              <a:ext cx="1257300" cy="754380"/>
            </a:xfrm>
            <a:custGeom>
              <a:avLst/>
              <a:gdLst/>
              <a:ahLst/>
              <a:cxnLst/>
              <a:rect l="l" t="t" r="r" b="b"/>
              <a:pathLst>
                <a:path w="1257300" h="754379">
                  <a:moveTo>
                    <a:pt x="1130808" y="754379"/>
                  </a:moveTo>
                  <a:lnTo>
                    <a:pt x="124968" y="754379"/>
                  </a:lnTo>
                  <a:lnTo>
                    <a:pt x="76509" y="744497"/>
                  </a:lnTo>
                  <a:lnTo>
                    <a:pt x="36766" y="717613"/>
                  </a:lnTo>
                  <a:lnTo>
                    <a:pt x="9882" y="677870"/>
                  </a:lnTo>
                  <a:lnTo>
                    <a:pt x="0" y="629411"/>
                  </a:lnTo>
                  <a:lnTo>
                    <a:pt x="0" y="126491"/>
                  </a:lnTo>
                  <a:lnTo>
                    <a:pt x="9882" y="77152"/>
                  </a:lnTo>
                  <a:lnTo>
                    <a:pt x="36766" y="36956"/>
                  </a:lnTo>
                  <a:lnTo>
                    <a:pt x="76509" y="9905"/>
                  </a:lnTo>
                  <a:lnTo>
                    <a:pt x="124968" y="0"/>
                  </a:lnTo>
                  <a:lnTo>
                    <a:pt x="1130808" y="0"/>
                  </a:lnTo>
                  <a:lnTo>
                    <a:pt x="1180147" y="9905"/>
                  </a:lnTo>
                  <a:lnTo>
                    <a:pt x="1220343" y="36956"/>
                  </a:lnTo>
                  <a:lnTo>
                    <a:pt x="1247394" y="77152"/>
                  </a:lnTo>
                  <a:lnTo>
                    <a:pt x="1257300" y="126491"/>
                  </a:lnTo>
                  <a:lnTo>
                    <a:pt x="1257300" y="629411"/>
                  </a:lnTo>
                  <a:lnTo>
                    <a:pt x="1247394" y="677870"/>
                  </a:lnTo>
                  <a:lnTo>
                    <a:pt x="1220343" y="717613"/>
                  </a:lnTo>
                  <a:lnTo>
                    <a:pt x="1180147" y="744497"/>
                  </a:lnTo>
                  <a:lnTo>
                    <a:pt x="1130808" y="75437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40279" y="3017520"/>
              <a:ext cx="1289685" cy="786765"/>
            </a:xfrm>
            <a:custGeom>
              <a:avLst/>
              <a:gdLst/>
              <a:ahLst/>
              <a:cxnLst/>
              <a:rect l="l" t="t" r="r" b="b"/>
              <a:pathLst>
                <a:path w="1289685" h="786764">
                  <a:moveTo>
                    <a:pt x="1149096" y="786384"/>
                  </a:moveTo>
                  <a:lnTo>
                    <a:pt x="141732" y="786384"/>
                  </a:lnTo>
                  <a:lnTo>
                    <a:pt x="114300" y="783336"/>
                  </a:lnTo>
                  <a:lnTo>
                    <a:pt x="100584" y="780288"/>
                  </a:lnTo>
                  <a:lnTo>
                    <a:pt x="86868" y="774192"/>
                  </a:lnTo>
                  <a:lnTo>
                    <a:pt x="74676" y="769620"/>
                  </a:lnTo>
                  <a:lnTo>
                    <a:pt x="64008" y="762000"/>
                  </a:lnTo>
                  <a:lnTo>
                    <a:pt x="51816" y="754380"/>
                  </a:lnTo>
                  <a:lnTo>
                    <a:pt x="42672" y="745236"/>
                  </a:lnTo>
                  <a:lnTo>
                    <a:pt x="12192" y="699516"/>
                  </a:lnTo>
                  <a:lnTo>
                    <a:pt x="1524" y="659892"/>
                  </a:lnTo>
                  <a:lnTo>
                    <a:pt x="0" y="644652"/>
                  </a:lnTo>
                  <a:lnTo>
                    <a:pt x="0" y="141732"/>
                  </a:lnTo>
                  <a:lnTo>
                    <a:pt x="6096" y="100584"/>
                  </a:lnTo>
                  <a:lnTo>
                    <a:pt x="24384" y="62484"/>
                  </a:lnTo>
                  <a:lnTo>
                    <a:pt x="51816" y="32004"/>
                  </a:lnTo>
                  <a:lnTo>
                    <a:pt x="86868" y="10668"/>
                  </a:lnTo>
                  <a:lnTo>
                    <a:pt x="126492" y="0"/>
                  </a:lnTo>
                  <a:lnTo>
                    <a:pt x="1161288" y="0"/>
                  </a:lnTo>
                  <a:lnTo>
                    <a:pt x="1188720" y="6096"/>
                  </a:lnTo>
                  <a:lnTo>
                    <a:pt x="1202436" y="10668"/>
                  </a:lnTo>
                  <a:lnTo>
                    <a:pt x="1226820" y="22860"/>
                  </a:lnTo>
                  <a:lnTo>
                    <a:pt x="1237488" y="32004"/>
                  </a:lnTo>
                  <a:lnTo>
                    <a:pt x="131064" y="32004"/>
                  </a:lnTo>
                  <a:lnTo>
                    <a:pt x="120396" y="33528"/>
                  </a:lnTo>
                  <a:lnTo>
                    <a:pt x="99060" y="39624"/>
                  </a:lnTo>
                  <a:lnTo>
                    <a:pt x="89916" y="44196"/>
                  </a:lnTo>
                  <a:lnTo>
                    <a:pt x="80772" y="50292"/>
                  </a:lnTo>
                  <a:lnTo>
                    <a:pt x="73152" y="56388"/>
                  </a:lnTo>
                  <a:lnTo>
                    <a:pt x="64008" y="62484"/>
                  </a:lnTo>
                  <a:lnTo>
                    <a:pt x="57912" y="70104"/>
                  </a:lnTo>
                  <a:lnTo>
                    <a:pt x="50292" y="79248"/>
                  </a:lnTo>
                  <a:lnTo>
                    <a:pt x="41148" y="97536"/>
                  </a:lnTo>
                  <a:lnTo>
                    <a:pt x="36576" y="108204"/>
                  </a:lnTo>
                  <a:lnTo>
                    <a:pt x="33528" y="118872"/>
                  </a:lnTo>
                  <a:lnTo>
                    <a:pt x="32004" y="129540"/>
                  </a:lnTo>
                  <a:lnTo>
                    <a:pt x="32004" y="655320"/>
                  </a:lnTo>
                  <a:lnTo>
                    <a:pt x="44196" y="696468"/>
                  </a:lnTo>
                  <a:lnTo>
                    <a:pt x="71628" y="728472"/>
                  </a:lnTo>
                  <a:lnTo>
                    <a:pt x="99060" y="745236"/>
                  </a:lnTo>
                  <a:lnTo>
                    <a:pt x="108204" y="749808"/>
                  </a:lnTo>
                  <a:lnTo>
                    <a:pt x="129540" y="752856"/>
                  </a:lnTo>
                  <a:lnTo>
                    <a:pt x="141732" y="754380"/>
                  </a:lnTo>
                  <a:lnTo>
                    <a:pt x="1236573" y="754380"/>
                  </a:lnTo>
                  <a:lnTo>
                    <a:pt x="1226820" y="760476"/>
                  </a:lnTo>
                  <a:lnTo>
                    <a:pt x="1216152" y="768096"/>
                  </a:lnTo>
                  <a:lnTo>
                    <a:pt x="1203960" y="774192"/>
                  </a:lnTo>
                  <a:lnTo>
                    <a:pt x="1176528" y="783336"/>
                  </a:lnTo>
                  <a:lnTo>
                    <a:pt x="1149096" y="786384"/>
                  </a:lnTo>
                  <a:close/>
                </a:path>
                <a:path w="1289685" h="786764">
                  <a:moveTo>
                    <a:pt x="1236573" y="754380"/>
                  </a:moveTo>
                  <a:lnTo>
                    <a:pt x="1158240" y="754380"/>
                  </a:lnTo>
                  <a:lnTo>
                    <a:pt x="1168908" y="752856"/>
                  </a:lnTo>
                  <a:lnTo>
                    <a:pt x="1179576" y="749808"/>
                  </a:lnTo>
                  <a:lnTo>
                    <a:pt x="1217676" y="729996"/>
                  </a:lnTo>
                  <a:lnTo>
                    <a:pt x="1243584" y="697992"/>
                  </a:lnTo>
                  <a:lnTo>
                    <a:pt x="1248156" y="687324"/>
                  </a:lnTo>
                  <a:lnTo>
                    <a:pt x="1252728" y="678180"/>
                  </a:lnTo>
                  <a:lnTo>
                    <a:pt x="1255776" y="667512"/>
                  </a:lnTo>
                  <a:lnTo>
                    <a:pt x="1257300" y="656844"/>
                  </a:lnTo>
                  <a:lnTo>
                    <a:pt x="1257300" y="131064"/>
                  </a:lnTo>
                  <a:lnTo>
                    <a:pt x="1245108" y="89916"/>
                  </a:lnTo>
                  <a:lnTo>
                    <a:pt x="1217676" y="56388"/>
                  </a:lnTo>
                  <a:lnTo>
                    <a:pt x="1170432" y="33528"/>
                  </a:lnTo>
                  <a:lnTo>
                    <a:pt x="1159764" y="32004"/>
                  </a:lnTo>
                  <a:lnTo>
                    <a:pt x="1237488" y="32004"/>
                  </a:lnTo>
                  <a:lnTo>
                    <a:pt x="1264920" y="60960"/>
                  </a:lnTo>
                  <a:lnTo>
                    <a:pt x="1283208" y="99060"/>
                  </a:lnTo>
                  <a:lnTo>
                    <a:pt x="1289304" y="140208"/>
                  </a:lnTo>
                  <a:lnTo>
                    <a:pt x="1289304" y="644652"/>
                  </a:lnTo>
                  <a:lnTo>
                    <a:pt x="1283208" y="685800"/>
                  </a:lnTo>
                  <a:lnTo>
                    <a:pt x="1264920" y="722376"/>
                  </a:lnTo>
                  <a:lnTo>
                    <a:pt x="1239012" y="752856"/>
                  </a:lnTo>
                  <a:lnTo>
                    <a:pt x="1236573" y="754380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96744" y="3218203"/>
            <a:ext cx="977265" cy="377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99060">
              <a:lnSpc>
                <a:spcPct val="100800"/>
              </a:lnSpc>
              <a:spcBef>
                <a:spcPts val="90"/>
              </a:spcBef>
            </a:pPr>
            <a:r>
              <a:rPr sz="1150" b="1" spc="30" dirty="0">
                <a:solidFill>
                  <a:srgbClr val="FFFFFF"/>
                </a:solidFill>
                <a:latin typeface="Trebuchet MS"/>
                <a:cs typeface="Trebuchet MS"/>
              </a:rPr>
              <a:t>Sensitivity  </a:t>
            </a:r>
            <a:r>
              <a:rPr sz="1150" b="1" spc="80" dirty="0">
                <a:solidFill>
                  <a:srgbClr val="FFFFFF"/>
                </a:solidFill>
                <a:latin typeface="Trebuchet MS"/>
                <a:cs typeface="Trebuchet MS"/>
              </a:rPr>
              <a:t>TP</a:t>
            </a:r>
            <a:r>
              <a:rPr sz="115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13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15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60" dirty="0">
                <a:solidFill>
                  <a:srgbClr val="FFFFFF"/>
                </a:solidFill>
                <a:latin typeface="Trebuchet MS"/>
                <a:cs typeface="Trebuchet MS"/>
              </a:rPr>
              <a:t>(TP+FN)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47116" y="4178808"/>
            <a:ext cx="1289685" cy="784860"/>
            <a:chOff x="547116" y="4178808"/>
            <a:chExt cx="1289685" cy="784860"/>
          </a:xfrm>
        </p:grpSpPr>
        <p:sp>
          <p:nvSpPr>
            <p:cNvPr id="14" name="object 14"/>
            <p:cNvSpPr/>
            <p:nvPr/>
          </p:nvSpPr>
          <p:spPr>
            <a:xfrm>
              <a:off x="562356" y="4194048"/>
              <a:ext cx="1257300" cy="754380"/>
            </a:xfrm>
            <a:custGeom>
              <a:avLst/>
              <a:gdLst/>
              <a:ahLst/>
              <a:cxnLst/>
              <a:rect l="l" t="t" r="r" b="b"/>
              <a:pathLst>
                <a:path w="1257300" h="754379">
                  <a:moveTo>
                    <a:pt x="1132332" y="754379"/>
                  </a:moveTo>
                  <a:lnTo>
                    <a:pt x="126491" y="754379"/>
                  </a:lnTo>
                  <a:lnTo>
                    <a:pt x="77152" y="744497"/>
                  </a:lnTo>
                  <a:lnTo>
                    <a:pt x="36956" y="717613"/>
                  </a:lnTo>
                  <a:lnTo>
                    <a:pt x="9905" y="677870"/>
                  </a:lnTo>
                  <a:lnTo>
                    <a:pt x="0" y="629411"/>
                  </a:lnTo>
                  <a:lnTo>
                    <a:pt x="0" y="126491"/>
                  </a:lnTo>
                  <a:lnTo>
                    <a:pt x="9905" y="77152"/>
                  </a:lnTo>
                  <a:lnTo>
                    <a:pt x="36956" y="36956"/>
                  </a:lnTo>
                  <a:lnTo>
                    <a:pt x="77152" y="9905"/>
                  </a:lnTo>
                  <a:lnTo>
                    <a:pt x="126491" y="0"/>
                  </a:lnTo>
                  <a:lnTo>
                    <a:pt x="1132332" y="0"/>
                  </a:lnTo>
                  <a:lnTo>
                    <a:pt x="1180790" y="9905"/>
                  </a:lnTo>
                  <a:lnTo>
                    <a:pt x="1220533" y="36956"/>
                  </a:lnTo>
                  <a:lnTo>
                    <a:pt x="1247417" y="77152"/>
                  </a:lnTo>
                  <a:lnTo>
                    <a:pt x="1257300" y="126491"/>
                  </a:lnTo>
                  <a:lnTo>
                    <a:pt x="1257300" y="629411"/>
                  </a:lnTo>
                  <a:lnTo>
                    <a:pt x="1247417" y="677870"/>
                  </a:lnTo>
                  <a:lnTo>
                    <a:pt x="1220533" y="717613"/>
                  </a:lnTo>
                  <a:lnTo>
                    <a:pt x="1180790" y="744497"/>
                  </a:lnTo>
                  <a:lnTo>
                    <a:pt x="1132332" y="75437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7116" y="4178808"/>
              <a:ext cx="1289685" cy="784860"/>
            </a:xfrm>
            <a:custGeom>
              <a:avLst/>
              <a:gdLst/>
              <a:ahLst/>
              <a:cxnLst/>
              <a:rect l="l" t="t" r="r" b="b"/>
              <a:pathLst>
                <a:path w="1289685" h="784860">
                  <a:moveTo>
                    <a:pt x="1162812" y="784860"/>
                  </a:moveTo>
                  <a:lnTo>
                    <a:pt x="128016" y="784860"/>
                  </a:lnTo>
                  <a:lnTo>
                    <a:pt x="114300" y="783336"/>
                  </a:lnTo>
                  <a:lnTo>
                    <a:pt x="62484" y="762000"/>
                  </a:lnTo>
                  <a:lnTo>
                    <a:pt x="33528" y="734568"/>
                  </a:lnTo>
                  <a:lnTo>
                    <a:pt x="24384" y="723900"/>
                  </a:lnTo>
                  <a:lnTo>
                    <a:pt x="6096" y="687324"/>
                  </a:lnTo>
                  <a:lnTo>
                    <a:pt x="0" y="644652"/>
                  </a:lnTo>
                  <a:lnTo>
                    <a:pt x="0" y="128016"/>
                  </a:lnTo>
                  <a:lnTo>
                    <a:pt x="10668" y="86868"/>
                  </a:lnTo>
                  <a:lnTo>
                    <a:pt x="32004" y="51816"/>
                  </a:lnTo>
                  <a:lnTo>
                    <a:pt x="62484" y="24384"/>
                  </a:lnTo>
                  <a:lnTo>
                    <a:pt x="73152" y="16764"/>
                  </a:lnTo>
                  <a:lnTo>
                    <a:pt x="85344" y="10668"/>
                  </a:lnTo>
                  <a:lnTo>
                    <a:pt x="99060" y="6096"/>
                  </a:lnTo>
                  <a:lnTo>
                    <a:pt x="126492" y="0"/>
                  </a:lnTo>
                  <a:lnTo>
                    <a:pt x="1161288" y="0"/>
                  </a:lnTo>
                  <a:lnTo>
                    <a:pt x="1202436" y="10668"/>
                  </a:lnTo>
                  <a:lnTo>
                    <a:pt x="1234186" y="30480"/>
                  </a:lnTo>
                  <a:lnTo>
                    <a:pt x="141732" y="30480"/>
                  </a:lnTo>
                  <a:lnTo>
                    <a:pt x="109728" y="35052"/>
                  </a:lnTo>
                  <a:lnTo>
                    <a:pt x="71628" y="54864"/>
                  </a:lnTo>
                  <a:lnTo>
                    <a:pt x="45720" y="88392"/>
                  </a:lnTo>
                  <a:lnTo>
                    <a:pt x="39624" y="97536"/>
                  </a:lnTo>
                  <a:lnTo>
                    <a:pt x="33528" y="118872"/>
                  </a:lnTo>
                  <a:lnTo>
                    <a:pt x="32004" y="129540"/>
                  </a:lnTo>
                  <a:lnTo>
                    <a:pt x="32004" y="653796"/>
                  </a:lnTo>
                  <a:lnTo>
                    <a:pt x="44196" y="696468"/>
                  </a:lnTo>
                  <a:lnTo>
                    <a:pt x="70104" y="728472"/>
                  </a:lnTo>
                  <a:lnTo>
                    <a:pt x="118872" y="751332"/>
                  </a:lnTo>
                  <a:lnTo>
                    <a:pt x="141732" y="754380"/>
                  </a:lnTo>
                  <a:lnTo>
                    <a:pt x="1235354" y="754380"/>
                  </a:lnTo>
                  <a:lnTo>
                    <a:pt x="1226820" y="760476"/>
                  </a:lnTo>
                  <a:lnTo>
                    <a:pt x="1214628" y="768096"/>
                  </a:lnTo>
                  <a:lnTo>
                    <a:pt x="1202436" y="774192"/>
                  </a:lnTo>
                  <a:lnTo>
                    <a:pt x="1190244" y="778764"/>
                  </a:lnTo>
                  <a:lnTo>
                    <a:pt x="1162812" y="784860"/>
                  </a:lnTo>
                  <a:close/>
                </a:path>
                <a:path w="1289685" h="784860">
                  <a:moveTo>
                    <a:pt x="1235354" y="754380"/>
                  </a:moveTo>
                  <a:lnTo>
                    <a:pt x="1146048" y="754380"/>
                  </a:lnTo>
                  <a:lnTo>
                    <a:pt x="1158240" y="752856"/>
                  </a:lnTo>
                  <a:lnTo>
                    <a:pt x="1179576" y="749808"/>
                  </a:lnTo>
                  <a:lnTo>
                    <a:pt x="1188720" y="745236"/>
                  </a:lnTo>
                  <a:lnTo>
                    <a:pt x="1199388" y="740664"/>
                  </a:lnTo>
                  <a:lnTo>
                    <a:pt x="1208532" y="736092"/>
                  </a:lnTo>
                  <a:lnTo>
                    <a:pt x="1243584" y="696468"/>
                  </a:lnTo>
                  <a:lnTo>
                    <a:pt x="1254252" y="667512"/>
                  </a:lnTo>
                  <a:lnTo>
                    <a:pt x="1257300" y="656844"/>
                  </a:lnTo>
                  <a:lnTo>
                    <a:pt x="1257300" y="131064"/>
                  </a:lnTo>
                  <a:lnTo>
                    <a:pt x="1255776" y="120396"/>
                  </a:lnTo>
                  <a:lnTo>
                    <a:pt x="1252728" y="109728"/>
                  </a:lnTo>
                  <a:lnTo>
                    <a:pt x="1248156" y="99060"/>
                  </a:lnTo>
                  <a:lnTo>
                    <a:pt x="1245108" y="89916"/>
                  </a:lnTo>
                  <a:lnTo>
                    <a:pt x="1217676" y="56388"/>
                  </a:lnTo>
                  <a:lnTo>
                    <a:pt x="1181100" y="36576"/>
                  </a:lnTo>
                  <a:lnTo>
                    <a:pt x="1147572" y="30480"/>
                  </a:lnTo>
                  <a:lnTo>
                    <a:pt x="1234186" y="30480"/>
                  </a:lnTo>
                  <a:lnTo>
                    <a:pt x="1263396" y="60960"/>
                  </a:lnTo>
                  <a:lnTo>
                    <a:pt x="1281684" y="97536"/>
                  </a:lnTo>
                  <a:lnTo>
                    <a:pt x="1287780" y="126492"/>
                  </a:lnTo>
                  <a:lnTo>
                    <a:pt x="1289304" y="140208"/>
                  </a:lnTo>
                  <a:lnTo>
                    <a:pt x="1289304" y="644652"/>
                  </a:lnTo>
                  <a:lnTo>
                    <a:pt x="1286256" y="672084"/>
                  </a:lnTo>
                  <a:lnTo>
                    <a:pt x="1283208" y="685800"/>
                  </a:lnTo>
                  <a:lnTo>
                    <a:pt x="1277112" y="697992"/>
                  </a:lnTo>
                  <a:lnTo>
                    <a:pt x="1272540" y="710184"/>
                  </a:lnTo>
                  <a:lnTo>
                    <a:pt x="1264920" y="722376"/>
                  </a:lnTo>
                  <a:lnTo>
                    <a:pt x="1257300" y="733044"/>
                  </a:lnTo>
                  <a:lnTo>
                    <a:pt x="1248156" y="743712"/>
                  </a:lnTo>
                  <a:lnTo>
                    <a:pt x="1237488" y="752856"/>
                  </a:lnTo>
                  <a:lnTo>
                    <a:pt x="1235354" y="754380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79170" y="4327635"/>
            <a:ext cx="1025525" cy="47942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1905" algn="ctr">
              <a:lnSpc>
                <a:spcPts val="1190"/>
              </a:lnSpc>
              <a:spcBef>
                <a:spcPts val="140"/>
              </a:spcBef>
            </a:pPr>
            <a:r>
              <a:rPr sz="1000" b="1" spc="35" dirty="0">
                <a:solidFill>
                  <a:srgbClr val="FFFFFF"/>
                </a:solidFill>
                <a:latin typeface="Trebuchet MS"/>
                <a:cs typeface="Trebuchet MS"/>
              </a:rPr>
              <a:t>Negative  </a:t>
            </a:r>
            <a:r>
              <a:rPr sz="1000" b="1" spc="20" dirty="0">
                <a:solidFill>
                  <a:srgbClr val="FFFFFF"/>
                </a:solidFill>
                <a:latin typeface="Trebuchet MS"/>
                <a:cs typeface="Trebuchet MS"/>
              </a:rPr>
              <a:t>Predictive</a:t>
            </a:r>
            <a:r>
              <a:rPr sz="1000" b="1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20" dirty="0">
                <a:solidFill>
                  <a:srgbClr val="FFFFFF"/>
                </a:solidFill>
                <a:latin typeface="Trebuchet MS"/>
                <a:cs typeface="Trebuchet MS"/>
              </a:rPr>
              <a:t>Value </a:t>
            </a:r>
            <a:r>
              <a:rPr sz="1000" b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85" dirty="0">
                <a:solidFill>
                  <a:srgbClr val="FFFFFF"/>
                </a:solidFill>
                <a:latin typeface="Trebuchet MS"/>
                <a:cs typeface="Trebuchet MS"/>
              </a:rPr>
              <a:t>TN</a:t>
            </a:r>
            <a:r>
              <a:rPr sz="1000" b="1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114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000" b="1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55" dirty="0">
                <a:solidFill>
                  <a:srgbClr val="FFFFFF"/>
                </a:solidFill>
                <a:latin typeface="Trebuchet MS"/>
                <a:cs typeface="Trebuchet MS"/>
              </a:rPr>
              <a:t>(TN+</a:t>
            </a:r>
            <a:r>
              <a:rPr sz="100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50" dirty="0">
                <a:solidFill>
                  <a:srgbClr val="FFFFFF"/>
                </a:solidFill>
                <a:latin typeface="Trebuchet MS"/>
                <a:cs typeface="Trebuchet MS"/>
              </a:rPr>
              <a:t>FN)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240279" y="4178808"/>
            <a:ext cx="1289685" cy="784860"/>
            <a:chOff x="2240279" y="4178808"/>
            <a:chExt cx="1289685" cy="784860"/>
          </a:xfrm>
        </p:grpSpPr>
        <p:sp>
          <p:nvSpPr>
            <p:cNvPr id="18" name="object 18"/>
            <p:cNvSpPr/>
            <p:nvPr/>
          </p:nvSpPr>
          <p:spPr>
            <a:xfrm>
              <a:off x="2257043" y="4194048"/>
              <a:ext cx="1257300" cy="754380"/>
            </a:xfrm>
            <a:custGeom>
              <a:avLst/>
              <a:gdLst/>
              <a:ahLst/>
              <a:cxnLst/>
              <a:rect l="l" t="t" r="r" b="b"/>
              <a:pathLst>
                <a:path w="1257300" h="754379">
                  <a:moveTo>
                    <a:pt x="1130808" y="754379"/>
                  </a:moveTo>
                  <a:lnTo>
                    <a:pt x="124968" y="754379"/>
                  </a:lnTo>
                  <a:lnTo>
                    <a:pt x="76509" y="744497"/>
                  </a:lnTo>
                  <a:lnTo>
                    <a:pt x="36766" y="717613"/>
                  </a:lnTo>
                  <a:lnTo>
                    <a:pt x="9882" y="677870"/>
                  </a:lnTo>
                  <a:lnTo>
                    <a:pt x="0" y="629411"/>
                  </a:lnTo>
                  <a:lnTo>
                    <a:pt x="0" y="126491"/>
                  </a:lnTo>
                  <a:lnTo>
                    <a:pt x="9882" y="77152"/>
                  </a:lnTo>
                  <a:lnTo>
                    <a:pt x="36766" y="36956"/>
                  </a:lnTo>
                  <a:lnTo>
                    <a:pt x="76509" y="9905"/>
                  </a:lnTo>
                  <a:lnTo>
                    <a:pt x="124968" y="0"/>
                  </a:lnTo>
                  <a:lnTo>
                    <a:pt x="1130808" y="0"/>
                  </a:lnTo>
                  <a:lnTo>
                    <a:pt x="1180147" y="9905"/>
                  </a:lnTo>
                  <a:lnTo>
                    <a:pt x="1220343" y="36956"/>
                  </a:lnTo>
                  <a:lnTo>
                    <a:pt x="1247394" y="77152"/>
                  </a:lnTo>
                  <a:lnTo>
                    <a:pt x="1257300" y="126491"/>
                  </a:lnTo>
                  <a:lnTo>
                    <a:pt x="1257300" y="629411"/>
                  </a:lnTo>
                  <a:lnTo>
                    <a:pt x="1247394" y="677870"/>
                  </a:lnTo>
                  <a:lnTo>
                    <a:pt x="1220343" y="717613"/>
                  </a:lnTo>
                  <a:lnTo>
                    <a:pt x="1180147" y="744497"/>
                  </a:lnTo>
                  <a:lnTo>
                    <a:pt x="1130808" y="75437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40279" y="4178808"/>
              <a:ext cx="1289685" cy="784860"/>
            </a:xfrm>
            <a:custGeom>
              <a:avLst/>
              <a:gdLst/>
              <a:ahLst/>
              <a:cxnLst/>
              <a:rect l="l" t="t" r="r" b="b"/>
              <a:pathLst>
                <a:path w="1289685" h="784860">
                  <a:moveTo>
                    <a:pt x="1162812" y="784860"/>
                  </a:moveTo>
                  <a:lnTo>
                    <a:pt x="128016" y="784860"/>
                  </a:lnTo>
                  <a:lnTo>
                    <a:pt x="114300" y="783336"/>
                  </a:lnTo>
                  <a:lnTo>
                    <a:pt x="74676" y="768096"/>
                  </a:lnTo>
                  <a:lnTo>
                    <a:pt x="42672" y="743712"/>
                  </a:lnTo>
                  <a:lnTo>
                    <a:pt x="33528" y="734568"/>
                  </a:lnTo>
                  <a:lnTo>
                    <a:pt x="12192" y="699516"/>
                  </a:lnTo>
                  <a:lnTo>
                    <a:pt x="1524" y="659892"/>
                  </a:lnTo>
                  <a:lnTo>
                    <a:pt x="0" y="644652"/>
                  </a:lnTo>
                  <a:lnTo>
                    <a:pt x="0" y="141732"/>
                  </a:lnTo>
                  <a:lnTo>
                    <a:pt x="1524" y="128016"/>
                  </a:lnTo>
                  <a:lnTo>
                    <a:pt x="3048" y="112776"/>
                  </a:lnTo>
                  <a:lnTo>
                    <a:pt x="16764" y="74676"/>
                  </a:lnTo>
                  <a:lnTo>
                    <a:pt x="41148" y="41148"/>
                  </a:lnTo>
                  <a:lnTo>
                    <a:pt x="73152" y="16764"/>
                  </a:lnTo>
                  <a:lnTo>
                    <a:pt x="126492" y="0"/>
                  </a:lnTo>
                  <a:lnTo>
                    <a:pt x="1161288" y="0"/>
                  </a:lnTo>
                  <a:lnTo>
                    <a:pt x="1188720" y="6096"/>
                  </a:lnTo>
                  <a:lnTo>
                    <a:pt x="1202436" y="10668"/>
                  </a:lnTo>
                  <a:lnTo>
                    <a:pt x="1226820" y="22860"/>
                  </a:lnTo>
                  <a:lnTo>
                    <a:pt x="1235710" y="30480"/>
                  </a:lnTo>
                  <a:lnTo>
                    <a:pt x="143256" y="30480"/>
                  </a:lnTo>
                  <a:lnTo>
                    <a:pt x="131064" y="32004"/>
                  </a:lnTo>
                  <a:lnTo>
                    <a:pt x="80772" y="48768"/>
                  </a:lnTo>
                  <a:lnTo>
                    <a:pt x="45720" y="88392"/>
                  </a:lnTo>
                  <a:lnTo>
                    <a:pt x="35052" y="118872"/>
                  </a:lnTo>
                  <a:lnTo>
                    <a:pt x="32004" y="129540"/>
                  </a:lnTo>
                  <a:lnTo>
                    <a:pt x="32004" y="653796"/>
                  </a:lnTo>
                  <a:lnTo>
                    <a:pt x="33528" y="665988"/>
                  </a:lnTo>
                  <a:lnTo>
                    <a:pt x="50292" y="705612"/>
                  </a:lnTo>
                  <a:lnTo>
                    <a:pt x="79248" y="734568"/>
                  </a:lnTo>
                  <a:lnTo>
                    <a:pt x="118872" y="751332"/>
                  </a:lnTo>
                  <a:lnTo>
                    <a:pt x="141732" y="754380"/>
                  </a:lnTo>
                  <a:lnTo>
                    <a:pt x="1236573" y="754380"/>
                  </a:lnTo>
                  <a:lnTo>
                    <a:pt x="1226820" y="760476"/>
                  </a:lnTo>
                  <a:lnTo>
                    <a:pt x="1216152" y="768096"/>
                  </a:lnTo>
                  <a:lnTo>
                    <a:pt x="1203960" y="774192"/>
                  </a:lnTo>
                  <a:lnTo>
                    <a:pt x="1190244" y="778764"/>
                  </a:lnTo>
                  <a:lnTo>
                    <a:pt x="1162812" y="784860"/>
                  </a:lnTo>
                  <a:close/>
                </a:path>
                <a:path w="1289685" h="784860">
                  <a:moveTo>
                    <a:pt x="1236573" y="754380"/>
                  </a:moveTo>
                  <a:lnTo>
                    <a:pt x="1147572" y="754380"/>
                  </a:lnTo>
                  <a:lnTo>
                    <a:pt x="1179576" y="749808"/>
                  </a:lnTo>
                  <a:lnTo>
                    <a:pt x="1190244" y="745236"/>
                  </a:lnTo>
                  <a:lnTo>
                    <a:pt x="1232916" y="714756"/>
                  </a:lnTo>
                  <a:lnTo>
                    <a:pt x="1252728" y="678180"/>
                  </a:lnTo>
                  <a:lnTo>
                    <a:pt x="1257300" y="656844"/>
                  </a:lnTo>
                  <a:lnTo>
                    <a:pt x="1257300" y="131064"/>
                  </a:lnTo>
                  <a:lnTo>
                    <a:pt x="1245108" y="89916"/>
                  </a:lnTo>
                  <a:lnTo>
                    <a:pt x="1217676" y="56388"/>
                  </a:lnTo>
                  <a:lnTo>
                    <a:pt x="1170432" y="33528"/>
                  </a:lnTo>
                  <a:lnTo>
                    <a:pt x="1147572" y="30480"/>
                  </a:lnTo>
                  <a:lnTo>
                    <a:pt x="1235710" y="30480"/>
                  </a:lnTo>
                  <a:lnTo>
                    <a:pt x="1264920" y="60960"/>
                  </a:lnTo>
                  <a:lnTo>
                    <a:pt x="1277112" y="85344"/>
                  </a:lnTo>
                  <a:lnTo>
                    <a:pt x="1283208" y="97536"/>
                  </a:lnTo>
                  <a:lnTo>
                    <a:pt x="1286256" y="111252"/>
                  </a:lnTo>
                  <a:lnTo>
                    <a:pt x="1287780" y="126492"/>
                  </a:lnTo>
                  <a:lnTo>
                    <a:pt x="1289304" y="140208"/>
                  </a:lnTo>
                  <a:lnTo>
                    <a:pt x="1289304" y="644652"/>
                  </a:lnTo>
                  <a:lnTo>
                    <a:pt x="1286256" y="672084"/>
                  </a:lnTo>
                  <a:lnTo>
                    <a:pt x="1272540" y="710184"/>
                  </a:lnTo>
                  <a:lnTo>
                    <a:pt x="1248156" y="743712"/>
                  </a:lnTo>
                  <a:lnTo>
                    <a:pt x="1239012" y="752856"/>
                  </a:lnTo>
                  <a:lnTo>
                    <a:pt x="1236573" y="754380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424176" y="4377902"/>
            <a:ext cx="922019" cy="377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06045">
              <a:lnSpc>
                <a:spcPct val="100899"/>
              </a:lnSpc>
              <a:spcBef>
                <a:spcPts val="90"/>
              </a:spcBef>
            </a:pPr>
            <a:r>
              <a:rPr sz="1150" b="1" spc="45" dirty="0">
                <a:solidFill>
                  <a:srgbClr val="FFFFFF"/>
                </a:solidFill>
                <a:latin typeface="Trebuchet MS"/>
                <a:cs typeface="Trebuchet MS"/>
              </a:rPr>
              <a:t>Precision  </a:t>
            </a:r>
            <a:r>
              <a:rPr sz="1150" b="1" spc="80" dirty="0">
                <a:solidFill>
                  <a:srgbClr val="FFFFFF"/>
                </a:solidFill>
                <a:latin typeface="Trebuchet MS"/>
                <a:cs typeface="Trebuchet MS"/>
              </a:rPr>
              <a:t>TP</a:t>
            </a:r>
            <a:r>
              <a:rPr sz="115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13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15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80" dirty="0">
                <a:solidFill>
                  <a:srgbClr val="FFFFFF"/>
                </a:solidFill>
                <a:latin typeface="Trebuchet MS"/>
                <a:cs typeface="Trebuchet MS"/>
              </a:rPr>
              <a:t>TP</a:t>
            </a:r>
            <a:r>
              <a:rPr sz="115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95" dirty="0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sz="1150" b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80" dirty="0">
                <a:solidFill>
                  <a:srgbClr val="FFFFFF"/>
                </a:solidFill>
                <a:latin typeface="Trebuchet MS"/>
                <a:cs typeface="Trebuchet MS"/>
              </a:rPr>
              <a:t>FP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941064" y="4186428"/>
            <a:ext cx="1289685" cy="784860"/>
            <a:chOff x="3941064" y="4186428"/>
            <a:chExt cx="1289685" cy="784860"/>
          </a:xfrm>
        </p:grpSpPr>
        <p:sp>
          <p:nvSpPr>
            <p:cNvPr id="22" name="object 22"/>
            <p:cNvSpPr/>
            <p:nvPr/>
          </p:nvSpPr>
          <p:spPr>
            <a:xfrm>
              <a:off x="3957828" y="4201668"/>
              <a:ext cx="1257300" cy="754380"/>
            </a:xfrm>
            <a:custGeom>
              <a:avLst/>
              <a:gdLst/>
              <a:ahLst/>
              <a:cxnLst/>
              <a:rect l="l" t="t" r="r" b="b"/>
              <a:pathLst>
                <a:path w="1257300" h="754379">
                  <a:moveTo>
                    <a:pt x="1130808" y="754379"/>
                  </a:moveTo>
                  <a:lnTo>
                    <a:pt x="124968" y="754379"/>
                  </a:lnTo>
                  <a:lnTo>
                    <a:pt x="76509" y="744473"/>
                  </a:lnTo>
                  <a:lnTo>
                    <a:pt x="36766" y="717422"/>
                  </a:lnTo>
                  <a:lnTo>
                    <a:pt x="9882" y="677227"/>
                  </a:lnTo>
                  <a:lnTo>
                    <a:pt x="0" y="627887"/>
                  </a:lnTo>
                  <a:lnTo>
                    <a:pt x="0" y="124967"/>
                  </a:lnTo>
                  <a:lnTo>
                    <a:pt x="9882" y="76509"/>
                  </a:lnTo>
                  <a:lnTo>
                    <a:pt x="36766" y="36766"/>
                  </a:lnTo>
                  <a:lnTo>
                    <a:pt x="76509" y="9882"/>
                  </a:lnTo>
                  <a:lnTo>
                    <a:pt x="124968" y="0"/>
                  </a:lnTo>
                  <a:lnTo>
                    <a:pt x="1130808" y="0"/>
                  </a:lnTo>
                  <a:lnTo>
                    <a:pt x="1180147" y="9882"/>
                  </a:lnTo>
                  <a:lnTo>
                    <a:pt x="1220343" y="36766"/>
                  </a:lnTo>
                  <a:lnTo>
                    <a:pt x="1247394" y="76509"/>
                  </a:lnTo>
                  <a:lnTo>
                    <a:pt x="1257300" y="124967"/>
                  </a:lnTo>
                  <a:lnTo>
                    <a:pt x="1257300" y="627887"/>
                  </a:lnTo>
                  <a:lnTo>
                    <a:pt x="1247394" y="677227"/>
                  </a:lnTo>
                  <a:lnTo>
                    <a:pt x="1220343" y="717422"/>
                  </a:lnTo>
                  <a:lnTo>
                    <a:pt x="1180147" y="744473"/>
                  </a:lnTo>
                  <a:lnTo>
                    <a:pt x="1130808" y="75437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41064" y="4186428"/>
              <a:ext cx="1289685" cy="784860"/>
            </a:xfrm>
            <a:custGeom>
              <a:avLst/>
              <a:gdLst/>
              <a:ahLst/>
              <a:cxnLst/>
              <a:rect l="l" t="t" r="r" b="b"/>
              <a:pathLst>
                <a:path w="1289685" h="784860">
                  <a:moveTo>
                    <a:pt x="1162812" y="784860"/>
                  </a:moveTo>
                  <a:lnTo>
                    <a:pt x="128016" y="784860"/>
                  </a:lnTo>
                  <a:lnTo>
                    <a:pt x="100584" y="778764"/>
                  </a:lnTo>
                  <a:lnTo>
                    <a:pt x="64008" y="762000"/>
                  </a:lnTo>
                  <a:lnTo>
                    <a:pt x="33528" y="734568"/>
                  </a:lnTo>
                  <a:lnTo>
                    <a:pt x="12192" y="699516"/>
                  </a:lnTo>
                  <a:lnTo>
                    <a:pt x="1524" y="658368"/>
                  </a:lnTo>
                  <a:lnTo>
                    <a:pt x="0" y="644652"/>
                  </a:lnTo>
                  <a:lnTo>
                    <a:pt x="0" y="140208"/>
                  </a:lnTo>
                  <a:lnTo>
                    <a:pt x="3048" y="112776"/>
                  </a:lnTo>
                  <a:lnTo>
                    <a:pt x="6096" y="99060"/>
                  </a:lnTo>
                  <a:lnTo>
                    <a:pt x="12192" y="86868"/>
                  </a:lnTo>
                  <a:lnTo>
                    <a:pt x="16764" y="74676"/>
                  </a:lnTo>
                  <a:lnTo>
                    <a:pt x="41148" y="41148"/>
                  </a:lnTo>
                  <a:lnTo>
                    <a:pt x="74676" y="16764"/>
                  </a:lnTo>
                  <a:lnTo>
                    <a:pt x="126492" y="0"/>
                  </a:lnTo>
                  <a:lnTo>
                    <a:pt x="1161288" y="0"/>
                  </a:lnTo>
                  <a:lnTo>
                    <a:pt x="1175004" y="1524"/>
                  </a:lnTo>
                  <a:lnTo>
                    <a:pt x="1202436" y="10668"/>
                  </a:lnTo>
                  <a:lnTo>
                    <a:pt x="1226820" y="22860"/>
                  </a:lnTo>
                  <a:lnTo>
                    <a:pt x="1235710" y="30480"/>
                  </a:lnTo>
                  <a:lnTo>
                    <a:pt x="143256" y="30480"/>
                  </a:lnTo>
                  <a:lnTo>
                    <a:pt x="131064" y="32004"/>
                  </a:lnTo>
                  <a:lnTo>
                    <a:pt x="109728" y="35052"/>
                  </a:lnTo>
                  <a:lnTo>
                    <a:pt x="100584" y="39624"/>
                  </a:lnTo>
                  <a:lnTo>
                    <a:pt x="89916" y="44196"/>
                  </a:lnTo>
                  <a:lnTo>
                    <a:pt x="57912" y="70104"/>
                  </a:lnTo>
                  <a:lnTo>
                    <a:pt x="36576" y="106680"/>
                  </a:lnTo>
                  <a:lnTo>
                    <a:pt x="33528" y="129540"/>
                  </a:lnTo>
                  <a:lnTo>
                    <a:pt x="32004" y="140208"/>
                  </a:lnTo>
                  <a:lnTo>
                    <a:pt x="32004" y="653796"/>
                  </a:lnTo>
                  <a:lnTo>
                    <a:pt x="33528" y="665988"/>
                  </a:lnTo>
                  <a:lnTo>
                    <a:pt x="50292" y="704088"/>
                  </a:lnTo>
                  <a:lnTo>
                    <a:pt x="80772" y="734568"/>
                  </a:lnTo>
                  <a:lnTo>
                    <a:pt x="88392" y="740664"/>
                  </a:lnTo>
                  <a:lnTo>
                    <a:pt x="129540" y="752856"/>
                  </a:lnTo>
                  <a:lnTo>
                    <a:pt x="141732" y="754380"/>
                  </a:lnTo>
                  <a:lnTo>
                    <a:pt x="1236878" y="754380"/>
                  </a:lnTo>
                  <a:lnTo>
                    <a:pt x="1228344" y="760476"/>
                  </a:lnTo>
                  <a:lnTo>
                    <a:pt x="1216152" y="768096"/>
                  </a:lnTo>
                  <a:lnTo>
                    <a:pt x="1203960" y="774192"/>
                  </a:lnTo>
                  <a:lnTo>
                    <a:pt x="1190244" y="778764"/>
                  </a:lnTo>
                  <a:lnTo>
                    <a:pt x="1162812" y="784860"/>
                  </a:lnTo>
                  <a:close/>
                </a:path>
                <a:path w="1289685" h="784860">
                  <a:moveTo>
                    <a:pt x="1236878" y="754380"/>
                  </a:moveTo>
                  <a:lnTo>
                    <a:pt x="1147572" y="754380"/>
                  </a:lnTo>
                  <a:lnTo>
                    <a:pt x="1179576" y="749808"/>
                  </a:lnTo>
                  <a:lnTo>
                    <a:pt x="1190244" y="745236"/>
                  </a:lnTo>
                  <a:lnTo>
                    <a:pt x="1232916" y="714756"/>
                  </a:lnTo>
                  <a:lnTo>
                    <a:pt x="1252728" y="678180"/>
                  </a:lnTo>
                  <a:lnTo>
                    <a:pt x="1257300" y="655320"/>
                  </a:lnTo>
                  <a:lnTo>
                    <a:pt x="1257300" y="131064"/>
                  </a:lnTo>
                  <a:lnTo>
                    <a:pt x="1255776" y="118872"/>
                  </a:lnTo>
                  <a:lnTo>
                    <a:pt x="1252728" y="109728"/>
                  </a:lnTo>
                  <a:lnTo>
                    <a:pt x="1249680" y="99060"/>
                  </a:lnTo>
                  <a:lnTo>
                    <a:pt x="1245108" y="88392"/>
                  </a:lnTo>
                  <a:lnTo>
                    <a:pt x="1239012" y="80772"/>
                  </a:lnTo>
                  <a:lnTo>
                    <a:pt x="1232916" y="71628"/>
                  </a:lnTo>
                  <a:lnTo>
                    <a:pt x="1200912" y="44196"/>
                  </a:lnTo>
                  <a:lnTo>
                    <a:pt x="1159764" y="32004"/>
                  </a:lnTo>
                  <a:lnTo>
                    <a:pt x="1147572" y="30480"/>
                  </a:lnTo>
                  <a:lnTo>
                    <a:pt x="1235710" y="30480"/>
                  </a:lnTo>
                  <a:lnTo>
                    <a:pt x="1264920" y="60960"/>
                  </a:lnTo>
                  <a:lnTo>
                    <a:pt x="1283208" y="97536"/>
                  </a:lnTo>
                  <a:lnTo>
                    <a:pt x="1289304" y="124968"/>
                  </a:lnTo>
                  <a:lnTo>
                    <a:pt x="1289304" y="656844"/>
                  </a:lnTo>
                  <a:lnTo>
                    <a:pt x="1278636" y="697992"/>
                  </a:lnTo>
                  <a:lnTo>
                    <a:pt x="1248156" y="743712"/>
                  </a:lnTo>
                  <a:lnTo>
                    <a:pt x="1239012" y="752856"/>
                  </a:lnTo>
                  <a:lnTo>
                    <a:pt x="1236878" y="754380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115815" y="4385581"/>
            <a:ext cx="940435" cy="377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26695">
              <a:lnSpc>
                <a:spcPct val="100899"/>
              </a:lnSpc>
              <a:spcBef>
                <a:spcPts val="90"/>
              </a:spcBef>
            </a:pPr>
            <a:r>
              <a:rPr sz="1150" b="1" spc="60" dirty="0">
                <a:solidFill>
                  <a:srgbClr val="FFFFFF"/>
                </a:solidFill>
                <a:latin typeface="Trebuchet MS"/>
                <a:cs typeface="Trebuchet MS"/>
              </a:rPr>
              <a:t>Recall  </a:t>
            </a:r>
            <a:r>
              <a:rPr sz="1150" b="1" spc="80" dirty="0">
                <a:solidFill>
                  <a:srgbClr val="FFFFFF"/>
                </a:solidFill>
                <a:latin typeface="Trebuchet MS"/>
                <a:cs typeface="Trebuchet MS"/>
              </a:rPr>
              <a:t>TP</a:t>
            </a:r>
            <a:r>
              <a:rPr sz="115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13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15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80" dirty="0">
                <a:solidFill>
                  <a:srgbClr val="FFFFFF"/>
                </a:solidFill>
                <a:latin typeface="Trebuchet MS"/>
                <a:cs typeface="Trebuchet MS"/>
              </a:rPr>
              <a:t>TP</a:t>
            </a:r>
            <a:r>
              <a:rPr sz="115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95" dirty="0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sz="115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105" dirty="0">
                <a:solidFill>
                  <a:srgbClr val="FFFFFF"/>
                </a:solidFill>
                <a:latin typeface="Trebuchet MS"/>
                <a:cs typeface="Trebuchet MS"/>
              </a:rPr>
              <a:t>FN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635752" y="4163567"/>
            <a:ext cx="1287780" cy="786765"/>
            <a:chOff x="5635752" y="4163567"/>
            <a:chExt cx="1287780" cy="786765"/>
          </a:xfrm>
        </p:grpSpPr>
        <p:sp>
          <p:nvSpPr>
            <p:cNvPr id="26" name="object 26"/>
            <p:cNvSpPr/>
            <p:nvPr/>
          </p:nvSpPr>
          <p:spPr>
            <a:xfrm>
              <a:off x="5650992" y="4178807"/>
              <a:ext cx="1257300" cy="754380"/>
            </a:xfrm>
            <a:custGeom>
              <a:avLst/>
              <a:gdLst/>
              <a:ahLst/>
              <a:cxnLst/>
              <a:rect l="l" t="t" r="r" b="b"/>
              <a:pathLst>
                <a:path w="1257300" h="754379">
                  <a:moveTo>
                    <a:pt x="1132332" y="754379"/>
                  </a:moveTo>
                  <a:lnTo>
                    <a:pt x="126491" y="754379"/>
                  </a:lnTo>
                  <a:lnTo>
                    <a:pt x="77152" y="744497"/>
                  </a:lnTo>
                  <a:lnTo>
                    <a:pt x="36956" y="717613"/>
                  </a:lnTo>
                  <a:lnTo>
                    <a:pt x="9905" y="677870"/>
                  </a:lnTo>
                  <a:lnTo>
                    <a:pt x="0" y="629411"/>
                  </a:lnTo>
                  <a:lnTo>
                    <a:pt x="0" y="126491"/>
                  </a:lnTo>
                  <a:lnTo>
                    <a:pt x="9905" y="77152"/>
                  </a:lnTo>
                  <a:lnTo>
                    <a:pt x="36956" y="36956"/>
                  </a:lnTo>
                  <a:lnTo>
                    <a:pt x="77152" y="9905"/>
                  </a:lnTo>
                  <a:lnTo>
                    <a:pt x="126491" y="0"/>
                  </a:lnTo>
                  <a:lnTo>
                    <a:pt x="1132332" y="0"/>
                  </a:lnTo>
                  <a:lnTo>
                    <a:pt x="1180790" y="9905"/>
                  </a:lnTo>
                  <a:lnTo>
                    <a:pt x="1220533" y="36956"/>
                  </a:lnTo>
                  <a:lnTo>
                    <a:pt x="1247417" y="77152"/>
                  </a:lnTo>
                  <a:lnTo>
                    <a:pt x="1257300" y="126491"/>
                  </a:lnTo>
                  <a:lnTo>
                    <a:pt x="1257300" y="629411"/>
                  </a:lnTo>
                  <a:lnTo>
                    <a:pt x="1247417" y="677870"/>
                  </a:lnTo>
                  <a:lnTo>
                    <a:pt x="1220533" y="717613"/>
                  </a:lnTo>
                  <a:lnTo>
                    <a:pt x="1180790" y="744497"/>
                  </a:lnTo>
                  <a:lnTo>
                    <a:pt x="1132332" y="75437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635752" y="4163567"/>
              <a:ext cx="1287780" cy="786765"/>
            </a:xfrm>
            <a:custGeom>
              <a:avLst/>
              <a:gdLst/>
              <a:ahLst/>
              <a:cxnLst/>
              <a:rect l="l" t="t" r="r" b="b"/>
              <a:pathLst>
                <a:path w="1287779" h="786764">
                  <a:moveTo>
                    <a:pt x="1147572" y="786384"/>
                  </a:moveTo>
                  <a:lnTo>
                    <a:pt x="141732" y="786384"/>
                  </a:lnTo>
                  <a:lnTo>
                    <a:pt x="128016" y="784860"/>
                  </a:lnTo>
                  <a:lnTo>
                    <a:pt x="112776" y="783336"/>
                  </a:lnTo>
                  <a:lnTo>
                    <a:pt x="74676" y="769620"/>
                  </a:lnTo>
                  <a:lnTo>
                    <a:pt x="41148" y="745236"/>
                  </a:lnTo>
                  <a:lnTo>
                    <a:pt x="16764" y="713232"/>
                  </a:lnTo>
                  <a:lnTo>
                    <a:pt x="0" y="659892"/>
                  </a:lnTo>
                  <a:lnTo>
                    <a:pt x="0" y="128016"/>
                  </a:lnTo>
                  <a:lnTo>
                    <a:pt x="10668" y="86868"/>
                  </a:lnTo>
                  <a:lnTo>
                    <a:pt x="32004" y="51816"/>
                  </a:lnTo>
                  <a:lnTo>
                    <a:pt x="60960" y="24384"/>
                  </a:lnTo>
                  <a:lnTo>
                    <a:pt x="97536" y="6096"/>
                  </a:lnTo>
                  <a:lnTo>
                    <a:pt x="126492" y="1524"/>
                  </a:lnTo>
                  <a:lnTo>
                    <a:pt x="140208" y="0"/>
                  </a:lnTo>
                  <a:lnTo>
                    <a:pt x="1147572" y="0"/>
                  </a:lnTo>
                  <a:lnTo>
                    <a:pt x="1175004" y="3048"/>
                  </a:lnTo>
                  <a:lnTo>
                    <a:pt x="1213104" y="16764"/>
                  </a:lnTo>
                  <a:lnTo>
                    <a:pt x="1235964" y="32004"/>
                  </a:lnTo>
                  <a:lnTo>
                    <a:pt x="131064" y="32004"/>
                  </a:lnTo>
                  <a:lnTo>
                    <a:pt x="120396" y="33528"/>
                  </a:lnTo>
                  <a:lnTo>
                    <a:pt x="71628" y="56388"/>
                  </a:lnTo>
                  <a:lnTo>
                    <a:pt x="44196" y="88392"/>
                  </a:lnTo>
                  <a:lnTo>
                    <a:pt x="32004" y="129540"/>
                  </a:lnTo>
                  <a:lnTo>
                    <a:pt x="30480" y="141732"/>
                  </a:lnTo>
                  <a:lnTo>
                    <a:pt x="30480" y="643128"/>
                  </a:lnTo>
                  <a:lnTo>
                    <a:pt x="39624" y="687324"/>
                  </a:lnTo>
                  <a:lnTo>
                    <a:pt x="56388" y="713232"/>
                  </a:lnTo>
                  <a:lnTo>
                    <a:pt x="62484" y="722376"/>
                  </a:lnTo>
                  <a:lnTo>
                    <a:pt x="70104" y="728472"/>
                  </a:lnTo>
                  <a:lnTo>
                    <a:pt x="79248" y="736092"/>
                  </a:lnTo>
                  <a:lnTo>
                    <a:pt x="97536" y="745236"/>
                  </a:lnTo>
                  <a:lnTo>
                    <a:pt x="108204" y="749808"/>
                  </a:lnTo>
                  <a:lnTo>
                    <a:pt x="118872" y="752856"/>
                  </a:lnTo>
                  <a:lnTo>
                    <a:pt x="129540" y="754380"/>
                  </a:lnTo>
                  <a:lnTo>
                    <a:pt x="1235710" y="754380"/>
                  </a:lnTo>
                  <a:lnTo>
                    <a:pt x="1226820" y="762000"/>
                  </a:lnTo>
                  <a:lnTo>
                    <a:pt x="1202436" y="774192"/>
                  </a:lnTo>
                  <a:lnTo>
                    <a:pt x="1190244" y="778764"/>
                  </a:lnTo>
                  <a:lnTo>
                    <a:pt x="1176528" y="783336"/>
                  </a:lnTo>
                  <a:lnTo>
                    <a:pt x="1162812" y="784860"/>
                  </a:lnTo>
                  <a:lnTo>
                    <a:pt x="1147572" y="786384"/>
                  </a:lnTo>
                  <a:close/>
                </a:path>
                <a:path w="1287779" h="786764">
                  <a:moveTo>
                    <a:pt x="1235710" y="754380"/>
                  </a:moveTo>
                  <a:lnTo>
                    <a:pt x="1158240" y="754380"/>
                  </a:lnTo>
                  <a:lnTo>
                    <a:pt x="1168908" y="752856"/>
                  </a:lnTo>
                  <a:lnTo>
                    <a:pt x="1179576" y="749808"/>
                  </a:lnTo>
                  <a:lnTo>
                    <a:pt x="1216152" y="729996"/>
                  </a:lnTo>
                  <a:lnTo>
                    <a:pt x="1243584" y="697992"/>
                  </a:lnTo>
                  <a:lnTo>
                    <a:pt x="1255776" y="656844"/>
                  </a:lnTo>
                  <a:lnTo>
                    <a:pt x="1257300" y="644652"/>
                  </a:lnTo>
                  <a:lnTo>
                    <a:pt x="1257300" y="141732"/>
                  </a:lnTo>
                  <a:lnTo>
                    <a:pt x="1248156" y="99060"/>
                  </a:lnTo>
                  <a:lnTo>
                    <a:pt x="1217676" y="56388"/>
                  </a:lnTo>
                  <a:lnTo>
                    <a:pt x="1181100" y="36576"/>
                  </a:lnTo>
                  <a:lnTo>
                    <a:pt x="1159764" y="32004"/>
                  </a:lnTo>
                  <a:lnTo>
                    <a:pt x="1235964" y="32004"/>
                  </a:lnTo>
                  <a:lnTo>
                    <a:pt x="1246632" y="41148"/>
                  </a:lnTo>
                  <a:lnTo>
                    <a:pt x="1255776" y="50292"/>
                  </a:lnTo>
                  <a:lnTo>
                    <a:pt x="1263396" y="62484"/>
                  </a:lnTo>
                  <a:lnTo>
                    <a:pt x="1271016" y="73152"/>
                  </a:lnTo>
                  <a:lnTo>
                    <a:pt x="1277112" y="85344"/>
                  </a:lnTo>
                  <a:lnTo>
                    <a:pt x="1281684" y="99060"/>
                  </a:lnTo>
                  <a:lnTo>
                    <a:pt x="1287780" y="126492"/>
                  </a:lnTo>
                  <a:lnTo>
                    <a:pt x="1287780" y="658368"/>
                  </a:lnTo>
                  <a:lnTo>
                    <a:pt x="1277112" y="699516"/>
                  </a:lnTo>
                  <a:lnTo>
                    <a:pt x="1257300" y="734568"/>
                  </a:lnTo>
                  <a:lnTo>
                    <a:pt x="1248156" y="743712"/>
                  </a:lnTo>
                  <a:lnTo>
                    <a:pt x="1235710" y="754380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751036" y="4237731"/>
            <a:ext cx="1050290" cy="6299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1190"/>
              </a:lnSpc>
              <a:spcBef>
                <a:spcPts val="140"/>
              </a:spcBef>
            </a:pPr>
            <a:r>
              <a:rPr sz="1000" b="1" i="1" spc="-25" dirty="0">
                <a:solidFill>
                  <a:srgbClr val="FFFFFF"/>
                </a:solidFill>
                <a:latin typeface="Georgia"/>
                <a:cs typeface="Georgia"/>
              </a:rPr>
              <a:t>F1 </a:t>
            </a:r>
            <a:r>
              <a:rPr sz="1000" b="1" i="1" spc="-45" dirty="0">
                <a:solidFill>
                  <a:srgbClr val="FFFFFF"/>
                </a:solidFill>
                <a:latin typeface="Georgia"/>
                <a:cs typeface="Georgia"/>
              </a:rPr>
              <a:t>score </a:t>
            </a:r>
            <a:r>
              <a:rPr sz="1000" b="1" i="1" spc="-40" dirty="0">
                <a:solidFill>
                  <a:srgbClr val="FFFFFF"/>
                </a:solidFill>
                <a:latin typeface="Georgia"/>
                <a:cs typeface="Georgia"/>
              </a:rPr>
              <a:t>=  </a:t>
            </a:r>
            <a:r>
              <a:rPr sz="1000" b="1" i="1" spc="-50" dirty="0">
                <a:solidFill>
                  <a:srgbClr val="FFFFFF"/>
                </a:solidFill>
                <a:latin typeface="Georgia"/>
                <a:cs typeface="Georgia"/>
              </a:rPr>
              <a:t>2×(Precision*Re  </a:t>
            </a:r>
            <a:r>
              <a:rPr sz="1000" b="1" i="1" spc="-55" dirty="0">
                <a:solidFill>
                  <a:srgbClr val="FFFFFF"/>
                </a:solidFill>
                <a:latin typeface="Georgia"/>
                <a:cs typeface="Georgia"/>
              </a:rPr>
              <a:t>call)/(Precision+  </a:t>
            </a:r>
            <a:r>
              <a:rPr sz="1000" b="1" i="1" spc="-50" dirty="0">
                <a:solidFill>
                  <a:srgbClr val="FFFFFF"/>
                </a:solidFill>
                <a:latin typeface="Georgia"/>
                <a:cs typeface="Georgia"/>
              </a:rPr>
              <a:t>Recall)</a:t>
            </a:r>
            <a:endParaRPr sz="1000">
              <a:latin typeface="Georgia"/>
              <a:cs typeface="Georgi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620511" y="3017520"/>
            <a:ext cx="1289685" cy="786765"/>
            <a:chOff x="5620511" y="3017520"/>
            <a:chExt cx="1289685" cy="786765"/>
          </a:xfrm>
        </p:grpSpPr>
        <p:sp>
          <p:nvSpPr>
            <p:cNvPr id="30" name="object 30"/>
            <p:cNvSpPr/>
            <p:nvPr/>
          </p:nvSpPr>
          <p:spPr>
            <a:xfrm>
              <a:off x="5635751" y="3032760"/>
              <a:ext cx="1257300" cy="754380"/>
            </a:xfrm>
            <a:custGeom>
              <a:avLst/>
              <a:gdLst/>
              <a:ahLst/>
              <a:cxnLst/>
              <a:rect l="l" t="t" r="r" b="b"/>
              <a:pathLst>
                <a:path w="1257300" h="754379">
                  <a:moveTo>
                    <a:pt x="1132332" y="754379"/>
                  </a:moveTo>
                  <a:lnTo>
                    <a:pt x="126491" y="754379"/>
                  </a:lnTo>
                  <a:lnTo>
                    <a:pt x="77152" y="744497"/>
                  </a:lnTo>
                  <a:lnTo>
                    <a:pt x="36956" y="717613"/>
                  </a:lnTo>
                  <a:lnTo>
                    <a:pt x="9905" y="677870"/>
                  </a:lnTo>
                  <a:lnTo>
                    <a:pt x="0" y="629411"/>
                  </a:lnTo>
                  <a:lnTo>
                    <a:pt x="0" y="126491"/>
                  </a:lnTo>
                  <a:lnTo>
                    <a:pt x="9905" y="77152"/>
                  </a:lnTo>
                  <a:lnTo>
                    <a:pt x="36956" y="36956"/>
                  </a:lnTo>
                  <a:lnTo>
                    <a:pt x="77152" y="9905"/>
                  </a:lnTo>
                  <a:lnTo>
                    <a:pt x="126491" y="0"/>
                  </a:lnTo>
                  <a:lnTo>
                    <a:pt x="1132332" y="0"/>
                  </a:lnTo>
                  <a:lnTo>
                    <a:pt x="1180790" y="9905"/>
                  </a:lnTo>
                  <a:lnTo>
                    <a:pt x="1220533" y="36956"/>
                  </a:lnTo>
                  <a:lnTo>
                    <a:pt x="1247417" y="77152"/>
                  </a:lnTo>
                  <a:lnTo>
                    <a:pt x="1257300" y="126491"/>
                  </a:lnTo>
                  <a:lnTo>
                    <a:pt x="1257300" y="629411"/>
                  </a:lnTo>
                  <a:lnTo>
                    <a:pt x="1247417" y="677870"/>
                  </a:lnTo>
                  <a:lnTo>
                    <a:pt x="1220533" y="717613"/>
                  </a:lnTo>
                  <a:lnTo>
                    <a:pt x="1180790" y="744497"/>
                  </a:lnTo>
                  <a:lnTo>
                    <a:pt x="1132332" y="75437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20511" y="3017520"/>
              <a:ext cx="1289685" cy="786765"/>
            </a:xfrm>
            <a:custGeom>
              <a:avLst/>
              <a:gdLst/>
              <a:ahLst/>
              <a:cxnLst/>
              <a:rect l="l" t="t" r="r" b="b"/>
              <a:pathLst>
                <a:path w="1289684" h="786764">
                  <a:moveTo>
                    <a:pt x="141732" y="786384"/>
                  </a:moveTo>
                  <a:lnTo>
                    <a:pt x="114300" y="783336"/>
                  </a:lnTo>
                  <a:lnTo>
                    <a:pt x="100584" y="780288"/>
                  </a:lnTo>
                  <a:lnTo>
                    <a:pt x="86868" y="774192"/>
                  </a:lnTo>
                  <a:lnTo>
                    <a:pt x="74676" y="769620"/>
                  </a:lnTo>
                  <a:lnTo>
                    <a:pt x="42672" y="745236"/>
                  </a:lnTo>
                  <a:lnTo>
                    <a:pt x="6096" y="687324"/>
                  </a:lnTo>
                  <a:lnTo>
                    <a:pt x="0" y="644652"/>
                  </a:lnTo>
                  <a:lnTo>
                    <a:pt x="0" y="141732"/>
                  </a:lnTo>
                  <a:lnTo>
                    <a:pt x="6096" y="100584"/>
                  </a:lnTo>
                  <a:lnTo>
                    <a:pt x="24384" y="62484"/>
                  </a:lnTo>
                  <a:lnTo>
                    <a:pt x="50292" y="32004"/>
                  </a:lnTo>
                  <a:lnTo>
                    <a:pt x="62484" y="24384"/>
                  </a:lnTo>
                  <a:lnTo>
                    <a:pt x="73152" y="16764"/>
                  </a:lnTo>
                  <a:lnTo>
                    <a:pt x="85344" y="10668"/>
                  </a:lnTo>
                  <a:lnTo>
                    <a:pt x="99060" y="6096"/>
                  </a:lnTo>
                  <a:lnTo>
                    <a:pt x="126492" y="0"/>
                  </a:lnTo>
                  <a:lnTo>
                    <a:pt x="1161288" y="0"/>
                  </a:lnTo>
                  <a:lnTo>
                    <a:pt x="1202436" y="10668"/>
                  </a:lnTo>
                  <a:lnTo>
                    <a:pt x="1235456" y="30480"/>
                  </a:lnTo>
                  <a:lnTo>
                    <a:pt x="141732" y="30480"/>
                  </a:lnTo>
                  <a:lnTo>
                    <a:pt x="120396" y="33528"/>
                  </a:lnTo>
                  <a:lnTo>
                    <a:pt x="71628" y="56388"/>
                  </a:lnTo>
                  <a:lnTo>
                    <a:pt x="41148" y="97536"/>
                  </a:lnTo>
                  <a:lnTo>
                    <a:pt x="32004" y="129540"/>
                  </a:lnTo>
                  <a:lnTo>
                    <a:pt x="32004" y="655320"/>
                  </a:lnTo>
                  <a:lnTo>
                    <a:pt x="44196" y="696468"/>
                  </a:lnTo>
                  <a:lnTo>
                    <a:pt x="71628" y="728472"/>
                  </a:lnTo>
                  <a:lnTo>
                    <a:pt x="108204" y="749808"/>
                  </a:lnTo>
                  <a:lnTo>
                    <a:pt x="141732" y="754380"/>
                  </a:lnTo>
                  <a:lnTo>
                    <a:pt x="1235354" y="754380"/>
                  </a:lnTo>
                  <a:lnTo>
                    <a:pt x="1216152" y="768096"/>
                  </a:lnTo>
                  <a:lnTo>
                    <a:pt x="1202436" y="774192"/>
                  </a:lnTo>
                  <a:lnTo>
                    <a:pt x="1190244" y="778764"/>
                  </a:lnTo>
                  <a:lnTo>
                    <a:pt x="1176528" y="783336"/>
                  </a:lnTo>
                  <a:lnTo>
                    <a:pt x="1162812" y="784860"/>
                  </a:lnTo>
                  <a:lnTo>
                    <a:pt x="1147572" y="784860"/>
                  </a:lnTo>
                  <a:lnTo>
                    <a:pt x="141732" y="786384"/>
                  </a:lnTo>
                  <a:close/>
                </a:path>
                <a:path w="1289684" h="786764">
                  <a:moveTo>
                    <a:pt x="1235354" y="754380"/>
                  </a:moveTo>
                  <a:lnTo>
                    <a:pt x="1158240" y="754380"/>
                  </a:lnTo>
                  <a:lnTo>
                    <a:pt x="1168908" y="752856"/>
                  </a:lnTo>
                  <a:lnTo>
                    <a:pt x="1179576" y="749808"/>
                  </a:lnTo>
                  <a:lnTo>
                    <a:pt x="1216152" y="729996"/>
                  </a:lnTo>
                  <a:lnTo>
                    <a:pt x="1231392" y="714756"/>
                  </a:lnTo>
                  <a:lnTo>
                    <a:pt x="1239012" y="705612"/>
                  </a:lnTo>
                  <a:lnTo>
                    <a:pt x="1243584" y="697992"/>
                  </a:lnTo>
                  <a:lnTo>
                    <a:pt x="1248156" y="687324"/>
                  </a:lnTo>
                  <a:lnTo>
                    <a:pt x="1252728" y="678180"/>
                  </a:lnTo>
                  <a:lnTo>
                    <a:pt x="1255776" y="667512"/>
                  </a:lnTo>
                  <a:lnTo>
                    <a:pt x="1257300" y="656844"/>
                  </a:lnTo>
                  <a:lnTo>
                    <a:pt x="1257300" y="131064"/>
                  </a:lnTo>
                  <a:lnTo>
                    <a:pt x="1245108" y="89916"/>
                  </a:lnTo>
                  <a:lnTo>
                    <a:pt x="1217676" y="56388"/>
                  </a:lnTo>
                  <a:lnTo>
                    <a:pt x="1181100" y="36576"/>
                  </a:lnTo>
                  <a:lnTo>
                    <a:pt x="141732" y="30480"/>
                  </a:lnTo>
                  <a:lnTo>
                    <a:pt x="1235456" y="30480"/>
                  </a:lnTo>
                  <a:lnTo>
                    <a:pt x="1264920" y="60960"/>
                  </a:lnTo>
                  <a:lnTo>
                    <a:pt x="1286256" y="112776"/>
                  </a:lnTo>
                  <a:lnTo>
                    <a:pt x="1289304" y="140208"/>
                  </a:lnTo>
                  <a:lnTo>
                    <a:pt x="1289304" y="644652"/>
                  </a:lnTo>
                  <a:lnTo>
                    <a:pt x="1283208" y="685800"/>
                  </a:lnTo>
                  <a:lnTo>
                    <a:pt x="1264920" y="722376"/>
                  </a:lnTo>
                  <a:lnTo>
                    <a:pt x="1237488" y="752856"/>
                  </a:lnTo>
                  <a:lnTo>
                    <a:pt x="1235354" y="754380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854685" y="3218203"/>
            <a:ext cx="822960" cy="377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9855" marR="5080" indent="-97790">
              <a:lnSpc>
                <a:spcPct val="100800"/>
              </a:lnSpc>
              <a:spcBef>
                <a:spcPts val="90"/>
              </a:spcBef>
            </a:pPr>
            <a:r>
              <a:rPr sz="1150" b="1" spc="35" dirty="0">
                <a:solidFill>
                  <a:srgbClr val="FFFFFF"/>
                </a:solidFill>
                <a:latin typeface="Trebuchet MS"/>
                <a:cs typeface="Trebuchet MS"/>
              </a:rPr>
              <a:t>Area</a:t>
            </a:r>
            <a:r>
              <a:rPr sz="1150" b="1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30" dirty="0">
                <a:solidFill>
                  <a:srgbClr val="FFFFFF"/>
                </a:solidFill>
                <a:latin typeface="Trebuchet MS"/>
                <a:cs typeface="Trebuchet MS"/>
              </a:rPr>
              <a:t>under  </a:t>
            </a:r>
            <a:r>
              <a:rPr sz="1150" b="1" spc="-1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50" b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30" dirty="0">
                <a:solidFill>
                  <a:srgbClr val="FFFFFF"/>
                </a:solidFill>
                <a:latin typeface="Trebuchet MS"/>
                <a:cs typeface="Trebuchet MS"/>
              </a:rPr>
              <a:t>cuve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232660" y="5301996"/>
            <a:ext cx="1289685" cy="786765"/>
            <a:chOff x="2232660" y="5301996"/>
            <a:chExt cx="1289685" cy="786765"/>
          </a:xfrm>
        </p:grpSpPr>
        <p:sp>
          <p:nvSpPr>
            <p:cNvPr id="34" name="object 34"/>
            <p:cNvSpPr/>
            <p:nvPr/>
          </p:nvSpPr>
          <p:spPr>
            <a:xfrm>
              <a:off x="2249424" y="5318760"/>
              <a:ext cx="1257300" cy="754380"/>
            </a:xfrm>
            <a:custGeom>
              <a:avLst/>
              <a:gdLst/>
              <a:ahLst/>
              <a:cxnLst/>
              <a:rect l="l" t="t" r="r" b="b"/>
              <a:pathLst>
                <a:path w="1257300" h="754379">
                  <a:moveTo>
                    <a:pt x="1130808" y="754380"/>
                  </a:moveTo>
                  <a:lnTo>
                    <a:pt x="124968" y="754380"/>
                  </a:lnTo>
                  <a:lnTo>
                    <a:pt x="76509" y="744474"/>
                  </a:lnTo>
                  <a:lnTo>
                    <a:pt x="36766" y="717423"/>
                  </a:lnTo>
                  <a:lnTo>
                    <a:pt x="9882" y="677227"/>
                  </a:lnTo>
                  <a:lnTo>
                    <a:pt x="0" y="627888"/>
                  </a:lnTo>
                  <a:lnTo>
                    <a:pt x="0" y="124968"/>
                  </a:lnTo>
                  <a:lnTo>
                    <a:pt x="9882" y="76509"/>
                  </a:lnTo>
                  <a:lnTo>
                    <a:pt x="36766" y="36766"/>
                  </a:lnTo>
                  <a:lnTo>
                    <a:pt x="76509" y="9882"/>
                  </a:lnTo>
                  <a:lnTo>
                    <a:pt x="124968" y="0"/>
                  </a:lnTo>
                  <a:lnTo>
                    <a:pt x="1130808" y="0"/>
                  </a:lnTo>
                  <a:lnTo>
                    <a:pt x="1180147" y="9882"/>
                  </a:lnTo>
                  <a:lnTo>
                    <a:pt x="1220343" y="36766"/>
                  </a:lnTo>
                  <a:lnTo>
                    <a:pt x="1247394" y="76509"/>
                  </a:lnTo>
                  <a:lnTo>
                    <a:pt x="1257300" y="124968"/>
                  </a:lnTo>
                  <a:lnTo>
                    <a:pt x="1257300" y="627888"/>
                  </a:lnTo>
                  <a:lnTo>
                    <a:pt x="1247394" y="677227"/>
                  </a:lnTo>
                  <a:lnTo>
                    <a:pt x="1220343" y="717423"/>
                  </a:lnTo>
                  <a:lnTo>
                    <a:pt x="1180147" y="744474"/>
                  </a:lnTo>
                  <a:lnTo>
                    <a:pt x="1130808" y="754380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232660" y="5301996"/>
              <a:ext cx="1289685" cy="786765"/>
            </a:xfrm>
            <a:custGeom>
              <a:avLst/>
              <a:gdLst/>
              <a:ahLst/>
              <a:cxnLst/>
              <a:rect l="l" t="t" r="r" b="b"/>
              <a:pathLst>
                <a:path w="1289685" h="786764">
                  <a:moveTo>
                    <a:pt x="1162812" y="786384"/>
                  </a:moveTo>
                  <a:lnTo>
                    <a:pt x="128016" y="786384"/>
                  </a:lnTo>
                  <a:lnTo>
                    <a:pt x="100584" y="780288"/>
                  </a:lnTo>
                  <a:lnTo>
                    <a:pt x="64008" y="763524"/>
                  </a:lnTo>
                  <a:lnTo>
                    <a:pt x="33528" y="736092"/>
                  </a:lnTo>
                  <a:lnTo>
                    <a:pt x="12192" y="701040"/>
                  </a:lnTo>
                  <a:lnTo>
                    <a:pt x="0" y="646176"/>
                  </a:lnTo>
                  <a:lnTo>
                    <a:pt x="0" y="141732"/>
                  </a:lnTo>
                  <a:lnTo>
                    <a:pt x="3048" y="114300"/>
                  </a:lnTo>
                  <a:lnTo>
                    <a:pt x="6096" y="100584"/>
                  </a:lnTo>
                  <a:lnTo>
                    <a:pt x="12192" y="88392"/>
                  </a:lnTo>
                  <a:lnTo>
                    <a:pt x="16764" y="76200"/>
                  </a:lnTo>
                  <a:lnTo>
                    <a:pt x="41148" y="42672"/>
                  </a:lnTo>
                  <a:lnTo>
                    <a:pt x="74676" y="18288"/>
                  </a:lnTo>
                  <a:lnTo>
                    <a:pt x="112776" y="3048"/>
                  </a:lnTo>
                  <a:lnTo>
                    <a:pt x="141732" y="0"/>
                  </a:lnTo>
                  <a:lnTo>
                    <a:pt x="1147572" y="0"/>
                  </a:lnTo>
                  <a:lnTo>
                    <a:pt x="1175004" y="3048"/>
                  </a:lnTo>
                  <a:lnTo>
                    <a:pt x="1188720" y="6096"/>
                  </a:lnTo>
                  <a:lnTo>
                    <a:pt x="1202436" y="12192"/>
                  </a:lnTo>
                  <a:lnTo>
                    <a:pt x="1214628" y="16764"/>
                  </a:lnTo>
                  <a:lnTo>
                    <a:pt x="1226820" y="24384"/>
                  </a:lnTo>
                  <a:lnTo>
                    <a:pt x="1237488" y="32004"/>
                  </a:lnTo>
                  <a:lnTo>
                    <a:pt x="131064" y="32004"/>
                  </a:lnTo>
                  <a:lnTo>
                    <a:pt x="120396" y="33528"/>
                  </a:lnTo>
                  <a:lnTo>
                    <a:pt x="109728" y="36576"/>
                  </a:lnTo>
                  <a:lnTo>
                    <a:pt x="100584" y="41148"/>
                  </a:lnTo>
                  <a:lnTo>
                    <a:pt x="89916" y="45720"/>
                  </a:lnTo>
                  <a:lnTo>
                    <a:pt x="57912" y="71628"/>
                  </a:lnTo>
                  <a:lnTo>
                    <a:pt x="41148" y="99060"/>
                  </a:lnTo>
                  <a:lnTo>
                    <a:pt x="36576" y="108204"/>
                  </a:lnTo>
                  <a:lnTo>
                    <a:pt x="33528" y="129540"/>
                  </a:lnTo>
                  <a:lnTo>
                    <a:pt x="32004" y="141732"/>
                  </a:lnTo>
                  <a:lnTo>
                    <a:pt x="32004" y="655320"/>
                  </a:lnTo>
                  <a:lnTo>
                    <a:pt x="50292" y="705612"/>
                  </a:lnTo>
                  <a:lnTo>
                    <a:pt x="79248" y="736092"/>
                  </a:lnTo>
                  <a:lnTo>
                    <a:pt x="118872" y="752856"/>
                  </a:lnTo>
                  <a:lnTo>
                    <a:pt x="129540" y="754380"/>
                  </a:lnTo>
                  <a:lnTo>
                    <a:pt x="1239012" y="754380"/>
                  </a:lnTo>
                  <a:lnTo>
                    <a:pt x="1228344" y="762000"/>
                  </a:lnTo>
                  <a:lnTo>
                    <a:pt x="1216152" y="769620"/>
                  </a:lnTo>
                  <a:lnTo>
                    <a:pt x="1203960" y="775716"/>
                  </a:lnTo>
                  <a:lnTo>
                    <a:pt x="1190244" y="780288"/>
                  </a:lnTo>
                  <a:lnTo>
                    <a:pt x="1162812" y="786384"/>
                  </a:lnTo>
                  <a:close/>
                </a:path>
                <a:path w="1289685" h="786764">
                  <a:moveTo>
                    <a:pt x="1239012" y="754380"/>
                  </a:moveTo>
                  <a:lnTo>
                    <a:pt x="1158240" y="754380"/>
                  </a:lnTo>
                  <a:lnTo>
                    <a:pt x="1168908" y="752856"/>
                  </a:lnTo>
                  <a:lnTo>
                    <a:pt x="1190244" y="746760"/>
                  </a:lnTo>
                  <a:lnTo>
                    <a:pt x="1225296" y="723900"/>
                  </a:lnTo>
                  <a:lnTo>
                    <a:pt x="1249680" y="688848"/>
                  </a:lnTo>
                  <a:lnTo>
                    <a:pt x="1257300" y="656844"/>
                  </a:lnTo>
                  <a:lnTo>
                    <a:pt x="1257300" y="131064"/>
                  </a:lnTo>
                  <a:lnTo>
                    <a:pt x="1245108" y="89916"/>
                  </a:lnTo>
                  <a:lnTo>
                    <a:pt x="1219200" y="57912"/>
                  </a:lnTo>
                  <a:lnTo>
                    <a:pt x="1181100" y="36576"/>
                  </a:lnTo>
                  <a:lnTo>
                    <a:pt x="1170432" y="35052"/>
                  </a:lnTo>
                  <a:lnTo>
                    <a:pt x="1159764" y="32004"/>
                  </a:lnTo>
                  <a:lnTo>
                    <a:pt x="1237488" y="32004"/>
                  </a:lnTo>
                  <a:lnTo>
                    <a:pt x="1248156" y="41148"/>
                  </a:lnTo>
                  <a:lnTo>
                    <a:pt x="1272540" y="74676"/>
                  </a:lnTo>
                  <a:lnTo>
                    <a:pt x="1289304" y="126492"/>
                  </a:lnTo>
                  <a:lnTo>
                    <a:pt x="1289304" y="658368"/>
                  </a:lnTo>
                  <a:lnTo>
                    <a:pt x="1283208" y="685800"/>
                  </a:lnTo>
                  <a:lnTo>
                    <a:pt x="1278636" y="699516"/>
                  </a:lnTo>
                  <a:lnTo>
                    <a:pt x="1266444" y="723900"/>
                  </a:lnTo>
                  <a:lnTo>
                    <a:pt x="1248156" y="745236"/>
                  </a:lnTo>
                  <a:lnTo>
                    <a:pt x="1239012" y="754380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364748" y="5452304"/>
            <a:ext cx="1025525" cy="47942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065" marR="5080" algn="ctr">
              <a:lnSpc>
                <a:spcPts val="1190"/>
              </a:lnSpc>
              <a:spcBef>
                <a:spcPts val="140"/>
              </a:spcBef>
            </a:pPr>
            <a:r>
              <a:rPr sz="1000" b="1" spc="20" dirty="0">
                <a:solidFill>
                  <a:srgbClr val="FFFFFF"/>
                </a:solidFill>
                <a:latin typeface="Trebuchet MS"/>
                <a:cs typeface="Trebuchet MS"/>
              </a:rPr>
              <a:t>Positive  Predictive</a:t>
            </a:r>
            <a:r>
              <a:rPr sz="1000" b="1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20" dirty="0">
                <a:solidFill>
                  <a:srgbClr val="FFFFFF"/>
                </a:solidFill>
                <a:latin typeface="Trebuchet MS"/>
                <a:cs typeface="Trebuchet MS"/>
              </a:rPr>
              <a:t>Value  </a:t>
            </a:r>
            <a:r>
              <a:rPr sz="1000" b="1" spc="60" dirty="0">
                <a:solidFill>
                  <a:srgbClr val="FFFFFF"/>
                </a:solidFill>
                <a:latin typeface="Trebuchet MS"/>
                <a:cs typeface="Trebuchet MS"/>
              </a:rPr>
              <a:t>TP </a:t>
            </a:r>
            <a:r>
              <a:rPr sz="1000" b="1" spc="114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000" b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40" dirty="0">
                <a:solidFill>
                  <a:srgbClr val="FFFFFF"/>
                </a:solidFill>
                <a:latin typeface="Trebuchet MS"/>
                <a:cs typeface="Trebuchet MS"/>
              </a:rPr>
              <a:t>(TP+FP)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62355" y="5317235"/>
            <a:ext cx="1287780" cy="786765"/>
            <a:chOff x="562355" y="5317235"/>
            <a:chExt cx="1287780" cy="786765"/>
          </a:xfrm>
        </p:grpSpPr>
        <p:sp>
          <p:nvSpPr>
            <p:cNvPr id="38" name="object 38"/>
            <p:cNvSpPr/>
            <p:nvPr/>
          </p:nvSpPr>
          <p:spPr>
            <a:xfrm>
              <a:off x="577595" y="5332475"/>
              <a:ext cx="1257300" cy="754380"/>
            </a:xfrm>
            <a:custGeom>
              <a:avLst/>
              <a:gdLst/>
              <a:ahLst/>
              <a:cxnLst/>
              <a:rect l="l" t="t" r="r" b="b"/>
              <a:pathLst>
                <a:path w="1257300" h="754379">
                  <a:moveTo>
                    <a:pt x="1130808" y="754380"/>
                  </a:moveTo>
                  <a:lnTo>
                    <a:pt x="124968" y="754380"/>
                  </a:lnTo>
                  <a:lnTo>
                    <a:pt x="76509" y="744712"/>
                  </a:lnTo>
                  <a:lnTo>
                    <a:pt x="36766" y="718185"/>
                  </a:lnTo>
                  <a:lnTo>
                    <a:pt x="9882" y="678513"/>
                  </a:lnTo>
                  <a:lnTo>
                    <a:pt x="0" y="629412"/>
                  </a:lnTo>
                  <a:lnTo>
                    <a:pt x="0" y="126492"/>
                  </a:lnTo>
                  <a:lnTo>
                    <a:pt x="9882" y="77152"/>
                  </a:lnTo>
                  <a:lnTo>
                    <a:pt x="36766" y="36957"/>
                  </a:lnTo>
                  <a:lnTo>
                    <a:pt x="76509" y="9906"/>
                  </a:lnTo>
                  <a:lnTo>
                    <a:pt x="124968" y="0"/>
                  </a:lnTo>
                  <a:lnTo>
                    <a:pt x="1130808" y="0"/>
                  </a:lnTo>
                  <a:lnTo>
                    <a:pt x="1180147" y="9906"/>
                  </a:lnTo>
                  <a:lnTo>
                    <a:pt x="1220343" y="36957"/>
                  </a:lnTo>
                  <a:lnTo>
                    <a:pt x="1247394" y="77152"/>
                  </a:lnTo>
                  <a:lnTo>
                    <a:pt x="1257300" y="126492"/>
                  </a:lnTo>
                  <a:lnTo>
                    <a:pt x="1257300" y="629412"/>
                  </a:lnTo>
                  <a:lnTo>
                    <a:pt x="1247394" y="678513"/>
                  </a:lnTo>
                  <a:lnTo>
                    <a:pt x="1220343" y="718185"/>
                  </a:lnTo>
                  <a:lnTo>
                    <a:pt x="1180147" y="744712"/>
                  </a:lnTo>
                  <a:lnTo>
                    <a:pt x="1130808" y="754380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62355" y="5317235"/>
              <a:ext cx="1287780" cy="786765"/>
            </a:xfrm>
            <a:custGeom>
              <a:avLst/>
              <a:gdLst/>
              <a:ahLst/>
              <a:cxnLst/>
              <a:rect l="l" t="t" r="r" b="b"/>
              <a:pathLst>
                <a:path w="1287780" h="786764">
                  <a:moveTo>
                    <a:pt x="1147572" y="786384"/>
                  </a:moveTo>
                  <a:lnTo>
                    <a:pt x="140208" y="786384"/>
                  </a:lnTo>
                  <a:lnTo>
                    <a:pt x="128016" y="784860"/>
                  </a:lnTo>
                  <a:lnTo>
                    <a:pt x="112776" y="783336"/>
                  </a:lnTo>
                  <a:lnTo>
                    <a:pt x="74676" y="769620"/>
                  </a:lnTo>
                  <a:lnTo>
                    <a:pt x="41148" y="745236"/>
                  </a:lnTo>
                  <a:lnTo>
                    <a:pt x="16764" y="713232"/>
                  </a:lnTo>
                  <a:lnTo>
                    <a:pt x="0" y="659892"/>
                  </a:lnTo>
                  <a:lnTo>
                    <a:pt x="0" y="128016"/>
                  </a:lnTo>
                  <a:lnTo>
                    <a:pt x="10668" y="86868"/>
                  </a:lnTo>
                  <a:lnTo>
                    <a:pt x="32004" y="51816"/>
                  </a:lnTo>
                  <a:lnTo>
                    <a:pt x="60960" y="24384"/>
                  </a:lnTo>
                  <a:lnTo>
                    <a:pt x="97536" y="6096"/>
                  </a:lnTo>
                  <a:lnTo>
                    <a:pt x="126492" y="1524"/>
                  </a:lnTo>
                  <a:lnTo>
                    <a:pt x="140208" y="0"/>
                  </a:lnTo>
                  <a:lnTo>
                    <a:pt x="1146048" y="0"/>
                  </a:lnTo>
                  <a:lnTo>
                    <a:pt x="1159764" y="1524"/>
                  </a:lnTo>
                  <a:lnTo>
                    <a:pt x="1175004" y="3048"/>
                  </a:lnTo>
                  <a:lnTo>
                    <a:pt x="1213104" y="16764"/>
                  </a:lnTo>
                  <a:lnTo>
                    <a:pt x="1235964" y="32004"/>
                  </a:lnTo>
                  <a:lnTo>
                    <a:pt x="131064" y="32004"/>
                  </a:lnTo>
                  <a:lnTo>
                    <a:pt x="118872" y="33528"/>
                  </a:lnTo>
                  <a:lnTo>
                    <a:pt x="109728" y="36576"/>
                  </a:lnTo>
                  <a:lnTo>
                    <a:pt x="99060" y="39624"/>
                  </a:lnTo>
                  <a:lnTo>
                    <a:pt x="89916" y="44196"/>
                  </a:lnTo>
                  <a:lnTo>
                    <a:pt x="56388" y="71628"/>
                  </a:lnTo>
                  <a:lnTo>
                    <a:pt x="33528" y="118872"/>
                  </a:lnTo>
                  <a:lnTo>
                    <a:pt x="30480" y="141732"/>
                  </a:lnTo>
                  <a:lnTo>
                    <a:pt x="30480" y="643128"/>
                  </a:lnTo>
                  <a:lnTo>
                    <a:pt x="39624" y="687324"/>
                  </a:lnTo>
                  <a:lnTo>
                    <a:pt x="62484" y="722376"/>
                  </a:lnTo>
                  <a:lnTo>
                    <a:pt x="70104" y="728472"/>
                  </a:lnTo>
                  <a:lnTo>
                    <a:pt x="79248" y="736092"/>
                  </a:lnTo>
                  <a:lnTo>
                    <a:pt x="106680" y="749808"/>
                  </a:lnTo>
                  <a:lnTo>
                    <a:pt x="117348" y="752856"/>
                  </a:lnTo>
                  <a:lnTo>
                    <a:pt x="129540" y="754380"/>
                  </a:lnTo>
                  <a:lnTo>
                    <a:pt x="1235710" y="754380"/>
                  </a:lnTo>
                  <a:lnTo>
                    <a:pt x="1226820" y="762000"/>
                  </a:lnTo>
                  <a:lnTo>
                    <a:pt x="1202436" y="774192"/>
                  </a:lnTo>
                  <a:lnTo>
                    <a:pt x="1190244" y="778764"/>
                  </a:lnTo>
                  <a:lnTo>
                    <a:pt x="1176528" y="783336"/>
                  </a:lnTo>
                  <a:lnTo>
                    <a:pt x="1161288" y="784860"/>
                  </a:lnTo>
                  <a:lnTo>
                    <a:pt x="1147572" y="786384"/>
                  </a:lnTo>
                  <a:close/>
                </a:path>
                <a:path w="1287780" h="786764">
                  <a:moveTo>
                    <a:pt x="1235710" y="754380"/>
                  </a:moveTo>
                  <a:lnTo>
                    <a:pt x="1156716" y="754380"/>
                  </a:lnTo>
                  <a:lnTo>
                    <a:pt x="1168908" y="752856"/>
                  </a:lnTo>
                  <a:lnTo>
                    <a:pt x="1178052" y="749808"/>
                  </a:lnTo>
                  <a:lnTo>
                    <a:pt x="1216152" y="729996"/>
                  </a:lnTo>
                  <a:lnTo>
                    <a:pt x="1243584" y="697992"/>
                  </a:lnTo>
                  <a:lnTo>
                    <a:pt x="1255776" y="656844"/>
                  </a:lnTo>
                  <a:lnTo>
                    <a:pt x="1257300" y="644652"/>
                  </a:lnTo>
                  <a:lnTo>
                    <a:pt x="1257300" y="143256"/>
                  </a:lnTo>
                  <a:lnTo>
                    <a:pt x="1248156" y="99060"/>
                  </a:lnTo>
                  <a:lnTo>
                    <a:pt x="1225296" y="64008"/>
                  </a:lnTo>
                  <a:lnTo>
                    <a:pt x="1217676" y="57912"/>
                  </a:lnTo>
                  <a:lnTo>
                    <a:pt x="1208532" y="50292"/>
                  </a:lnTo>
                  <a:lnTo>
                    <a:pt x="1181100" y="36576"/>
                  </a:lnTo>
                  <a:lnTo>
                    <a:pt x="1170432" y="33528"/>
                  </a:lnTo>
                  <a:lnTo>
                    <a:pt x="1158240" y="32004"/>
                  </a:lnTo>
                  <a:lnTo>
                    <a:pt x="1235964" y="32004"/>
                  </a:lnTo>
                  <a:lnTo>
                    <a:pt x="1246632" y="41148"/>
                  </a:lnTo>
                  <a:lnTo>
                    <a:pt x="1255776" y="50292"/>
                  </a:lnTo>
                  <a:lnTo>
                    <a:pt x="1263396" y="62484"/>
                  </a:lnTo>
                  <a:lnTo>
                    <a:pt x="1271016" y="73152"/>
                  </a:lnTo>
                  <a:lnTo>
                    <a:pt x="1277112" y="85344"/>
                  </a:lnTo>
                  <a:lnTo>
                    <a:pt x="1281684" y="99060"/>
                  </a:lnTo>
                  <a:lnTo>
                    <a:pt x="1287780" y="126492"/>
                  </a:lnTo>
                  <a:lnTo>
                    <a:pt x="1287780" y="658368"/>
                  </a:lnTo>
                  <a:lnTo>
                    <a:pt x="1277112" y="699516"/>
                  </a:lnTo>
                  <a:lnTo>
                    <a:pt x="1255776" y="734568"/>
                  </a:lnTo>
                  <a:lnTo>
                    <a:pt x="1237488" y="752856"/>
                  </a:lnTo>
                  <a:lnTo>
                    <a:pt x="1235710" y="754380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69097" y="5467551"/>
            <a:ext cx="872490" cy="47942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065" marR="5080" algn="ctr">
              <a:lnSpc>
                <a:spcPts val="1190"/>
              </a:lnSpc>
              <a:spcBef>
                <a:spcPts val="140"/>
              </a:spcBef>
            </a:pPr>
            <a:r>
              <a:rPr sz="1000" b="1" spc="25" dirty="0">
                <a:solidFill>
                  <a:srgbClr val="FFFFFF"/>
                </a:solidFill>
                <a:latin typeface="Trebuchet MS"/>
                <a:cs typeface="Trebuchet MS"/>
              </a:rPr>
              <a:t>False</a:t>
            </a:r>
            <a:r>
              <a:rPr sz="1000" b="1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20" dirty="0">
                <a:solidFill>
                  <a:srgbClr val="FFFFFF"/>
                </a:solidFill>
                <a:latin typeface="Trebuchet MS"/>
                <a:cs typeface="Trebuchet MS"/>
              </a:rPr>
              <a:t>Positive  </a:t>
            </a:r>
            <a:r>
              <a:rPr sz="1000" b="1" spc="25" dirty="0">
                <a:solidFill>
                  <a:srgbClr val="FFFFFF"/>
                </a:solidFill>
                <a:latin typeface="Trebuchet MS"/>
                <a:cs typeface="Trebuchet MS"/>
              </a:rPr>
              <a:t>Rate</a:t>
            </a:r>
            <a:endParaRPr sz="1000">
              <a:latin typeface="Trebuchet MS"/>
              <a:cs typeface="Trebuchet MS"/>
            </a:endParaRPr>
          </a:p>
          <a:p>
            <a:pPr marL="1905" algn="ctr">
              <a:lnSpc>
                <a:spcPts val="1150"/>
              </a:lnSpc>
            </a:pPr>
            <a:r>
              <a:rPr sz="1000" b="1" spc="80" dirty="0">
                <a:solidFill>
                  <a:srgbClr val="FFFFFF"/>
                </a:solidFill>
                <a:latin typeface="Trebuchet MS"/>
                <a:cs typeface="Trebuchet MS"/>
              </a:rPr>
              <a:t>FP/</a:t>
            </a:r>
            <a:r>
              <a:rPr sz="100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45" dirty="0">
                <a:solidFill>
                  <a:srgbClr val="FFFFFF"/>
                </a:solidFill>
                <a:latin typeface="Trebuchet MS"/>
                <a:cs typeface="Trebuchet MS"/>
              </a:rPr>
              <a:t>(TN+FP)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948684" y="3002279"/>
            <a:ext cx="1289685" cy="786765"/>
            <a:chOff x="3948684" y="3002279"/>
            <a:chExt cx="1289685" cy="786765"/>
          </a:xfrm>
        </p:grpSpPr>
        <p:sp>
          <p:nvSpPr>
            <p:cNvPr id="42" name="object 42"/>
            <p:cNvSpPr/>
            <p:nvPr/>
          </p:nvSpPr>
          <p:spPr>
            <a:xfrm>
              <a:off x="3965448" y="3017519"/>
              <a:ext cx="1257300" cy="754380"/>
            </a:xfrm>
            <a:custGeom>
              <a:avLst/>
              <a:gdLst/>
              <a:ahLst/>
              <a:cxnLst/>
              <a:rect l="l" t="t" r="r" b="b"/>
              <a:pathLst>
                <a:path w="1257300" h="754379">
                  <a:moveTo>
                    <a:pt x="1130808" y="754379"/>
                  </a:moveTo>
                  <a:lnTo>
                    <a:pt x="124968" y="754379"/>
                  </a:lnTo>
                  <a:lnTo>
                    <a:pt x="76509" y="744712"/>
                  </a:lnTo>
                  <a:lnTo>
                    <a:pt x="36766" y="718184"/>
                  </a:lnTo>
                  <a:lnTo>
                    <a:pt x="9882" y="678513"/>
                  </a:lnTo>
                  <a:lnTo>
                    <a:pt x="0" y="629411"/>
                  </a:lnTo>
                  <a:lnTo>
                    <a:pt x="0" y="126491"/>
                  </a:lnTo>
                  <a:lnTo>
                    <a:pt x="9882" y="77152"/>
                  </a:lnTo>
                  <a:lnTo>
                    <a:pt x="36766" y="36956"/>
                  </a:lnTo>
                  <a:lnTo>
                    <a:pt x="76509" y="9905"/>
                  </a:lnTo>
                  <a:lnTo>
                    <a:pt x="124968" y="0"/>
                  </a:lnTo>
                  <a:lnTo>
                    <a:pt x="1130808" y="0"/>
                  </a:lnTo>
                  <a:lnTo>
                    <a:pt x="1180147" y="9905"/>
                  </a:lnTo>
                  <a:lnTo>
                    <a:pt x="1220343" y="36956"/>
                  </a:lnTo>
                  <a:lnTo>
                    <a:pt x="1247394" y="77152"/>
                  </a:lnTo>
                  <a:lnTo>
                    <a:pt x="1257300" y="126491"/>
                  </a:lnTo>
                  <a:lnTo>
                    <a:pt x="1257300" y="629411"/>
                  </a:lnTo>
                  <a:lnTo>
                    <a:pt x="1247394" y="678513"/>
                  </a:lnTo>
                  <a:lnTo>
                    <a:pt x="1220343" y="718184"/>
                  </a:lnTo>
                  <a:lnTo>
                    <a:pt x="1180147" y="744712"/>
                  </a:lnTo>
                  <a:lnTo>
                    <a:pt x="1130808" y="75437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948684" y="3002279"/>
              <a:ext cx="1289685" cy="786765"/>
            </a:xfrm>
            <a:custGeom>
              <a:avLst/>
              <a:gdLst/>
              <a:ahLst/>
              <a:cxnLst/>
              <a:rect l="l" t="t" r="r" b="b"/>
              <a:pathLst>
                <a:path w="1289685" h="786764">
                  <a:moveTo>
                    <a:pt x="1149096" y="786384"/>
                  </a:moveTo>
                  <a:lnTo>
                    <a:pt x="141732" y="786384"/>
                  </a:lnTo>
                  <a:lnTo>
                    <a:pt x="114300" y="783336"/>
                  </a:lnTo>
                  <a:lnTo>
                    <a:pt x="100584" y="780288"/>
                  </a:lnTo>
                  <a:lnTo>
                    <a:pt x="86868" y="775716"/>
                  </a:lnTo>
                  <a:lnTo>
                    <a:pt x="74676" y="769620"/>
                  </a:lnTo>
                  <a:lnTo>
                    <a:pt x="64008" y="762000"/>
                  </a:lnTo>
                  <a:lnTo>
                    <a:pt x="51816" y="754380"/>
                  </a:lnTo>
                  <a:lnTo>
                    <a:pt x="24384" y="723900"/>
                  </a:lnTo>
                  <a:lnTo>
                    <a:pt x="3048" y="673608"/>
                  </a:lnTo>
                  <a:lnTo>
                    <a:pt x="0" y="646176"/>
                  </a:lnTo>
                  <a:lnTo>
                    <a:pt x="0" y="141732"/>
                  </a:lnTo>
                  <a:lnTo>
                    <a:pt x="6096" y="100584"/>
                  </a:lnTo>
                  <a:lnTo>
                    <a:pt x="24384" y="64008"/>
                  </a:lnTo>
                  <a:lnTo>
                    <a:pt x="32004" y="51816"/>
                  </a:lnTo>
                  <a:lnTo>
                    <a:pt x="62484" y="24384"/>
                  </a:lnTo>
                  <a:lnTo>
                    <a:pt x="99060" y="7620"/>
                  </a:lnTo>
                  <a:lnTo>
                    <a:pt x="141732" y="0"/>
                  </a:lnTo>
                  <a:lnTo>
                    <a:pt x="1147572" y="0"/>
                  </a:lnTo>
                  <a:lnTo>
                    <a:pt x="1188720" y="6096"/>
                  </a:lnTo>
                  <a:lnTo>
                    <a:pt x="1226820" y="24384"/>
                  </a:lnTo>
                  <a:lnTo>
                    <a:pt x="1237488" y="32004"/>
                  </a:lnTo>
                  <a:lnTo>
                    <a:pt x="131064" y="32004"/>
                  </a:lnTo>
                  <a:lnTo>
                    <a:pt x="120396" y="33528"/>
                  </a:lnTo>
                  <a:lnTo>
                    <a:pt x="80772" y="50292"/>
                  </a:lnTo>
                  <a:lnTo>
                    <a:pt x="51816" y="79248"/>
                  </a:lnTo>
                  <a:lnTo>
                    <a:pt x="35052" y="118872"/>
                  </a:lnTo>
                  <a:lnTo>
                    <a:pt x="32004" y="129540"/>
                  </a:lnTo>
                  <a:lnTo>
                    <a:pt x="32004" y="655320"/>
                  </a:lnTo>
                  <a:lnTo>
                    <a:pt x="33528" y="665988"/>
                  </a:lnTo>
                  <a:lnTo>
                    <a:pt x="50292" y="705612"/>
                  </a:lnTo>
                  <a:lnTo>
                    <a:pt x="71628" y="728472"/>
                  </a:lnTo>
                  <a:lnTo>
                    <a:pt x="79248" y="736092"/>
                  </a:lnTo>
                  <a:lnTo>
                    <a:pt x="88392" y="740664"/>
                  </a:lnTo>
                  <a:lnTo>
                    <a:pt x="99060" y="745236"/>
                  </a:lnTo>
                  <a:lnTo>
                    <a:pt x="108204" y="749808"/>
                  </a:lnTo>
                  <a:lnTo>
                    <a:pt x="118872" y="752856"/>
                  </a:lnTo>
                  <a:lnTo>
                    <a:pt x="129540" y="754380"/>
                  </a:lnTo>
                  <a:lnTo>
                    <a:pt x="1236980" y="754380"/>
                  </a:lnTo>
                  <a:lnTo>
                    <a:pt x="1226820" y="762000"/>
                  </a:lnTo>
                  <a:lnTo>
                    <a:pt x="1216152" y="768096"/>
                  </a:lnTo>
                  <a:lnTo>
                    <a:pt x="1203960" y="774192"/>
                  </a:lnTo>
                  <a:lnTo>
                    <a:pt x="1176528" y="783336"/>
                  </a:lnTo>
                  <a:lnTo>
                    <a:pt x="1149096" y="786384"/>
                  </a:lnTo>
                  <a:close/>
                </a:path>
                <a:path w="1289685" h="786764">
                  <a:moveTo>
                    <a:pt x="1236980" y="754380"/>
                  </a:moveTo>
                  <a:lnTo>
                    <a:pt x="1158240" y="754380"/>
                  </a:lnTo>
                  <a:lnTo>
                    <a:pt x="1168908" y="752856"/>
                  </a:lnTo>
                  <a:lnTo>
                    <a:pt x="1190244" y="746760"/>
                  </a:lnTo>
                  <a:lnTo>
                    <a:pt x="1232916" y="714756"/>
                  </a:lnTo>
                  <a:lnTo>
                    <a:pt x="1252728" y="678180"/>
                  </a:lnTo>
                  <a:lnTo>
                    <a:pt x="1257300" y="656844"/>
                  </a:lnTo>
                  <a:lnTo>
                    <a:pt x="1257300" y="131064"/>
                  </a:lnTo>
                  <a:lnTo>
                    <a:pt x="1245108" y="89916"/>
                  </a:lnTo>
                  <a:lnTo>
                    <a:pt x="1217676" y="57912"/>
                  </a:lnTo>
                  <a:lnTo>
                    <a:pt x="1210056" y="50292"/>
                  </a:lnTo>
                  <a:lnTo>
                    <a:pt x="1191768" y="41148"/>
                  </a:lnTo>
                  <a:lnTo>
                    <a:pt x="1181100" y="36576"/>
                  </a:lnTo>
                  <a:lnTo>
                    <a:pt x="1170432" y="33528"/>
                  </a:lnTo>
                  <a:lnTo>
                    <a:pt x="1159764" y="32004"/>
                  </a:lnTo>
                  <a:lnTo>
                    <a:pt x="1237488" y="32004"/>
                  </a:lnTo>
                  <a:lnTo>
                    <a:pt x="1255776" y="50292"/>
                  </a:lnTo>
                  <a:lnTo>
                    <a:pt x="1264920" y="62484"/>
                  </a:lnTo>
                  <a:lnTo>
                    <a:pt x="1272540" y="73152"/>
                  </a:lnTo>
                  <a:lnTo>
                    <a:pt x="1277112" y="85344"/>
                  </a:lnTo>
                  <a:lnTo>
                    <a:pt x="1283208" y="99060"/>
                  </a:lnTo>
                  <a:lnTo>
                    <a:pt x="1286256" y="112776"/>
                  </a:lnTo>
                  <a:lnTo>
                    <a:pt x="1289304" y="140208"/>
                  </a:lnTo>
                  <a:lnTo>
                    <a:pt x="1289304" y="658368"/>
                  </a:lnTo>
                  <a:lnTo>
                    <a:pt x="1283208" y="685800"/>
                  </a:lnTo>
                  <a:lnTo>
                    <a:pt x="1278636" y="699516"/>
                  </a:lnTo>
                  <a:lnTo>
                    <a:pt x="1272540" y="711708"/>
                  </a:lnTo>
                  <a:lnTo>
                    <a:pt x="1264920" y="722376"/>
                  </a:lnTo>
                  <a:lnTo>
                    <a:pt x="1257300" y="734568"/>
                  </a:lnTo>
                  <a:lnTo>
                    <a:pt x="1239012" y="752856"/>
                  </a:lnTo>
                  <a:lnTo>
                    <a:pt x="1236980" y="754380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096027" y="3202916"/>
            <a:ext cx="995044" cy="377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03505">
              <a:lnSpc>
                <a:spcPct val="100899"/>
              </a:lnSpc>
              <a:spcBef>
                <a:spcPts val="90"/>
              </a:spcBef>
            </a:pPr>
            <a:r>
              <a:rPr sz="1150" b="1" spc="30" dirty="0">
                <a:solidFill>
                  <a:srgbClr val="FFFFFF"/>
                </a:solidFill>
                <a:latin typeface="Trebuchet MS"/>
                <a:cs typeface="Trebuchet MS"/>
              </a:rPr>
              <a:t>Specificity  </a:t>
            </a:r>
            <a:r>
              <a:rPr sz="1150" b="1" spc="110" dirty="0">
                <a:solidFill>
                  <a:srgbClr val="FFFFFF"/>
                </a:solidFill>
                <a:latin typeface="Trebuchet MS"/>
                <a:cs typeface="Trebuchet MS"/>
              </a:rPr>
              <a:t>TN</a:t>
            </a:r>
            <a:r>
              <a:rPr sz="1150" b="1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135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15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55" dirty="0">
                <a:solidFill>
                  <a:srgbClr val="FFFFFF"/>
                </a:solidFill>
                <a:latin typeface="Trebuchet MS"/>
                <a:cs typeface="Trebuchet MS"/>
              </a:rPr>
              <a:t>(TN+FP)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58368" y="3653028"/>
            <a:ext cx="1082040" cy="379730"/>
            <a:chOff x="658368" y="3653028"/>
            <a:chExt cx="1082040" cy="379730"/>
          </a:xfrm>
        </p:grpSpPr>
        <p:sp>
          <p:nvSpPr>
            <p:cNvPr id="46" name="object 46"/>
            <p:cNvSpPr/>
            <p:nvPr/>
          </p:nvSpPr>
          <p:spPr>
            <a:xfrm>
              <a:off x="673608" y="3669792"/>
              <a:ext cx="1050290" cy="347980"/>
            </a:xfrm>
            <a:custGeom>
              <a:avLst/>
              <a:gdLst/>
              <a:ahLst/>
              <a:cxnLst/>
              <a:rect l="l" t="t" r="r" b="b"/>
              <a:pathLst>
                <a:path w="1050289" h="347979">
                  <a:moveTo>
                    <a:pt x="1050036" y="347472"/>
                  </a:moveTo>
                  <a:lnTo>
                    <a:pt x="0" y="347472"/>
                  </a:lnTo>
                  <a:lnTo>
                    <a:pt x="0" y="0"/>
                  </a:lnTo>
                  <a:lnTo>
                    <a:pt x="1050036" y="0"/>
                  </a:lnTo>
                  <a:lnTo>
                    <a:pt x="1050036" y="3474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58368" y="3653028"/>
              <a:ext cx="1082040" cy="379730"/>
            </a:xfrm>
            <a:custGeom>
              <a:avLst/>
              <a:gdLst/>
              <a:ahLst/>
              <a:cxnLst/>
              <a:rect l="l" t="t" r="r" b="b"/>
              <a:pathLst>
                <a:path w="1082039" h="379729">
                  <a:moveTo>
                    <a:pt x="1074420" y="379476"/>
                  </a:moveTo>
                  <a:lnTo>
                    <a:pt x="6096" y="379476"/>
                  </a:lnTo>
                  <a:lnTo>
                    <a:pt x="0" y="371856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1074420" y="0"/>
                  </a:lnTo>
                  <a:lnTo>
                    <a:pt x="1082040" y="7620"/>
                  </a:lnTo>
                  <a:lnTo>
                    <a:pt x="1082040" y="16764"/>
                  </a:lnTo>
                  <a:lnTo>
                    <a:pt x="30480" y="16764"/>
                  </a:lnTo>
                  <a:lnTo>
                    <a:pt x="15240" y="32004"/>
                  </a:lnTo>
                  <a:lnTo>
                    <a:pt x="30480" y="32004"/>
                  </a:lnTo>
                  <a:lnTo>
                    <a:pt x="30480" y="347472"/>
                  </a:lnTo>
                  <a:lnTo>
                    <a:pt x="15240" y="347472"/>
                  </a:lnTo>
                  <a:lnTo>
                    <a:pt x="30480" y="364236"/>
                  </a:lnTo>
                  <a:lnTo>
                    <a:pt x="1082040" y="364236"/>
                  </a:lnTo>
                  <a:lnTo>
                    <a:pt x="1082040" y="371856"/>
                  </a:lnTo>
                  <a:lnTo>
                    <a:pt x="1074420" y="379476"/>
                  </a:lnTo>
                  <a:close/>
                </a:path>
                <a:path w="1082039" h="379729">
                  <a:moveTo>
                    <a:pt x="30480" y="32004"/>
                  </a:moveTo>
                  <a:lnTo>
                    <a:pt x="15240" y="32004"/>
                  </a:lnTo>
                  <a:lnTo>
                    <a:pt x="30480" y="16764"/>
                  </a:lnTo>
                  <a:lnTo>
                    <a:pt x="30480" y="32004"/>
                  </a:lnTo>
                  <a:close/>
                </a:path>
                <a:path w="1082039" h="379729">
                  <a:moveTo>
                    <a:pt x="1050036" y="32004"/>
                  </a:moveTo>
                  <a:lnTo>
                    <a:pt x="30480" y="32004"/>
                  </a:lnTo>
                  <a:lnTo>
                    <a:pt x="30480" y="16764"/>
                  </a:lnTo>
                  <a:lnTo>
                    <a:pt x="1050036" y="16764"/>
                  </a:lnTo>
                  <a:lnTo>
                    <a:pt x="1050036" y="32004"/>
                  </a:lnTo>
                  <a:close/>
                </a:path>
                <a:path w="1082039" h="379729">
                  <a:moveTo>
                    <a:pt x="1050036" y="364236"/>
                  </a:moveTo>
                  <a:lnTo>
                    <a:pt x="1050036" y="16764"/>
                  </a:lnTo>
                  <a:lnTo>
                    <a:pt x="1065276" y="32004"/>
                  </a:lnTo>
                  <a:lnTo>
                    <a:pt x="1082040" y="32004"/>
                  </a:lnTo>
                  <a:lnTo>
                    <a:pt x="1082040" y="347472"/>
                  </a:lnTo>
                  <a:lnTo>
                    <a:pt x="1065276" y="347472"/>
                  </a:lnTo>
                  <a:lnTo>
                    <a:pt x="1050036" y="364236"/>
                  </a:lnTo>
                  <a:close/>
                </a:path>
                <a:path w="1082039" h="379729">
                  <a:moveTo>
                    <a:pt x="1082040" y="32004"/>
                  </a:moveTo>
                  <a:lnTo>
                    <a:pt x="1065276" y="32004"/>
                  </a:lnTo>
                  <a:lnTo>
                    <a:pt x="1050036" y="16764"/>
                  </a:lnTo>
                  <a:lnTo>
                    <a:pt x="1082040" y="16764"/>
                  </a:lnTo>
                  <a:lnTo>
                    <a:pt x="1082040" y="32004"/>
                  </a:lnTo>
                  <a:close/>
                </a:path>
                <a:path w="1082039" h="379729">
                  <a:moveTo>
                    <a:pt x="30480" y="364236"/>
                  </a:moveTo>
                  <a:lnTo>
                    <a:pt x="15240" y="347472"/>
                  </a:lnTo>
                  <a:lnTo>
                    <a:pt x="30480" y="347472"/>
                  </a:lnTo>
                  <a:lnTo>
                    <a:pt x="30480" y="364236"/>
                  </a:lnTo>
                  <a:close/>
                </a:path>
                <a:path w="1082039" h="379729">
                  <a:moveTo>
                    <a:pt x="1050036" y="364236"/>
                  </a:moveTo>
                  <a:lnTo>
                    <a:pt x="30480" y="364236"/>
                  </a:lnTo>
                  <a:lnTo>
                    <a:pt x="30480" y="347472"/>
                  </a:lnTo>
                  <a:lnTo>
                    <a:pt x="1050036" y="347472"/>
                  </a:lnTo>
                  <a:lnTo>
                    <a:pt x="1050036" y="364236"/>
                  </a:lnTo>
                  <a:close/>
                </a:path>
                <a:path w="1082039" h="379729">
                  <a:moveTo>
                    <a:pt x="1082040" y="364236"/>
                  </a:moveTo>
                  <a:lnTo>
                    <a:pt x="1050036" y="364236"/>
                  </a:lnTo>
                  <a:lnTo>
                    <a:pt x="1065276" y="347472"/>
                  </a:lnTo>
                  <a:lnTo>
                    <a:pt x="1082040" y="347472"/>
                  </a:lnTo>
                  <a:lnTo>
                    <a:pt x="1082040" y="364236"/>
                  </a:lnTo>
                  <a:close/>
                </a:path>
              </a:pathLst>
            </a:custGeom>
            <a:solidFill>
              <a:srgbClr val="AFC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73608" y="3669791"/>
            <a:ext cx="1050290" cy="3479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470"/>
              </a:spcBef>
            </a:pPr>
            <a:r>
              <a:rPr sz="1450" spc="10" dirty="0">
                <a:latin typeface="Trebuchet MS"/>
                <a:cs typeface="Trebuchet MS"/>
              </a:rPr>
              <a:t>0.906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351532" y="3653028"/>
            <a:ext cx="1082040" cy="379730"/>
            <a:chOff x="2351532" y="3653028"/>
            <a:chExt cx="1082040" cy="379730"/>
          </a:xfrm>
        </p:grpSpPr>
        <p:sp>
          <p:nvSpPr>
            <p:cNvPr id="50" name="object 50"/>
            <p:cNvSpPr/>
            <p:nvPr/>
          </p:nvSpPr>
          <p:spPr>
            <a:xfrm>
              <a:off x="2366772" y="3669792"/>
              <a:ext cx="1051560" cy="347980"/>
            </a:xfrm>
            <a:custGeom>
              <a:avLst/>
              <a:gdLst/>
              <a:ahLst/>
              <a:cxnLst/>
              <a:rect l="l" t="t" r="r" b="b"/>
              <a:pathLst>
                <a:path w="1051560" h="347979">
                  <a:moveTo>
                    <a:pt x="1051559" y="347472"/>
                  </a:moveTo>
                  <a:lnTo>
                    <a:pt x="0" y="347472"/>
                  </a:lnTo>
                  <a:lnTo>
                    <a:pt x="0" y="0"/>
                  </a:lnTo>
                  <a:lnTo>
                    <a:pt x="1051559" y="0"/>
                  </a:lnTo>
                  <a:lnTo>
                    <a:pt x="1051559" y="3474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351532" y="3653028"/>
              <a:ext cx="1082040" cy="379730"/>
            </a:xfrm>
            <a:custGeom>
              <a:avLst/>
              <a:gdLst/>
              <a:ahLst/>
              <a:cxnLst/>
              <a:rect l="l" t="t" r="r" b="b"/>
              <a:pathLst>
                <a:path w="1082039" h="379729">
                  <a:moveTo>
                    <a:pt x="1074420" y="379476"/>
                  </a:moveTo>
                  <a:lnTo>
                    <a:pt x="7620" y="379476"/>
                  </a:lnTo>
                  <a:lnTo>
                    <a:pt x="0" y="371856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1074420" y="0"/>
                  </a:lnTo>
                  <a:lnTo>
                    <a:pt x="1082040" y="7620"/>
                  </a:lnTo>
                  <a:lnTo>
                    <a:pt x="1082040" y="16764"/>
                  </a:lnTo>
                  <a:lnTo>
                    <a:pt x="32004" y="16764"/>
                  </a:lnTo>
                  <a:lnTo>
                    <a:pt x="15240" y="32004"/>
                  </a:lnTo>
                  <a:lnTo>
                    <a:pt x="32004" y="32004"/>
                  </a:lnTo>
                  <a:lnTo>
                    <a:pt x="32004" y="347472"/>
                  </a:lnTo>
                  <a:lnTo>
                    <a:pt x="15240" y="347472"/>
                  </a:lnTo>
                  <a:lnTo>
                    <a:pt x="32004" y="364236"/>
                  </a:lnTo>
                  <a:lnTo>
                    <a:pt x="1082040" y="364236"/>
                  </a:lnTo>
                  <a:lnTo>
                    <a:pt x="1082040" y="371856"/>
                  </a:lnTo>
                  <a:lnTo>
                    <a:pt x="1074420" y="379476"/>
                  </a:lnTo>
                  <a:close/>
                </a:path>
                <a:path w="1082039" h="379729">
                  <a:moveTo>
                    <a:pt x="32004" y="32004"/>
                  </a:moveTo>
                  <a:lnTo>
                    <a:pt x="15240" y="32004"/>
                  </a:lnTo>
                  <a:lnTo>
                    <a:pt x="32004" y="16764"/>
                  </a:lnTo>
                  <a:lnTo>
                    <a:pt x="32004" y="32004"/>
                  </a:lnTo>
                  <a:close/>
                </a:path>
                <a:path w="1082039" h="379729">
                  <a:moveTo>
                    <a:pt x="1050036" y="32004"/>
                  </a:moveTo>
                  <a:lnTo>
                    <a:pt x="32004" y="32004"/>
                  </a:lnTo>
                  <a:lnTo>
                    <a:pt x="32004" y="16764"/>
                  </a:lnTo>
                  <a:lnTo>
                    <a:pt x="1050036" y="16764"/>
                  </a:lnTo>
                  <a:lnTo>
                    <a:pt x="1050036" y="32004"/>
                  </a:lnTo>
                  <a:close/>
                </a:path>
                <a:path w="1082039" h="379729">
                  <a:moveTo>
                    <a:pt x="1050036" y="364236"/>
                  </a:moveTo>
                  <a:lnTo>
                    <a:pt x="1050036" y="16764"/>
                  </a:lnTo>
                  <a:lnTo>
                    <a:pt x="1066800" y="32004"/>
                  </a:lnTo>
                  <a:lnTo>
                    <a:pt x="1082040" y="32004"/>
                  </a:lnTo>
                  <a:lnTo>
                    <a:pt x="1082040" y="347472"/>
                  </a:lnTo>
                  <a:lnTo>
                    <a:pt x="1066800" y="347472"/>
                  </a:lnTo>
                  <a:lnTo>
                    <a:pt x="1050036" y="364236"/>
                  </a:lnTo>
                  <a:close/>
                </a:path>
                <a:path w="1082039" h="379729">
                  <a:moveTo>
                    <a:pt x="1082040" y="32004"/>
                  </a:moveTo>
                  <a:lnTo>
                    <a:pt x="1066800" y="32004"/>
                  </a:lnTo>
                  <a:lnTo>
                    <a:pt x="1050036" y="16764"/>
                  </a:lnTo>
                  <a:lnTo>
                    <a:pt x="1082040" y="16764"/>
                  </a:lnTo>
                  <a:lnTo>
                    <a:pt x="1082040" y="32004"/>
                  </a:lnTo>
                  <a:close/>
                </a:path>
                <a:path w="1082039" h="379729">
                  <a:moveTo>
                    <a:pt x="32004" y="364236"/>
                  </a:moveTo>
                  <a:lnTo>
                    <a:pt x="15240" y="347472"/>
                  </a:lnTo>
                  <a:lnTo>
                    <a:pt x="32004" y="347472"/>
                  </a:lnTo>
                  <a:lnTo>
                    <a:pt x="32004" y="364236"/>
                  </a:lnTo>
                  <a:close/>
                </a:path>
                <a:path w="1082039" h="379729">
                  <a:moveTo>
                    <a:pt x="1050036" y="364236"/>
                  </a:moveTo>
                  <a:lnTo>
                    <a:pt x="32004" y="364236"/>
                  </a:lnTo>
                  <a:lnTo>
                    <a:pt x="32004" y="347472"/>
                  </a:lnTo>
                  <a:lnTo>
                    <a:pt x="1050036" y="347472"/>
                  </a:lnTo>
                  <a:lnTo>
                    <a:pt x="1050036" y="364236"/>
                  </a:lnTo>
                  <a:close/>
                </a:path>
                <a:path w="1082039" h="379729">
                  <a:moveTo>
                    <a:pt x="1082040" y="364236"/>
                  </a:moveTo>
                  <a:lnTo>
                    <a:pt x="1050036" y="364236"/>
                  </a:lnTo>
                  <a:lnTo>
                    <a:pt x="1066800" y="347472"/>
                  </a:lnTo>
                  <a:lnTo>
                    <a:pt x="1082040" y="347472"/>
                  </a:lnTo>
                  <a:lnTo>
                    <a:pt x="1082040" y="364236"/>
                  </a:lnTo>
                  <a:close/>
                </a:path>
              </a:pathLst>
            </a:custGeom>
            <a:solidFill>
              <a:srgbClr val="AFC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366772" y="3669791"/>
            <a:ext cx="1051560" cy="3479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95275">
              <a:lnSpc>
                <a:spcPct val="100000"/>
              </a:lnSpc>
              <a:spcBef>
                <a:spcPts val="470"/>
              </a:spcBef>
            </a:pPr>
            <a:r>
              <a:rPr sz="1450" spc="10" dirty="0">
                <a:latin typeface="Trebuchet MS"/>
                <a:cs typeface="Trebuchet MS"/>
              </a:rPr>
              <a:t>0.889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038600" y="4844796"/>
            <a:ext cx="1080770" cy="378460"/>
            <a:chOff x="4038600" y="4844796"/>
            <a:chExt cx="1080770" cy="378460"/>
          </a:xfrm>
        </p:grpSpPr>
        <p:sp>
          <p:nvSpPr>
            <p:cNvPr id="54" name="object 54"/>
            <p:cNvSpPr/>
            <p:nvPr/>
          </p:nvSpPr>
          <p:spPr>
            <a:xfrm>
              <a:off x="4053840" y="4860036"/>
              <a:ext cx="1050290" cy="347980"/>
            </a:xfrm>
            <a:custGeom>
              <a:avLst/>
              <a:gdLst/>
              <a:ahLst/>
              <a:cxnLst/>
              <a:rect l="l" t="t" r="r" b="b"/>
              <a:pathLst>
                <a:path w="1050289" h="347979">
                  <a:moveTo>
                    <a:pt x="1050035" y="347472"/>
                  </a:moveTo>
                  <a:lnTo>
                    <a:pt x="0" y="347472"/>
                  </a:lnTo>
                  <a:lnTo>
                    <a:pt x="0" y="0"/>
                  </a:lnTo>
                  <a:lnTo>
                    <a:pt x="1050035" y="0"/>
                  </a:lnTo>
                  <a:lnTo>
                    <a:pt x="1050035" y="3474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038600" y="4844796"/>
              <a:ext cx="1080770" cy="378460"/>
            </a:xfrm>
            <a:custGeom>
              <a:avLst/>
              <a:gdLst/>
              <a:ahLst/>
              <a:cxnLst/>
              <a:rect l="l" t="t" r="r" b="b"/>
              <a:pathLst>
                <a:path w="1080770" h="378460">
                  <a:moveTo>
                    <a:pt x="1074420" y="377952"/>
                  </a:moveTo>
                  <a:lnTo>
                    <a:pt x="6096" y="377952"/>
                  </a:lnTo>
                  <a:lnTo>
                    <a:pt x="0" y="371856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074420" y="0"/>
                  </a:lnTo>
                  <a:lnTo>
                    <a:pt x="1080516" y="6096"/>
                  </a:lnTo>
                  <a:lnTo>
                    <a:pt x="1080516" y="15240"/>
                  </a:lnTo>
                  <a:lnTo>
                    <a:pt x="30480" y="15240"/>
                  </a:lnTo>
                  <a:lnTo>
                    <a:pt x="15240" y="30480"/>
                  </a:lnTo>
                  <a:lnTo>
                    <a:pt x="30480" y="30480"/>
                  </a:lnTo>
                  <a:lnTo>
                    <a:pt x="30480" y="347472"/>
                  </a:lnTo>
                  <a:lnTo>
                    <a:pt x="15240" y="347472"/>
                  </a:lnTo>
                  <a:lnTo>
                    <a:pt x="30480" y="362712"/>
                  </a:lnTo>
                  <a:lnTo>
                    <a:pt x="1080516" y="362712"/>
                  </a:lnTo>
                  <a:lnTo>
                    <a:pt x="1080516" y="371856"/>
                  </a:lnTo>
                  <a:lnTo>
                    <a:pt x="1074420" y="377952"/>
                  </a:lnTo>
                  <a:close/>
                </a:path>
                <a:path w="1080770" h="378460">
                  <a:moveTo>
                    <a:pt x="30480" y="30480"/>
                  </a:moveTo>
                  <a:lnTo>
                    <a:pt x="15240" y="30480"/>
                  </a:lnTo>
                  <a:lnTo>
                    <a:pt x="30480" y="15240"/>
                  </a:lnTo>
                  <a:lnTo>
                    <a:pt x="30480" y="30480"/>
                  </a:lnTo>
                  <a:close/>
                </a:path>
                <a:path w="1080770" h="378460">
                  <a:moveTo>
                    <a:pt x="1050036" y="30480"/>
                  </a:moveTo>
                  <a:lnTo>
                    <a:pt x="30480" y="30480"/>
                  </a:lnTo>
                  <a:lnTo>
                    <a:pt x="30480" y="15240"/>
                  </a:lnTo>
                  <a:lnTo>
                    <a:pt x="1050036" y="15240"/>
                  </a:lnTo>
                  <a:lnTo>
                    <a:pt x="1050036" y="30480"/>
                  </a:lnTo>
                  <a:close/>
                </a:path>
                <a:path w="1080770" h="378460">
                  <a:moveTo>
                    <a:pt x="1050036" y="362712"/>
                  </a:moveTo>
                  <a:lnTo>
                    <a:pt x="1050036" y="15240"/>
                  </a:lnTo>
                  <a:lnTo>
                    <a:pt x="1065276" y="30480"/>
                  </a:lnTo>
                  <a:lnTo>
                    <a:pt x="1080516" y="30480"/>
                  </a:lnTo>
                  <a:lnTo>
                    <a:pt x="1080516" y="347472"/>
                  </a:lnTo>
                  <a:lnTo>
                    <a:pt x="1065276" y="347472"/>
                  </a:lnTo>
                  <a:lnTo>
                    <a:pt x="1050036" y="362712"/>
                  </a:lnTo>
                  <a:close/>
                </a:path>
                <a:path w="1080770" h="378460">
                  <a:moveTo>
                    <a:pt x="1080516" y="30480"/>
                  </a:moveTo>
                  <a:lnTo>
                    <a:pt x="1065276" y="30480"/>
                  </a:lnTo>
                  <a:lnTo>
                    <a:pt x="1050036" y="15240"/>
                  </a:lnTo>
                  <a:lnTo>
                    <a:pt x="1080516" y="15240"/>
                  </a:lnTo>
                  <a:lnTo>
                    <a:pt x="1080516" y="30480"/>
                  </a:lnTo>
                  <a:close/>
                </a:path>
                <a:path w="1080770" h="378460">
                  <a:moveTo>
                    <a:pt x="30480" y="362712"/>
                  </a:moveTo>
                  <a:lnTo>
                    <a:pt x="15240" y="347472"/>
                  </a:lnTo>
                  <a:lnTo>
                    <a:pt x="30480" y="347472"/>
                  </a:lnTo>
                  <a:lnTo>
                    <a:pt x="30480" y="362712"/>
                  </a:lnTo>
                  <a:close/>
                </a:path>
                <a:path w="1080770" h="378460">
                  <a:moveTo>
                    <a:pt x="1050036" y="362712"/>
                  </a:moveTo>
                  <a:lnTo>
                    <a:pt x="30480" y="362712"/>
                  </a:lnTo>
                  <a:lnTo>
                    <a:pt x="30480" y="347472"/>
                  </a:lnTo>
                  <a:lnTo>
                    <a:pt x="1050036" y="347472"/>
                  </a:lnTo>
                  <a:lnTo>
                    <a:pt x="1050036" y="362712"/>
                  </a:lnTo>
                  <a:close/>
                </a:path>
                <a:path w="1080770" h="378460">
                  <a:moveTo>
                    <a:pt x="1080516" y="362712"/>
                  </a:moveTo>
                  <a:lnTo>
                    <a:pt x="1050036" y="362712"/>
                  </a:lnTo>
                  <a:lnTo>
                    <a:pt x="1065276" y="347472"/>
                  </a:lnTo>
                  <a:lnTo>
                    <a:pt x="1080516" y="347472"/>
                  </a:lnTo>
                  <a:lnTo>
                    <a:pt x="1080516" y="362712"/>
                  </a:lnTo>
                  <a:close/>
                </a:path>
              </a:pathLst>
            </a:custGeom>
            <a:solidFill>
              <a:srgbClr val="AFC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053840" y="4860035"/>
            <a:ext cx="1050290" cy="3479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470"/>
              </a:spcBef>
            </a:pPr>
            <a:r>
              <a:rPr sz="1450" spc="10" dirty="0">
                <a:latin typeface="Trebuchet MS"/>
                <a:cs typeface="Trebuchet MS"/>
              </a:rPr>
              <a:t>0.889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052315" y="3631691"/>
            <a:ext cx="1082040" cy="378460"/>
            <a:chOff x="4052315" y="3631691"/>
            <a:chExt cx="1082040" cy="378460"/>
          </a:xfrm>
        </p:grpSpPr>
        <p:sp>
          <p:nvSpPr>
            <p:cNvPr id="58" name="object 58"/>
            <p:cNvSpPr/>
            <p:nvPr/>
          </p:nvSpPr>
          <p:spPr>
            <a:xfrm>
              <a:off x="4069079" y="3646931"/>
              <a:ext cx="1050290" cy="347980"/>
            </a:xfrm>
            <a:custGeom>
              <a:avLst/>
              <a:gdLst/>
              <a:ahLst/>
              <a:cxnLst/>
              <a:rect l="l" t="t" r="r" b="b"/>
              <a:pathLst>
                <a:path w="1050289" h="347979">
                  <a:moveTo>
                    <a:pt x="1050036" y="347472"/>
                  </a:moveTo>
                  <a:lnTo>
                    <a:pt x="0" y="347472"/>
                  </a:lnTo>
                  <a:lnTo>
                    <a:pt x="0" y="0"/>
                  </a:lnTo>
                  <a:lnTo>
                    <a:pt x="1050036" y="0"/>
                  </a:lnTo>
                  <a:lnTo>
                    <a:pt x="1050036" y="3474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052315" y="3631691"/>
              <a:ext cx="1082040" cy="378460"/>
            </a:xfrm>
            <a:custGeom>
              <a:avLst/>
              <a:gdLst/>
              <a:ahLst/>
              <a:cxnLst/>
              <a:rect l="l" t="t" r="r" b="b"/>
              <a:pathLst>
                <a:path w="1082039" h="378460">
                  <a:moveTo>
                    <a:pt x="1074420" y="377952"/>
                  </a:moveTo>
                  <a:lnTo>
                    <a:pt x="7620" y="377952"/>
                  </a:lnTo>
                  <a:lnTo>
                    <a:pt x="0" y="371856"/>
                  </a:lnTo>
                  <a:lnTo>
                    <a:pt x="0" y="6096"/>
                  </a:lnTo>
                  <a:lnTo>
                    <a:pt x="7620" y="0"/>
                  </a:lnTo>
                  <a:lnTo>
                    <a:pt x="1074420" y="0"/>
                  </a:lnTo>
                  <a:lnTo>
                    <a:pt x="1082040" y="6096"/>
                  </a:lnTo>
                  <a:lnTo>
                    <a:pt x="1082040" y="15240"/>
                  </a:lnTo>
                  <a:lnTo>
                    <a:pt x="32004" y="15240"/>
                  </a:lnTo>
                  <a:lnTo>
                    <a:pt x="16764" y="30480"/>
                  </a:lnTo>
                  <a:lnTo>
                    <a:pt x="32004" y="30480"/>
                  </a:lnTo>
                  <a:lnTo>
                    <a:pt x="32004" y="347472"/>
                  </a:lnTo>
                  <a:lnTo>
                    <a:pt x="16764" y="347472"/>
                  </a:lnTo>
                  <a:lnTo>
                    <a:pt x="32004" y="362712"/>
                  </a:lnTo>
                  <a:lnTo>
                    <a:pt x="1082040" y="362712"/>
                  </a:lnTo>
                  <a:lnTo>
                    <a:pt x="1082040" y="371856"/>
                  </a:lnTo>
                  <a:lnTo>
                    <a:pt x="1074420" y="377952"/>
                  </a:lnTo>
                  <a:close/>
                </a:path>
                <a:path w="1082039" h="378460">
                  <a:moveTo>
                    <a:pt x="32004" y="30480"/>
                  </a:moveTo>
                  <a:lnTo>
                    <a:pt x="16764" y="30480"/>
                  </a:lnTo>
                  <a:lnTo>
                    <a:pt x="32004" y="15240"/>
                  </a:lnTo>
                  <a:lnTo>
                    <a:pt x="32004" y="30480"/>
                  </a:lnTo>
                  <a:close/>
                </a:path>
                <a:path w="1082039" h="378460">
                  <a:moveTo>
                    <a:pt x="1050036" y="30480"/>
                  </a:moveTo>
                  <a:lnTo>
                    <a:pt x="32004" y="30480"/>
                  </a:lnTo>
                  <a:lnTo>
                    <a:pt x="32004" y="15240"/>
                  </a:lnTo>
                  <a:lnTo>
                    <a:pt x="1050036" y="15240"/>
                  </a:lnTo>
                  <a:lnTo>
                    <a:pt x="1050036" y="30480"/>
                  </a:lnTo>
                  <a:close/>
                </a:path>
                <a:path w="1082039" h="378460">
                  <a:moveTo>
                    <a:pt x="1050036" y="362712"/>
                  </a:moveTo>
                  <a:lnTo>
                    <a:pt x="1050036" y="15240"/>
                  </a:lnTo>
                  <a:lnTo>
                    <a:pt x="1066800" y="30480"/>
                  </a:lnTo>
                  <a:lnTo>
                    <a:pt x="1082040" y="30480"/>
                  </a:lnTo>
                  <a:lnTo>
                    <a:pt x="1082040" y="347472"/>
                  </a:lnTo>
                  <a:lnTo>
                    <a:pt x="1066800" y="347472"/>
                  </a:lnTo>
                  <a:lnTo>
                    <a:pt x="1050036" y="362712"/>
                  </a:lnTo>
                  <a:close/>
                </a:path>
                <a:path w="1082039" h="378460">
                  <a:moveTo>
                    <a:pt x="1082040" y="30480"/>
                  </a:moveTo>
                  <a:lnTo>
                    <a:pt x="1066800" y="30480"/>
                  </a:lnTo>
                  <a:lnTo>
                    <a:pt x="1050036" y="15240"/>
                  </a:lnTo>
                  <a:lnTo>
                    <a:pt x="1082040" y="15240"/>
                  </a:lnTo>
                  <a:lnTo>
                    <a:pt x="1082040" y="30480"/>
                  </a:lnTo>
                  <a:close/>
                </a:path>
                <a:path w="1082039" h="378460">
                  <a:moveTo>
                    <a:pt x="32004" y="362712"/>
                  </a:moveTo>
                  <a:lnTo>
                    <a:pt x="16764" y="347472"/>
                  </a:lnTo>
                  <a:lnTo>
                    <a:pt x="32004" y="347472"/>
                  </a:lnTo>
                  <a:lnTo>
                    <a:pt x="32004" y="362712"/>
                  </a:lnTo>
                  <a:close/>
                </a:path>
                <a:path w="1082039" h="378460">
                  <a:moveTo>
                    <a:pt x="1050036" y="362712"/>
                  </a:moveTo>
                  <a:lnTo>
                    <a:pt x="32004" y="362712"/>
                  </a:lnTo>
                  <a:lnTo>
                    <a:pt x="32004" y="347472"/>
                  </a:lnTo>
                  <a:lnTo>
                    <a:pt x="1050036" y="347472"/>
                  </a:lnTo>
                  <a:lnTo>
                    <a:pt x="1050036" y="362712"/>
                  </a:lnTo>
                  <a:close/>
                </a:path>
                <a:path w="1082039" h="378460">
                  <a:moveTo>
                    <a:pt x="1082040" y="362712"/>
                  </a:moveTo>
                  <a:lnTo>
                    <a:pt x="1050036" y="362712"/>
                  </a:lnTo>
                  <a:lnTo>
                    <a:pt x="1066800" y="347472"/>
                  </a:lnTo>
                  <a:lnTo>
                    <a:pt x="1082040" y="347472"/>
                  </a:lnTo>
                  <a:lnTo>
                    <a:pt x="1082040" y="362712"/>
                  </a:lnTo>
                  <a:close/>
                </a:path>
              </a:pathLst>
            </a:custGeom>
            <a:solidFill>
              <a:srgbClr val="AFC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4069079" y="3646932"/>
            <a:ext cx="1050290" cy="3479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470"/>
              </a:spcBef>
            </a:pPr>
            <a:r>
              <a:rPr sz="1450" spc="10" dirty="0">
                <a:latin typeface="Trebuchet MS"/>
                <a:cs typeface="Trebuchet MS"/>
              </a:rPr>
              <a:t>0.916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2351532" y="4829555"/>
            <a:ext cx="1082040" cy="379730"/>
            <a:chOff x="2351532" y="4829555"/>
            <a:chExt cx="1082040" cy="379730"/>
          </a:xfrm>
        </p:grpSpPr>
        <p:sp>
          <p:nvSpPr>
            <p:cNvPr id="62" name="object 62"/>
            <p:cNvSpPr/>
            <p:nvPr/>
          </p:nvSpPr>
          <p:spPr>
            <a:xfrm>
              <a:off x="2366772" y="4844795"/>
              <a:ext cx="1051560" cy="347980"/>
            </a:xfrm>
            <a:custGeom>
              <a:avLst/>
              <a:gdLst/>
              <a:ahLst/>
              <a:cxnLst/>
              <a:rect l="l" t="t" r="r" b="b"/>
              <a:pathLst>
                <a:path w="1051560" h="347979">
                  <a:moveTo>
                    <a:pt x="1051559" y="347472"/>
                  </a:moveTo>
                  <a:lnTo>
                    <a:pt x="0" y="347472"/>
                  </a:lnTo>
                  <a:lnTo>
                    <a:pt x="0" y="0"/>
                  </a:lnTo>
                  <a:lnTo>
                    <a:pt x="1051559" y="0"/>
                  </a:lnTo>
                  <a:lnTo>
                    <a:pt x="1051559" y="3474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351532" y="4829555"/>
              <a:ext cx="1082040" cy="379730"/>
            </a:xfrm>
            <a:custGeom>
              <a:avLst/>
              <a:gdLst/>
              <a:ahLst/>
              <a:cxnLst/>
              <a:rect l="l" t="t" r="r" b="b"/>
              <a:pathLst>
                <a:path w="1082039" h="379729">
                  <a:moveTo>
                    <a:pt x="1074420" y="379476"/>
                  </a:moveTo>
                  <a:lnTo>
                    <a:pt x="7620" y="379476"/>
                  </a:lnTo>
                  <a:lnTo>
                    <a:pt x="0" y="371856"/>
                  </a:lnTo>
                  <a:lnTo>
                    <a:pt x="0" y="6096"/>
                  </a:lnTo>
                  <a:lnTo>
                    <a:pt x="7620" y="0"/>
                  </a:lnTo>
                  <a:lnTo>
                    <a:pt x="1074420" y="0"/>
                  </a:lnTo>
                  <a:lnTo>
                    <a:pt x="1082040" y="6096"/>
                  </a:lnTo>
                  <a:lnTo>
                    <a:pt x="1082040" y="15240"/>
                  </a:lnTo>
                  <a:lnTo>
                    <a:pt x="32004" y="15240"/>
                  </a:lnTo>
                  <a:lnTo>
                    <a:pt x="15240" y="30480"/>
                  </a:lnTo>
                  <a:lnTo>
                    <a:pt x="32004" y="30480"/>
                  </a:lnTo>
                  <a:lnTo>
                    <a:pt x="32004" y="347472"/>
                  </a:lnTo>
                  <a:lnTo>
                    <a:pt x="15240" y="347472"/>
                  </a:lnTo>
                  <a:lnTo>
                    <a:pt x="32004" y="362712"/>
                  </a:lnTo>
                  <a:lnTo>
                    <a:pt x="1082040" y="362712"/>
                  </a:lnTo>
                  <a:lnTo>
                    <a:pt x="1082040" y="371856"/>
                  </a:lnTo>
                  <a:lnTo>
                    <a:pt x="1074420" y="379476"/>
                  </a:lnTo>
                  <a:close/>
                </a:path>
                <a:path w="1082039" h="379729">
                  <a:moveTo>
                    <a:pt x="32004" y="30480"/>
                  </a:moveTo>
                  <a:lnTo>
                    <a:pt x="15240" y="30480"/>
                  </a:lnTo>
                  <a:lnTo>
                    <a:pt x="32004" y="15240"/>
                  </a:lnTo>
                  <a:lnTo>
                    <a:pt x="32004" y="30480"/>
                  </a:lnTo>
                  <a:close/>
                </a:path>
                <a:path w="1082039" h="379729">
                  <a:moveTo>
                    <a:pt x="1050036" y="30480"/>
                  </a:moveTo>
                  <a:lnTo>
                    <a:pt x="32004" y="30480"/>
                  </a:lnTo>
                  <a:lnTo>
                    <a:pt x="32004" y="15240"/>
                  </a:lnTo>
                  <a:lnTo>
                    <a:pt x="1050036" y="15240"/>
                  </a:lnTo>
                  <a:lnTo>
                    <a:pt x="1050036" y="30480"/>
                  </a:lnTo>
                  <a:close/>
                </a:path>
                <a:path w="1082039" h="379729">
                  <a:moveTo>
                    <a:pt x="1050036" y="362712"/>
                  </a:moveTo>
                  <a:lnTo>
                    <a:pt x="1050036" y="15240"/>
                  </a:lnTo>
                  <a:lnTo>
                    <a:pt x="1066800" y="30480"/>
                  </a:lnTo>
                  <a:lnTo>
                    <a:pt x="1082040" y="30480"/>
                  </a:lnTo>
                  <a:lnTo>
                    <a:pt x="1082040" y="347472"/>
                  </a:lnTo>
                  <a:lnTo>
                    <a:pt x="1066800" y="347472"/>
                  </a:lnTo>
                  <a:lnTo>
                    <a:pt x="1050036" y="362712"/>
                  </a:lnTo>
                  <a:close/>
                </a:path>
                <a:path w="1082039" h="379729">
                  <a:moveTo>
                    <a:pt x="1082040" y="30480"/>
                  </a:moveTo>
                  <a:lnTo>
                    <a:pt x="1066800" y="30480"/>
                  </a:lnTo>
                  <a:lnTo>
                    <a:pt x="1050036" y="15240"/>
                  </a:lnTo>
                  <a:lnTo>
                    <a:pt x="1082040" y="15240"/>
                  </a:lnTo>
                  <a:lnTo>
                    <a:pt x="1082040" y="30480"/>
                  </a:lnTo>
                  <a:close/>
                </a:path>
                <a:path w="1082039" h="379729">
                  <a:moveTo>
                    <a:pt x="32004" y="362712"/>
                  </a:moveTo>
                  <a:lnTo>
                    <a:pt x="15240" y="347472"/>
                  </a:lnTo>
                  <a:lnTo>
                    <a:pt x="32004" y="347472"/>
                  </a:lnTo>
                  <a:lnTo>
                    <a:pt x="32004" y="362712"/>
                  </a:lnTo>
                  <a:close/>
                </a:path>
                <a:path w="1082039" h="379729">
                  <a:moveTo>
                    <a:pt x="1050036" y="362712"/>
                  </a:moveTo>
                  <a:lnTo>
                    <a:pt x="32004" y="362712"/>
                  </a:lnTo>
                  <a:lnTo>
                    <a:pt x="32004" y="347472"/>
                  </a:lnTo>
                  <a:lnTo>
                    <a:pt x="1050036" y="347472"/>
                  </a:lnTo>
                  <a:lnTo>
                    <a:pt x="1050036" y="362712"/>
                  </a:lnTo>
                  <a:close/>
                </a:path>
                <a:path w="1082039" h="379729">
                  <a:moveTo>
                    <a:pt x="1082040" y="362712"/>
                  </a:moveTo>
                  <a:lnTo>
                    <a:pt x="1050036" y="362712"/>
                  </a:lnTo>
                  <a:lnTo>
                    <a:pt x="1066800" y="347472"/>
                  </a:lnTo>
                  <a:lnTo>
                    <a:pt x="1082040" y="347472"/>
                  </a:lnTo>
                  <a:lnTo>
                    <a:pt x="1082040" y="362712"/>
                  </a:lnTo>
                  <a:close/>
                </a:path>
              </a:pathLst>
            </a:custGeom>
            <a:solidFill>
              <a:srgbClr val="AFC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2366772" y="4844796"/>
            <a:ext cx="1051560" cy="3479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95275">
              <a:lnSpc>
                <a:spcPct val="100000"/>
              </a:lnSpc>
              <a:spcBef>
                <a:spcPts val="470"/>
              </a:spcBef>
            </a:pPr>
            <a:r>
              <a:rPr sz="1450" spc="10" dirty="0">
                <a:latin typeface="Trebuchet MS"/>
                <a:cs typeface="Trebuchet MS"/>
              </a:rPr>
              <a:t>0.870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665987" y="4837176"/>
            <a:ext cx="1080770" cy="378460"/>
            <a:chOff x="665987" y="4837176"/>
            <a:chExt cx="1080770" cy="378460"/>
          </a:xfrm>
        </p:grpSpPr>
        <p:sp>
          <p:nvSpPr>
            <p:cNvPr id="66" name="object 66"/>
            <p:cNvSpPr/>
            <p:nvPr/>
          </p:nvSpPr>
          <p:spPr>
            <a:xfrm>
              <a:off x="681227" y="4852416"/>
              <a:ext cx="1050290" cy="347980"/>
            </a:xfrm>
            <a:custGeom>
              <a:avLst/>
              <a:gdLst/>
              <a:ahLst/>
              <a:cxnLst/>
              <a:rect l="l" t="t" r="r" b="b"/>
              <a:pathLst>
                <a:path w="1050289" h="347979">
                  <a:moveTo>
                    <a:pt x="1050036" y="347471"/>
                  </a:moveTo>
                  <a:lnTo>
                    <a:pt x="0" y="347471"/>
                  </a:lnTo>
                  <a:lnTo>
                    <a:pt x="0" y="0"/>
                  </a:lnTo>
                  <a:lnTo>
                    <a:pt x="1050036" y="0"/>
                  </a:lnTo>
                  <a:lnTo>
                    <a:pt x="1050036" y="347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65987" y="4837176"/>
              <a:ext cx="1080770" cy="378460"/>
            </a:xfrm>
            <a:custGeom>
              <a:avLst/>
              <a:gdLst/>
              <a:ahLst/>
              <a:cxnLst/>
              <a:rect l="l" t="t" r="r" b="b"/>
              <a:pathLst>
                <a:path w="1080770" h="378460">
                  <a:moveTo>
                    <a:pt x="1074420" y="377952"/>
                  </a:moveTo>
                  <a:lnTo>
                    <a:pt x="6096" y="377952"/>
                  </a:lnTo>
                  <a:lnTo>
                    <a:pt x="0" y="371856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074420" y="0"/>
                  </a:lnTo>
                  <a:lnTo>
                    <a:pt x="1080516" y="6096"/>
                  </a:lnTo>
                  <a:lnTo>
                    <a:pt x="1080516" y="15240"/>
                  </a:lnTo>
                  <a:lnTo>
                    <a:pt x="30480" y="15240"/>
                  </a:lnTo>
                  <a:lnTo>
                    <a:pt x="15240" y="30480"/>
                  </a:lnTo>
                  <a:lnTo>
                    <a:pt x="30480" y="30480"/>
                  </a:lnTo>
                  <a:lnTo>
                    <a:pt x="30480" y="347472"/>
                  </a:lnTo>
                  <a:lnTo>
                    <a:pt x="15240" y="347472"/>
                  </a:lnTo>
                  <a:lnTo>
                    <a:pt x="30480" y="362712"/>
                  </a:lnTo>
                  <a:lnTo>
                    <a:pt x="1080516" y="362712"/>
                  </a:lnTo>
                  <a:lnTo>
                    <a:pt x="1080516" y="371856"/>
                  </a:lnTo>
                  <a:lnTo>
                    <a:pt x="1074420" y="377952"/>
                  </a:lnTo>
                  <a:close/>
                </a:path>
                <a:path w="1080770" h="378460">
                  <a:moveTo>
                    <a:pt x="30480" y="30480"/>
                  </a:moveTo>
                  <a:lnTo>
                    <a:pt x="15240" y="30480"/>
                  </a:lnTo>
                  <a:lnTo>
                    <a:pt x="30480" y="15240"/>
                  </a:lnTo>
                  <a:lnTo>
                    <a:pt x="30480" y="30480"/>
                  </a:lnTo>
                  <a:close/>
                </a:path>
                <a:path w="1080770" h="378460">
                  <a:moveTo>
                    <a:pt x="1050036" y="30480"/>
                  </a:moveTo>
                  <a:lnTo>
                    <a:pt x="30480" y="30480"/>
                  </a:lnTo>
                  <a:lnTo>
                    <a:pt x="30480" y="15240"/>
                  </a:lnTo>
                  <a:lnTo>
                    <a:pt x="1050036" y="15240"/>
                  </a:lnTo>
                  <a:lnTo>
                    <a:pt x="1050036" y="30480"/>
                  </a:lnTo>
                  <a:close/>
                </a:path>
                <a:path w="1080770" h="378460">
                  <a:moveTo>
                    <a:pt x="1050036" y="362712"/>
                  </a:moveTo>
                  <a:lnTo>
                    <a:pt x="1050036" y="15240"/>
                  </a:lnTo>
                  <a:lnTo>
                    <a:pt x="1065276" y="30480"/>
                  </a:lnTo>
                  <a:lnTo>
                    <a:pt x="1080516" y="30480"/>
                  </a:lnTo>
                  <a:lnTo>
                    <a:pt x="1080516" y="347472"/>
                  </a:lnTo>
                  <a:lnTo>
                    <a:pt x="1065276" y="347472"/>
                  </a:lnTo>
                  <a:lnTo>
                    <a:pt x="1050036" y="362712"/>
                  </a:lnTo>
                  <a:close/>
                </a:path>
                <a:path w="1080770" h="378460">
                  <a:moveTo>
                    <a:pt x="1080516" y="30480"/>
                  </a:moveTo>
                  <a:lnTo>
                    <a:pt x="1065276" y="30480"/>
                  </a:lnTo>
                  <a:lnTo>
                    <a:pt x="1050036" y="15240"/>
                  </a:lnTo>
                  <a:lnTo>
                    <a:pt x="1080516" y="15240"/>
                  </a:lnTo>
                  <a:lnTo>
                    <a:pt x="1080516" y="30480"/>
                  </a:lnTo>
                  <a:close/>
                </a:path>
                <a:path w="1080770" h="378460">
                  <a:moveTo>
                    <a:pt x="30480" y="362712"/>
                  </a:moveTo>
                  <a:lnTo>
                    <a:pt x="15240" y="347472"/>
                  </a:lnTo>
                  <a:lnTo>
                    <a:pt x="30480" y="347472"/>
                  </a:lnTo>
                  <a:lnTo>
                    <a:pt x="30480" y="362712"/>
                  </a:lnTo>
                  <a:close/>
                </a:path>
                <a:path w="1080770" h="378460">
                  <a:moveTo>
                    <a:pt x="1050036" y="362712"/>
                  </a:moveTo>
                  <a:lnTo>
                    <a:pt x="30480" y="362712"/>
                  </a:lnTo>
                  <a:lnTo>
                    <a:pt x="30480" y="347472"/>
                  </a:lnTo>
                  <a:lnTo>
                    <a:pt x="1050036" y="347472"/>
                  </a:lnTo>
                  <a:lnTo>
                    <a:pt x="1050036" y="362712"/>
                  </a:lnTo>
                  <a:close/>
                </a:path>
                <a:path w="1080770" h="378460">
                  <a:moveTo>
                    <a:pt x="1080516" y="362712"/>
                  </a:moveTo>
                  <a:lnTo>
                    <a:pt x="1050036" y="362712"/>
                  </a:lnTo>
                  <a:lnTo>
                    <a:pt x="1065276" y="347472"/>
                  </a:lnTo>
                  <a:lnTo>
                    <a:pt x="1080516" y="347472"/>
                  </a:lnTo>
                  <a:lnTo>
                    <a:pt x="1080516" y="362712"/>
                  </a:lnTo>
                  <a:close/>
                </a:path>
              </a:pathLst>
            </a:custGeom>
            <a:solidFill>
              <a:srgbClr val="AFC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681227" y="4852415"/>
            <a:ext cx="1050290" cy="3479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470"/>
              </a:spcBef>
            </a:pPr>
            <a:r>
              <a:rPr sz="1450" spc="10" dirty="0">
                <a:latin typeface="Trebuchet MS"/>
                <a:cs typeface="Trebuchet MS"/>
              </a:rPr>
              <a:t>0.928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5747003" y="3668267"/>
            <a:ext cx="1080770" cy="379730"/>
            <a:chOff x="5747003" y="3668267"/>
            <a:chExt cx="1080770" cy="379730"/>
          </a:xfrm>
        </p:grpSpPr>
        <p:sp>
          <p:nvSpPr>
            <p:cNvPr id="70" name="object 70"/>
            <p:cNvSpPr/>
            <p:nvPr/>
          </p:nvSpPr>
          <p:spPr>
            <a:xfrm>
              <a:off x="5762243" y="3683507"/>
              <a:ext cx="1050290" cy="347980"/>
            </a:xfrm>
            <a:custGeom>
              <a:avLst/>
              <a:gdLst/>
              <a:ahLst/>
              <a:cxnLst/>
              <a:rect l="l" t="t" r="r" b="b"/>
              <a:pathLst>
                <a:path w="1050290" h="347979">
                  <a:moveTo>
                    <a:pt x="1050036" y="347471"/>
                  </a:moveTo>
                  <a:lnTo>
                    <a:pt x="0" y="347471"/>
                  </a:lnTo>
                  <a:lnTo>
                    <a:pt x="0" y="0"/>
                  </a:lnTo>
                  <a:lnTo>
                    <a:pt x="1050036" y="0"/>
                  </a:lnTo>
                  <a:lnTo>
                    <a:pt x="1050036" y="347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747003" y="3668267"/>
              <a:ext cx="1080770" cy="379730"/>
            </a:xfrm>
            <a:custGeom>
              <a:avLst/>
              <a:gdLst/>
              <a:ahLst/>
              <a:cxnLst/>
              <a:rect l="l" t="t" r="r" b="b"/>
              <a:pathLst>
                <a:path w="1080770" h="379729">
                  <a:moveTo>
                    <a:pt x="1074420" y="379476"/>
                  </a:moveTo>
                  <a:lnTo>
                    <a:pt x="6096" y="379476"/>
                  </a:lnTo>
                  <a:lnTo>
                    <a:pt x="0" y="371856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1074420" y="0"/>
                  </a:lnTo>
                  <a:lnTo>
                    <a:pt x="1080516" y="7620"/>
                  </a:lnTo>
                  <a:lnTo>
                    <a:pt x="1080516" y="15240"/>
                  </a:lnTo>
                  <a:lnTo>
                    <a:pt x="30480" y="15240"/>
                  </a:lnTo>
                  <a:lnTo>
                    <a:pt x="15240" y="32004"/>
                  </a:lnTo>
                  <a:lnTo>
                    <a:pt x="30480" y="32004"/>
                  </a:lnTo>
                  <a:lnTo>
                    <a:pt x="30480" y="347472"/>
                  </a:lnTo>
                  <a:lnTo>
                    <a:pt x="15240" y="347472"/>
                  </a:lnTo>
                  <a:lnTo>
                    <a:pt x="30480" y="362712"/>
                  </a:lnTo>
                  <a:lnTo>
                    <a:pt x="1080516" y="362712"/>
                  </a:lnTo>
                  <a:lnTo>
                    <a:pt x="1080516" y="371856"/>
                  </a:lnTo>
                  <a:lnTo>
                    <a:pt x="1074420" y="379476"/>
                  </a:lnTo>
                  <a:close/>
                </a:path>
                <a:path w="1080770" h="379729">
                  <a:moveTo>
                    <a:pt x="30480" y="32004"/>
                  </a:moveTo>
                  <a:lnTo>
                    <a:pt x="15240" y="32004"/>
                  </a:lnTo>
                  <a:lnTo>
                    <a:pt x="30480" y="15240"/>
                  </a:lnTo>
                  <a:lnTo>
                    <a:pt x="30480" y="32004"/>
                  </a:lnTo>
                  <a:close/>
                </a:path>
                <a:path w="1080770" h="379729">
                  <a:moveTo>
                    <a:pt x="1050036" y="32004"/>
                  </a:moveTo>
                  <a:lnTo>
                    <a:pt x="30480" y="32004"/>
                  </a:lnTo>
                  <a:lnTo>
                    <a:pt x="30480" y="15240"/>
                  </a:lnTo>
                  <a:lnTo>
                    <a:pt x="1050036" y="15240"/>
                  </a:lnTo>
                  <a:lnTo>
                    <a:pt x="1050036" y="32004"/>
                  </a:lnTo>
                  <a:close/>
                </a:path>
                <a:path w="1080770" h="379729">
                  <a:moveTo>
                    <a:pt x="1050036" y="362712"/>
                  </a:moveTo>
                  <a:lnTo>
                    <a:pt x="1050036" y="15240"/>
                  </a:lnTo>
                  <a:lnTo>
                    <a:pt x="1065276" y="32004"/>
                  </a:lnTo>
                  <a:lnTo>
                    <a:pt x="1080516" y="32004"/>
                  </a:lnTo>
                  <a:lnTo>
                    <a:pt x="1080516" y="347472"/>
                  </a:lnTo>
                  <a:lnTo>
                    <a:pt x="1065276" y="347472"/>
                  </a:lnTo>
                  <a:lnTo>
                    <a:pt x="1050036" y="362712"/>
                  </a:lnTo>
                  <a:close/>
                </a:path>
                <a:path w="1080770" h="379729">
                  <a:moveTo>
                    <a:pt x="1080516" y="32004"/>
                  </a:moveTo>
                  <a:lnTo>
                    <a:pt x="1065276" y="32004"/>
                  </a:lnTo>
                  <a:lnTo>
                    <a:pt x="1050036" y="15240"/>
                  </a:lnTo>
                  <a:lnTo>
                    <a:pt x="1080516" y="15240"/>
                  </a:lnTo>
                  <a:lnTo>
                    <a:pt x="1080516" y="32004"/>
                  </a:lnTo>
                  <a:close/>
                </a:path>
                <a:path w="1080770" h="379729">
                  <a:moveTo>
                    <a:pt x="30480" y="362712"/>
                  </a:moveTo>
                  <a:lnTo>
                    <a:pt x="15240" y="347472"/>
                  </a:lnTo>
                  <a:lnTo>
                    <a:pt x="30480" y="347472"/>
                  </a:lnTo>
                  <a:lnTo>
                    <a:pt x="30480" y="362712"/>
                  </a:lnTo>
                  <a:close/>
                </a:path>
                <a:path w="1080770" h="379729">
                  <a:moveTo>
                    <a:pt x="1050036" y="362712"/>
                  </a:moveTo>
                  <a:lnTo>
                    <a:pt x="30480" y="362712"/>
                  </a:lnTo>
                  <a:lnTo>
                    <a:pt x="30480" y="347472"/>
                  </a:lnTo>
                  <a:lnTo>
                    <a:pt x="1050036" y="347472"/>
                  </a:lnTo>
                  <a:lnTo>
                    <a:pt x="1050036" y="362712"/>
                  </a:lnTo>
                  <a:close/>
                </a:path>
                <a:path w="1080770" h="379729">
                  <a:moveTo>
                    <a:pt x="1080516" y="362712"/>
                  </a:moveTo>
                  <a:lnTo>
                    <a:pt x="1050036" y="362712"/>
                  </a:lnTo>
                  <a:lnTo>
                    <a:pt x="1065276" y="347472"/>
                  </a:lnTo>
                  <a:lnTo>
                    <a:pt x="1080516" y="347472"/>
                  </a:lnTo>
                  <a:lnTo>
                    <a:pt x="1080516" y="362712"/>
                  </a:lnTo>
                  <a:close/>
                </a:path>
              </a:pathLst>
            </a:custGeom>
            <a:solidFill>
              <a:srgbClr val="AFC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5762244" y="3683508"/>
            <a:ext cx="1050290" cy="3479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470"/>
              </a:spcBef>
            </a:pPr>
            <a:r>
              <a:rPr sz="1450" spc="10" dirty="0">
                <a:latin typeface="Trebuchet MS"/>
                <a:cs typeface="Trebuchet MS"/>
              </a:rPr>
              <a:t>0.968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5753100" y="4858511"/>
            <a:ext cx="1082040" cy="379730"/>
            <a:chOff x="5753100" y="4858511"/>
            <a:chExt cx="1082040" cy="379730"/>
          </a:xfrm>
        </p:grpSpPr>
        <p:sp>
          <p:nvSpPr>
            <p:cNvPr id="74" name="object 74"/>
            <p:cNvSpPr/>
            <p:nvPr/>
          </p:nvSpPr>
          <p:spPr>
            <a:xfrm>
              <a:off x="5769864" y="4875275"/>
              <a:ext cx="1050290" cy="347980"/>
            </a:xfrm>
            <a:custGeom>
              <a:avLst/>
              <a:gdLst/>
              <a:ahLst/>
              <a:cxnLst/>
              <a:rect l="l" t="t" r="r" b="b"/>
              <a:pathLst>
                <a:path w="1050290" h="347979">
                  <a:moveTo>
                    <a:pt x="1050036" y="347472"/>
                  </a:moveTo>
                  <a:lnTo>
                    <a:pt x="0" y="347472"/>
                  </a:lnTo>
                  <a:lnTo>
                    <a:pt x="0" y="0"/>
                  </a:lnTo>
                  <a:lnTo>
                    <a:pt x="1050036" y="0"/>
                  </a:lnTo>
                  <a:lnTo>
                    <a:pt x="1050036" y="3474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753100" y="4858511"/>
              <a:ext cx="1082040" cy="379730"/>
            </a:xfrm>
            <a:custGeom>
              <a:avLst/>
              <a:gdLst/>
              <a:ahLst/>
              <a:cxnLst/>
              <a:rect l="l" t="t" r="r" b="b"/>
              <a:pathLst>
                <a:path w="1082040" h="379729">
                  <a:moveTo>
                    <a:pt x="1075944" y="379476"/>
                  </a:moveTo>
                  <a:lnTo>
                    <a:pt x="7620" y="379476"/>
                  </a:lnTo>
                  <a:lnTo>
                    <a:pt x="0" y="371856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1075944" y="0"/>
                  </a:lnTo>
                  <a:lnTo>
                    <a:pt x="1082040" y="7620"/>
                  </a:lnTo>
                  <a:lnTo>
                    <a:pt x="1082040" y="16764"/>
                  </a:lnTo>
                  <a:lnTo>
                    <a:pt x="32004" y="16764"/>
                  </a:lnTo>
                  <a:lnTo>
                    <a:pt x="16764" y="32004"/>
                  </a:lnTo>
                  <a:lnTo>
                    <a:pt x="32004" y="32004"/>
                  </a:lnTo>
                  <a:lnTo>
                    <a:pt x="32004" y="347472"/>
                  </a:lnTo>
                  <a:lnTo>
                    <a:pt x="16764" y="347472"/>
                  </a:lnTo>
                  <a:lnTo>
                    <a:pt x="32004" y="364236"/>
                  </a:lnTo>
                  <a:lnTo>
                    <a:pt x="1082040" y="364236"/>
                  </a:lnTo>
                  <a:lnTo>
                    <a:pt x="1082040" y="371856"/>
                  </a:lnTo>
                  <a:lnTo>
                    <a:pt x="1075944" y="379476"/>
                  </a:lnTo>
                  <a:close/>
                </a:path>
                <a:path w="1082040" h="379729">
                  <a:moveTo>
                    <a:pt x="32004" y="32004"/>
                  </a:moveTo>
                  <a:lnTo>
                    <a:pt x="16764" y="32004"/>
                  </a:lnTo>
                  <a:lnTo>
                    <a:pt x="32004" y="16764"/>
                  </a:lnTo>
                  <a:lnTo>
                    <a:pt x="32004" y="32004"/>
                  </a:lnTo>
                  <a:close/>
                </a:path>
                <a:path w="1082040" h="379729">
                  <a:moveTo>
                    <a:pt x="1051560" y="32004"/>
                  </a:moveTo>
                  <a:lnTo>
                    <a:pt x="32004" y="32004"/>
                  </a:lnTo>
                  <a:lnTo>
                    <a:pt x="32004" y="16764"/>
                  </a:lnTo>
                  <a:lnTo>
                    <a:pt x="1051560" y="16764"/>
                  </a:lnTo>
                  <a:lnTo>
                    <a:pt x="1051560" y="32004"/>
                  </a:lnTo>
                  <a:close/>
                </a:path>
                <a:path w="1082040" h="379729">
                  <a:moveTo>
                    <a:pt x="1051560" y="364236"/>
                  </a:moveTo>
                  <a:lnTo>
                    <a:pt x="1051560" y="16764"/>
                  </a:lnTo>
                  <a:lnTo>
                    <a:pt x="1066800" y="32004"/>
                  </a:lnTo>
                  <a:lnTo>
                    <a:pt x="1082040" y="32004"/>
                  </a:lnTo>
                  <a:lnTo>
                    <a:pt x="1082040" y="347472"/>
                  </a:lnTo>
                  <a:lnTo>
                    <a:pt x="1066800" y="347472"/>
                  </a:lnTo>
                  <a:lnTo>
                    <a:pt x="1051560" y="364236"/>
                  </a:lnTo>
                  <a:close/>
                </a:path>
                <a:path w="1082040" h="379729">
                  <a:moveTo>
                    <a:pt x="1082040" y="32004"/>
                  </a:moveTo>
                  <a:lnTo>
                    <a:pt x="1066800" y="32004"/>
                  </a:lnTo>
                  <a:lnTo>
                    <a:pt x="1051560" y="16764"/>
                  </a:lnTo>
                  <a:lnTo>
                    <a:pt x="1082040" y="16764"/>
                  </a:lnTo>
                  <a:lnTo>
                    <a:pt x="1082040" y="32004"/>
                  </a:lnTo>
                  <a:close/>
                </a:path>
                <a:path w="1082040" h="379729">
                  <a:moveTo>
                    <a:pt x="32004" y="364236"/>
                  </a:moveTo>
                  <a:lnTo>
                    <a:pt x="16764" y="347472"/>
                  </a:lnTo>
                  <a:lnTo>
                    <a:pt x="32004" y="347472"/>
                  </a:lnTo>
                  <a:lnTo>
                    <a:pt x="32004" y="364236"/>
                  </a:lnTo>
                  <a:close/>
                </a:path>
                <a:path w="1082040" h="379729">
                  <a:moveTo>
                    <a:pt x="1051560" y="364236"/>
                  </a:moveTo>
                  <a:lnTo>
                    <a:pt x="32004" y="364236"/>
                  </a:lnTo>
                  <a:lnTo>
                    <a:pt x="32004" y="347472"/>
                  </a:lnTo>
                  <a:lnTo>
                    <a:pt x="1051560" y="347472"/>
                  </a:lnTo>
                  <a:lnTo>
                    <a:pt x="1051560" y="364236"/>
                  </a:lnTo>
                  <a:close/>
                </a:path>
                <a:path w="1082040" h="379729">
                  <a:moveTo>
                    <a:pt x="1082040" y="364236"/>
                  </a:moveTo>
                  <a:lnTo>
                    <a:pt x="1051560" y="364236"/>
                  </a:lnTo>
                  <a:lnTo>
                    <a:pt x="1066800" y="347472"/>
                  </a:lnTo>
                  <a:lnTo>
                    <a:pt x="1082040" y="347472"/>
                  </a:lnTo>
                  <a:lnTo>
                    <a:pt x="1082040" y="364236"/>
                  </a:lnTo>
                  <a:close/>
                </a:path>
              </a:pathLst>
            </a:custGeom>
            <a:solidFill>
              <a:srgbClr val="AFC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5769864" y="4875276"/>
            <a:ext cx="1050290" cy="3479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470"/>
              </a:spcBef>
            </a:pPr>
            <a:r>
              <a:rPr sz="1450" spc="10" dirty="0">
                <a:latin typeface="Trebuchet MS"/>
                <a:cs typeface="Trebuchet MS"/>
              </a:rPr>
              <a:t>0.879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2343911" y="5939028"/>
            <a:ext cx="1082040" cy="379730"/>
            <a:chOff x="2343911" y="5939028"/>
            <a:chExt cx="1082040" cy="379730"/>
          </a:xfrm>
        </p:grpSpPr>
        <p:sp>
          <p:nvSpPr>
            <p:cNvPr id="78" name="object 78"/>
            <p:cNvSpPr/>
            <p:nvPr/>
          </p:nvSpPr>
          <p:spPr>
            <a:xfrm>
              <a:off x="2360675" y="5954268"/>
              <a:ext cx="1050290" cy="347980"/>
            </a:xfrm>
            <a:custGeom>
              <a:avLst/>
              <a:gdLst/>
              <a:ahLst/>
              <a:cxnLst/>
              <a:rect l="l" t="t" r="r" b="b"/>
              <a:pathLst>
                <a:path w="1050289" h="347979">
                  <a:moveTo>
                    <a:pt x="1050036" y="347472"/>
                  </a:moveTo>
                  <a:lnTo>
                    <a:pt x="0" y="347472"/>
                  </a:lnTo>
                  <a:lnTo>
                    <a:pt x="0" y="0"/>
                  </a:lnTo>
                  <a:lnTo>
                    <a:pt x="1050036" y="0"/>
                  </a:lnTo>
                  <a:lnTo>
                    <a:pt x="1050036" y="3474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343911" y="5939028"/>
              <a:ext cx="1082040" cy="379730"/>
            </a:xfrm>
            <a:custGeom>
              <a:avLst/>
              <a:gdLst/>
              <a:ahLst/>
              <a:cxnLst/>
              <a:rect l="l" t="t" r="r" b="b"/>
              <a:pathLst>
                <a:path w="1082039" h="379729">
                  <a:moveTo>
                    <a:pt x="1074420" y="379476"/>
                  </a:moveTo>
                  <a:lnTo>
                    <a:pt x="7620" y="379476"/>
                  </a:lnTo>
                  <a:lnTo>
                    <a:pt x="0" y="371856"/>
                  </a:lnTo>
                  <a:lnTo>
                    <a:pt x="0" y="6096"/>
                  </a:lnTo>
                  <a:lnTo>
                    <a:pt x="7620" y="0"/>
                  </a:lnTo>
                  <a:lnTo>
                    <a:pt x="1074420" y="0"/>
                  </a:lnTo>
                  <a:lnTo>
                    <a:pt x="1082040" y="6096"/>
                  </a:lnTo>
                  <a:lnTo>
                    <a:pt x="1082040" y="15240"/>
                  </a:lnTo>
                  <a:lnTo>
                    <a:pt x="32004" y="15240"/>
                  </a:lnTo>
                  <a:lnTo>
                    <a:pt x="16764" y="30480"/>
                  </a:lnTo>
                  <a:lnTo>
                    <a:pt x="32004" y="30480"/>
                  </a:lnTo>
                  <a:lnTo>
                    <a:pt x="32004" y="347472"/>
                  </a:lnTo>
                  <a:lnTo>
                    <a:pt x="16764" y="347472"/>
                  </a:lnTo>
                  <a:lnTo>
                    <a:pt x="32004" y="362712"/>
                  </a:lnTo>
                  <a:lnTo>
                    <a:pt x="1082040" y="362712"/>
                  </a:lnTo>
                  <a:lnTo>
                    <a:pt x="1082040" y="371856"/>
                  </a:lnTo>
                  <a:lnTo>
                    <a:pt x="1074420" y="379476"/>
                  </a:lnTo>
                  <a:close/>
                </a:path>
                <a:path w="1082039" h="379729">
                  <a:moveTo>
                    <a:pt x="32004" y="30480"/>
                  </a:moveTo>
                  <a:lnTo>
                    <a:pt x="16764" y="30480"/>
                  </a:lnTo>
                  <a:lnTo>
                    <a:pt x="32004" y="15240"/>
                  </a:lnTo>
                  <a:lnTo>
                    <a:pt x="32004" y="30480"/>
                  </a:lnTo>
                  <a:close/>
                </a:path>
                <a:path w="1082039" h="379729">
                  <a:moveTo>
                    <a:pt x="1050036" y="30480"/>
                  </a:moveTo>
                  <a:lnTo>
                    <a:pt x="32004" y="30480"/>
                  </a:lnTo>
                  <a:lnTo>
                    <a:pt x="32004" y="15240"/>
                  </a:lnTo>
                  <a:lnTo>
                    <a:pt x="1050036" y="15240"/>
                  </a:lnTo>
                  <a:lnTo>
                    <a:pt x="1050036" y="30480"/>
                  </a:lnTo>
                  <a:close/>
                </a:path>
                <a:path w="1082039" h="379729">
                  <a:moveTo>
                    <a:pt x="1050036" y="362712"/>
                  </a:moveTo>
                  <a:lnTo>
                    <a:pt x="1050036" y="15240"/>
                  </a:lnTo>
                  <a:lnTo>
                    <a:pt x="1066800" y="30480"/>
                  </a:lnTo>
                  <a:lnTo>
                    <a:pt x="1082040" y="30480"/>
                  </a:lnTo>
                  <a:lnTo>
                    <a:pt x="1082040" y="347472"/>
                  </a:lnTo>
                  <a:lnTo>
                    <a:pt x="1066800" y="347472"/>
                  </a:lnTo>
                  <a:lnTo>
                    <a:pt x="1050036" y="362712"/>
                  </a:lnTo>
                  <a:close/>
                </a:path>
                <a:path w="1082039" h="379729">
                  <a:moveTo>
                    <a:pt x="1082040" y="30480"/>
                  </a:moveTo>
                  <a:lnTo>
                    <a:pt x="1066800" y="30480"/>
                  </a:lnTo>
                  <a:lnTo>
                    <a:pt x="1050036" y="15240"/>
                  </a:lnTo>
                  <a:lnTo>
                    <a:pt x="1082040" y="15240"/>
                  </a:lnTo>
                  <a:lnTo>
                    <a:pt x="1082040" y="30480"/>
                  </a:lnTo>
                  <a:close/>
                </a:path>
                <a:path w="1082039" h="379729">
                  <a:moveTo>
                    <a:pt x="32004" y="362712"/>
                  </a:moveTo>
                  <a:lnTo>
                    <a:pt x="16764" y="347472"/>
                  </a:lnTo>
                  <a:lnTo>
                    <a:pt x="32004" y="347472"/>
                  </a:lnTo>
                  <a:lnTo>
                    <a:pt x="32004" y="362712"/>
                  </a:lnTo>
                  <a:close/>
                </a:path>
                <a:path w="1082039" h="379729">
                  <a:moveTo>
                    <a:pt x="1050036" y="362712"/>
                  </a:moveTo>
                  <a:lnTo>
                    <a:pt x="32004" y="362712"/>
                  </a:lnTo>
                  <a:lnTo>
                    <a:pt x="32004" y="347472"/>
                  </a:lnTo>
                  <a:lnTo>
                    <a:pt x="1050036" y="347472"/>
                  </a:lnTo>
                  <a:lnTo>
                    <a:pt x="1050036" y="362712"/>
                  </a:lnTo>
                  <a:close/>
                </a:path>
                <a:path w="1082039" h="379729">
                  <a:moveTo>
                    <a:pt x="1082040" y="362712"/>
                  </a:moveTo>
                  <a:lnTo>
                    <a:pt x="1050036" y="362712"/>
                  </a:lnTo>
                  <a:lnTo>
                    <a:pt x="1066800" y="347472"/>
                  </a:lnTo>
                  <a:lnTo>
                    <a:pt x="1082040" y="347472"/>
                  </a:lnTo>
                  <a:lnTo>
                    <a:pt x="1082040" y="362712"/>
                  </a:lnTo>
                  <a:close/>
                </a:path>
              </a:pathLst>
            </a:custGeom>
            <a:solidFill>
              <a:srgbClr val="AFC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2360676" y="5954267"/>
            <a:ext cx="1050290" cy="3479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470"/>
              </a:spcBef>
            </a:pPr>
            <a:r>
              <a:rPr sz="1450" spc="10" dirty="0">
                <a:latin typeface="Trebuchet MS"/>
                <a:cs typeface="Trebuchet MS"/>
              </a:rPr>
              <a:t>0.870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679704" y="5954267"/>
            <a:ext cx="1082040" cy="378460"/>
            <a:chOff x="679704" y="5954267"/>
            <a:chExt cx="1082040" cy="378460"/>
          </a:xfrm>
        </p:grpSpPr>
        <p:sp>
          <p:nvSpPr>
            <p:cNvPr id="82" name="object 82"/>
            <p:cNvSpPr/>
            <p:nvPr/>
          </p:nvSpPr>
          <p:spPr>
            <a:xfrm>
              <a:off x="696468" y="5969507"/>
              <a:ext cx="1050290" cy="347980"/>
            </a:xfrm>
            <a:custGeom>
              <a:avLst/>
              <a:gdLst/>
              <a:ahLst/>
              <a:cxnLst/>
              <a:rect l="l" t="t" r="r" b="b"/>
              <a:pathLst>
                <a:path w="1050289" h="347979">
                  <a:moveTo>
                    <a:pt x="1050036" y="347472"/>
                  </a:moveTo>
                  <a:lnTo>
                    <a:pt x="0" y="347472"/>
                  </a:lnTo>
                  <a:lnTo>
                    <a:pt x="0" y="0"/>
                  </a:lnTo>
                  <a:lnTo>
                    <a:pt x="1050036" y="0"/>
                  </a:lnTo>
                  <a:lnTo>
                    <a:pt x="1050036" y="3474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79704" y="5954267"/>
              <a:ext cx="1082040" cy="378460"/>
            </a:xfrm>
            <a:custGeom>
              <a:avLst/>
              <a:gdLst/>
              <a:ahLst/>
              <a:cxnLst/>
              <a:rect l="l" t="t" r="r" b="b"/>
              <a:pathLst>
                <a:path w="1082039" h="378460">
                  <a:moveTo>
                    <a:pt x="1074420" y="377952"/>
                  </a:moveTo>
                  <a:lnTo>
                    <a:pt x="7620" y="377952"/>
                  </a:lnTo>
                  <a:lnTo>
                    <a:pt x="0" y="371856"/>
                  </a:lnTo>
                  <a:lnTo>
                    <a:pt x="0" y="6096"/>
                  </a:lnTo>
                  <a:lnTo>
                    <a:pt x="7620" y="0"/>
                  </a:lnTo>
                  <a:lnTo>
                    <a:pt x="1074420" y="0"/>
                  </a:lnTo>
                  <a:lnTo>
                    <a:pt x="1082040" y="6096"/>
                  </a:lnTo>
                  <a:lnTo>
                    <a:pt x="1082040" y="15240"/>
                  </a:lnTo>
                  <a:lnTo>
                    <a:pt x="32004" y="15240"/>
                  </a:lnTo>
                  <a:lnTo>
                    <a:pt x="16764" y="30480"/>
                  </a:lnTo>
                  <a:lnTo>
                    <a:pt x="32004" y="30480"/>
                  </a:lnTo>
                  <a:lnTo>
                    <a:pt x="32004" y="347472"/>
                  </a:lnTo>
                  <a:lnTo>
                    <a:pt x="16764" y="347472"/>
                  </a:lnTo>
                  <a:lnTo>
                    <a:pt x="32004" y="362712"/>
                  </a:lnTo>
                  <a:lnTo>
                    <a:pt x="1082040" y="362712"/>
                  </a:lnTo>
                  <a:lnTo>
                    <a:pt x="1082040" y="371856"/>
                  </a:lnTo>
                  <a:lnTo>
                    <a:pt x="1074420" y="377952"/>
                  </a:lnTo>
                  <a:close/>
                </a:path>
                <a:path w="1082039" h="378460">
                  <a:moveTo>
                    <a:pt x="32004" y="30480"/>
                  </a:moveTo>
                  <a:lnTo>
                    <a:pt x="16764" y="30480"/>
                  </a:lnTo>
                  <a:lnTo>
                    <a:pt x="32004" y="15240"/>
                  </a:lnTo>
                  <a:lnTo>
                    <a:pt x="32004" y="30480"/>
                  </a:lnTo>
                  <a:close/>
                </a:path>
                <a:path w="1082039" h="378460">
                  <a:moveTo>
                    <a:pt x="1050036" y="30480"/>
                  </a:moveTo>
                  <a:lnTo>
                    <a:pt x="32004" y="30480"/>
                  </a:lnTo>
                  <a:lnTo>
                    <a:pt x="32004" y="15240"/>
                  </a:lnTo>
                  <a:lnTo>
                    <a:pt x="1050036" y="15240"/>
                  </a:lnTo>
                  <a:lnTo>
                    <a:pt x="1050036" y="30480"/>
                  </a:lnTo>
                  <a:close/>
                </a:path>
                <a:path w="1082039" h="378460">
                  <a:moveTo>
                    <a:pt x="1050036" y="362712"/>
                  </a:moveTo>
                  <a:lnTo>
                    <a:pt x="1050036" y="15240"/>
                  </a:lnTo>
                  <a:lnTo>
                    <a:pt x="1066800" y="30480"/>
                  </a:lnTo>
                  <a:lnTo>
                    <a:pt x="1082040" y="30480"/>
                  </a:lnTo>
                  <a:lnTo>
                    <a:pt x="1082040" y="347472"/>
                  </a:lnTo>
                  <a:lnTo>
                    <a:pt x="1066800" y="347472"/>
                  </a:lnTo>
                  <a:lnTo>
                    <a:pt x="1050036" y="362712"/>
                  </a:lnTo>
                  <a:close/>
                </a:path>
                <a:path w="1082039" h="378460">
                  <a:moveTo>
                    <a:pt x="1082040" y="30480"/>
                  </a:moveTo>
                  <a:lnTo>
                    <a:pt x="1066800" y="30480"/>
                  </a:lnTo>
                  <a:lnTo>
                    <a:pt x="1050036" y="15240"/>
                  </a:lnTo>
                  <a:lnTo>
                    <a:pt x="1082040" y="15240"/>
                  </a:lnTo>
                  <a:lnTo>
                    <a:pt x="1082040" y="30480"/>
                  </a:lnTo>
                  <a:close/>
                </a:path>
                <a:path w="1082039" h="378460">
                  <a:moveTo>
                    <a:pt x="32004" y="362712"/>
                  </a:moveTo>
                  <a:lnTo>
                    <a:pt x="16764" y="347472"/>
                  </a:lnTo>
                  <a:lnTo>
                    <a:pt x="32004" y="347472"/>
                  </a:lnTo>
                  <a:lnTo>
                    <a:pt x="32004" y="362712"/>
                  </a:lnTo>
                  <a:close/>
                </a:path>
                <a:path w="1082039" h="378460">
                  <a:moveTo>
                    <a:pt x="1050036" y="362712"/>
                  </a:moveTo>
                  <a:lnTo>
                    <a:pt x="32004" y="362712"/>
                  </a:lnTo>
                  <a:lnTo>
                    <a:pt x="32004" y="347472"/>
                  </a:lnTo>
                  <a:lnTo>
                    <a:pt x="1050036" y="347472"/>
                  </a:lnTo>
                  <a:lnTo>
                    <a:pt x="1050036" y="362712"/>
                  </a:lnTo>
                  <a:close/>
                </a:path>
                <a:path w="1082039" h="378460">
                  <a:moveTo>
                    <a:pt x="1082040" y="362712"/>
                  </a:moveTo>
                  <a:lnTo>
                    <a:pt x="1050036" y="362712"/>
                  </a:lnTo>
                  <a:lnTo>
                    <a:pt x="1066800" y="347472"/>
                  </a:lnTo>
                  <a:lnTo>
                    <a:pt x="1082040" y="347472"/>
                  </a:lnTo>
                  <a:lnTo>
                    <a:pt x="1082040" y="362712"/>
                  </a:lnTo>
                  <a:close/>
                </a:path>
              </a:pathLst>
            </a:custGeom>
            <a:solidFill>
              <a:srgbClr val="AFC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696468" y="5969508"/>
            <a:ext cx="1050290" cy="3479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470"/>
              </a:spcBef>
            </a:pPr>
            <a:r>
              <a:rPr sz="1450" spc="10" dirty="0">
                <a:latin typeface="Trebuchet MS"/>
                <a:cs typeface="Trebuchet MS"/>
              </a:rPr>
              <a:t>0.084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3919728" y="5353811"/>
            <a:ext cx="5733415" cy="1057910"/>
            <a:chOff x="3919728" y="5353811"/>
            <a:chExt cx="5733415" cy="1057910"/>
          </a:xfrm>
        </p:grpSpPr>
        <p:sp>
          <p:nvSpPr>
            <p:cNvPr id="86" name="object 86"/>
            <p:cNvSpPr/>
            <p:nvPr/>
          </p:nvSpPr>
          <p:spPr>
            <a:xfrm>
              <a:off x="7271004" y="5481827"/>
              <a:ext cx="2382011" cy="9296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934968" y="5370575"/>
              <a:ext cx="1257300" cy="754380"/>
            </a:xfrm>
            <a:custGeom>
              <a:avLst/>
              <a:gdLst/>
              <a:ahLst/>
              <a:cxnLst/>
              <a:rect l="l" t="t" r="r" b="b"/>
              <a:pathLst>
                <a:path w="1257300" h="754379">
                  <a:moveTo>
                    <a:pt x="1132332" y="754380"/>
                  </a:moveTo>
                  <a:lnTo>
                    <a:pt x="126491" y="754380"/>
                  </a:lnTo>
                  <a:lnTo>
                    <a:pt x="77152" y="744474"/>
                  </a:lnTo>
                  <a:lnTo>
                    <a:pt x="36956" y="717423"/>
                  </a:lnTo>
                  <a:lnTo>
                    <a:pt x="9905" y="677227"/>
                  </a:lnTo>
                  <a:lnTo>
                    <a:pt x="0" y="627888"/>
                  </a:lnTo>
                  <a:lnTo>
                    <a:pt x="0" y="124968"/>
                  </a:lnTo>
                  <a:lnTo>
                    <a:pt x="9905" y="76509"/>
                  </a:lnTo>
                  <a:lnTo>
                    <a:pt x="36956" y="36766"/>
                  </a:lnTo>
                  <a:lnTo>
                    <a:pt x="77152" y="9882"/>
                  </a:lnTo>
                  <a:lnTo>
                    <a:pt x="126491" y="0"/>
                  </a:lnTo>
                  <a:lnTo>
                    <a:pt x="1132332" y="0"/>
                  </a:lnTo>
                  <a:lnTo>
                    <a:pt x="1180790" y="9882"/>
                  </a:lnTo>
                  <a:lnTo>
                    <a:pt x="1220533" y="36766"/>
                  </a:lnTo>
                  <a:lnTo>
                    <a:pt x="1247417" y="76509"/>
                  </a:lnTo>
                  <a:lnTo>
                    <a:pt x="1257300" y="124968"/>
                  </a:lnTo>
                  <a:lnTo>
                    <a:pt x="1257300" y="627888"/>
                  </a:lnTo>
                  <a:lnTo>
                    <a:pt x="1247417" y="677227"/>
                  </a:lnTo>
                  <a:lnTo>
                    <a:pt x="1220533" y="717423"/>
                  </a:lnTo>
                  <a:lnTo>
                    <a:pt x="1180790" y="744474"/>
                  </a:lnTo>
                  <a:lnTo>
                    <a:pt x="1132332" y="754380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919728" y="5353811"/>
              <a:ext cx="1289685" cy="786765"/>
            </a:xfrm>
            <a:custGeom>
              <a:avLst/>
              <a:gdLst/>
              <a:ahLst/>
              <a:cxnLst/>
              <a:rect l="l" t="t" r="r" b="b"/>
              <a:pathLst>
                <a:path w="1289685" h="786764">
                  <a:moveTo>
                    <a:pt x="1147572" y="786384"/>
                  </a:moveTo>
                  <a:lnTo>
                    <a:pt x="128016" y="786384"/>
                  </a:lnTo>
                  <a:lnTo>
                    <a:pt x="100584" y="780288"/>
                  </a:lnTo>
                  <a:lnTo>
                    <a:pt x="62484" y="762000"/>
                  </a:lnTo>
                  <a:lnTo>
                    <a:pt x="32004" y="736092"/>
                  </a:lnTo>
                  <a:lnTo>
                    <a:pt x="10668" y="701040"/>
                  </a:lnTo>
                  <a:lnTo>
                    <a:pt x="0" y="659892"/>
                  </a:lnTo>
                  <a:lnTo>
                    <a:pt x="0" y="128016"/>
                  </a:lnTo>
                  <a:lnTo>
                    <a:pt x="10668" y="88392"/>
                  </a:lnTo>
                  <a:lnTo>
                    <a:pt x="41148" y="42672"/>
                  </a:lnTo>
                  <a:lnTo>
                    <a:pt x="73152" y="18288"/>
                  </a:lnTo>
                  <a:lnTo>
                    <a:pt x="112776" y="3048"/>
                  </a:lnTo>
                  <a:lnTo>
                    <a:pt x="140208" y="0"/>
                  </a:lnTo>
                  <a:lnTo>
                    <a:pt x="1147572" y="0"/>
                  </a:lnTo>
                  <a:lnTo>
                    <a:pt x="1175004" y="3048"/>
                  </a:lnTo>
                  <a:lnTo>
                    <a:pt x="1188720" y="6096"/>
                  </a:lnTo>
                  <a:lnTo>
                    <a:pt x="1200912" y="12192"/>
                  </a:lnTo>
                  <a:lnTo>
                    <a:pt x="1213104" y="16764"/>
                  </a:lnTo>
                  <a:lnTo>
                    <a:pt x="1225296" y="24384"/>
                  </a:lnTo>
                  <a:lnTo>
                    <a:pt x="1235964" y="32004"/>
                  </a:lnTo>
                  <a:lnTo>
                    <a:pt x="131064" y="32004"/>
                  </a:lnTo>
                  <a:lnTo>
                    <a:pt x="120396" y="33528"/>
                  </a:lnTo>
                  <a:lnTo>
                    <a:pt x="109728" y="36576"/>
                  </a:lnTo>
                  <a:lnTo>
                    <a:pt x="99060" y="41148"/>
                  </a:lnTo>
                  <a:lnTo>
                    <a:pt x="89916" y="44196"/>
                  </a:lnTo>
                  <a:lnTo>
                    <a:pt x="56388" y="71628"/>
                  </a:lnTo>
                  <a:lnTo>
                    <a:pt x="36576" y="108204"/>
                  </a:lnTo>
                  <a:lnTo>
                    <a:pt x="32004" y="129540"/>
                  </a:lnTo>
                  <a:lnTo>
                    <a:pt x="32004" y="655320"/>
                  </a:lnTo>
                  <a:lnTo>
                    <a:pt x="44196" y="696468"/>
                  </a:lnTo>
                  <a:lnTo>
                    <a:pt x="70104" y="729996"/>
                  </a:lnTo>
                  <a:lnTo>
                    <a:pt x="88392" y="740664"/>
                  </a:lnTo>
                  <a:lnTo>
                    <a:pt x="97536" y="746760"/>
                  </a:lnTo>
                  <a:lnTo>
                    <a:pt x="118872" y="752856"/>
                  </a:lnTo>
                  <a:lnTo>
                    <a:pt x="129540" y="754380"/>
                  </a:lnTo>
                  <a:lnTo>
                    <a:pt x="1235710" y="754380"/>
                  </a:lnTo>
                  <a:lnTo>
                    <a:pt x="1226820" y="762000"/>
                  </a:lnTo>
                  <a:lnTo>
                    <a:pt x="1190244" y="780288"/>
                  </a:lnTo>
                  <a:lnTo>
                    <a:pt x="1162812" y="784860"/>
                  </a:lnTo>
                  <a:lnTo>
                    <a:pt x="1147572" y="786384"/>
                  </a:lnTo>
                  <a:close/>
                </a:path>
                <a:path w="1289685" h="786764">
                  <a:moveTo>
                    <a:pt x="1235710" y="754380"/>
                  </a:moveTo>
                  <a:lnTo>
                    <a:pt x="1158240" y="754380"/>
                  </a:lnTo>
                  <a:lnTo>
                    <a:pt x="1168908" y="752856"/>
                  </a:lnTo>
                  <a:lnTo>
                    <a:pt x="1179576" y="749808"/>
                  </a:lnTo>
                  <a:lnTo>
                    <a:pt x="1223772" y="723900"/>
                  </a:lnTo>
                  <a:lnTo>
                    <a:pt x="1248156" y="688848"/>
                  </a:lnTo>
                  <a:lnTo>
                    <a:pt x="1254252" y="667512"/>
                  </a:lnTo>
                  <a:lnTo>
                    <a:pt x="1257300" y="656844"/>
                  </a:lnTo>
                  <a:lnTo>
                    <a:pt x="1257300" y="131064"/>
                  </a:lnTo>
                  <a:lnTo>
                    <a:pt x="1255776" y="120396"/>
                  </a:lnTo>
                  <a:lnTo>
                    <a:pt x="1252728" y="109728"/>
                  </a:lnTo>
                  <a:lnTo>
                    <a:pt x="1248156" y="100584"/>
                  </a:lnTo>
                  <a:lnTo>
                    <a:pt x="1243584" y="89916"/>
                  </a:lnTo>
                  <a:lnTo>
                    <a:pt x="1210056" y="51816"/>
                  </a:lnTo>
                  <a:lnTo>
                    <a:pt x="1190244" y="41148"/>
                  </a:lnTo>
                  <a:lnTo>
                    <a:pt x="1181100" y="36576"/>
                  </a:lnTo>
                  <a:lnTo>
                    <a:pt x="1170432" y="35052"/>
                  </a:lnTo>
                  <a:lnTo>
                    <a:pt x="1159764" y="32004"/>
                  </a:lnTo>
                  <a:lnTo>
                    <a:pt x="1235964" y="32004"/>
                  </a:lnTo>
                  <a:lnTo>
                    <a:pt x="1263396" y="62484"/>
                  </a:lnTo>
                  <a:lnTo>
                    <a:pt x="1281684" y="99060"/>
                  </a:lnTo>
                  <a:lnTo>
                    <a:pt x="1289304" y="141732"/>
                  </a:lnTo>
                  <a:lnTo>
                    <a:pt x="1289304" y="644652"/>
                  </a:lnTo>
                  <a:lnTo>
                    <a:pt x="1286256" y="672084"/>
                  </a:lnTo>
                  <a:lnTo>
                    <a:pt x="1283208" y="685800"/>
                  </a:lnTo>
                  <a:lnTo>
                    <a:pt x="1277112" y="699516"/>
                  </a:lnTo>
                  <a:lnTo>
                    <a:pt x="1272540" y="711708"/>
                  </a:lnTo>
                  <a:lnTo>
                    <a:pt x="1264920" y="723900"/>
                  </a:lnTo>
                  <a:lnTo>
                    <a:pt x="1257300" y="734568"/>
                  </a:lnTo>
                  <a:lnTo>
                    <a:pt x="1248156" y="745236"/>
                  </a:lnTo>
                  <a:lnTo>
                    <a:pt x="1237488" y="752856"/>
                  </a:lnTo>
                  <a:lnTo>
                    <a:pt x="1235710" y="754380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4050272" y="5580308"/>
            <a:ext cx="1029335" cy="32829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42900" marR="5080" indent="-330835">
              <a:lnSpc>
                <a:spcPts val="1190"/>
              </a:lnSpc>
              <a:spcBef>
                <a:spcPts val="140"/>
              </a:spcBef>
            </a:pPr>
            <a:r>
              <a:rPr sz="1000" b="1" spc="65" dirty="0">
                <a:solidFill>
                  <a:srgbClr val="FFFFFF"/>
                </a:solidFill>
                <a:latin typeface="Trebuchet MS"/>
                <a:cs typeface="Trebuchet MS"/>
              </a:rPr>
              <a:t>Cross</a:t>
            </a:r>
            <a:r>
              <a:rPr sz="1000" b="1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20" dirty="0">
                <a:solidFill>
                  <a:srgbClr val="FFFFFF"/>
                </a:solidFill>
                <a:latin typeface="Trebuchet MS"/>
                <a:cs typeface="Trebuchet MS"/>
              </a:rPr>
              <a:t>Validation  </a:t>
            </a:r>
            <a:r>
              <a:rPr sz="1000" b="1" spc="15" dirty="0">
                <a:solidFill>
                  <a:srgbClr val="FFFFFF"/>
                </a:solidFill>
                <a:latin typeface="Trebuchet MS"/>
                <a:cs typeface="Trebuchet MS"/>
              </a:rPr>
              <a:t>Score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4052315" y="5990844"/>
            <a:ext cx="1082040" cy="378460"/>
            <a:chOff x="4052315" y="5990844"/>
            <a:chExt cx="1082040" cy="378460"/>
          </a:xfrm>
        </p:grpSpPr>
        <p:sp>
          <p:nvSpPr>
            <p:cNvPr id="91" name="object 91"/>
            <p:cNvSpPr/>
            <p:nvPr/>
          </p:nvSpPr>
          <p:spPr>
            <a:xfrm>
              <a:off x="4069079" y="6006084"/>
              <a:ext cx="1050290" cy="347980"/>
            </a:xfrm>
            <a:custGeom>
              <a:avLst/>
              <a:gdLst/>
              <a:ahLst/>
              <a:cxnLst/>
              <a:rect l="l" t="t" r="r" b="b"/>
              <a:pathLst>
                <a:path w="1050289" h="347979">
                  <a:moveTo>
                    <a:pt x="1050036" y="347472"/>
                  </a:moveTo>
                  <a:lnTo>
                    <a:pt x="0" y="347472"/>
                  </a:lnTo>
                  <a:lnTo>
                    <a:pt x="0" y="0"/>
                  </a:lnTo>
                  <a:lnTo>
                    <a:pt x="1050036" y="0"/>
                  </a:lnTo>
                  <a:lnTo>
                    <a:pt x="1050036" y="3474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052315" y="5990844"/>
              <a:ext cx="1082040" cy="378460"/>
            </a:xfrm>
            <a:custGeom>
              <a:avLst/>
              <a:gdLst/>
              <a:ahLst/>
              <a:cxnLst/>
              <a:rect l="l" t="t" r="r" b="b"/>
              <a:pathLst>
                <a:path w="1082039" h="378460">
                  <a:moveTo>
                    <a:pt x="1074420" y="377952"/>
                  </a:moveTo>
                  <a:lnTo>
                    <a:pt x="7620" y="377952"/>
                  </a:lnTo>
                  <a:lnTo>
                    <a:pt x="0" y="371856"/>
                  </a:lnTo>
                  <a:lnTo>
                    <a:pt x="0" y="6096"/>
                  </a:lnTo>
                  <a:lnTo>
                    <a:pt x="7620" y="0"/>
                  </a:lnTo>
                  <a:lnTo>
                    <a:pt x="1074420" y="0"/>
                  </a:lnTo>
                  <a:lnTo>
                    <a:pt x="1082040" y="6096"/>
                  </a:lnTo>
                  <a:lnTo>
                    <a:pt x="1082040" y="15240"/>
                  </a:lnTo>
                  <a:lnTo>
                    <a:pt x="32004" y="15240"/>
                  </a:lnTo>
                  <a:lnTo>
                    <a:pt x="16764" y="30480"/>
                  </a:lnTo>
                  <a:lnTo>
                    <a:pt x="32004" y="30480"/>
                  </a:lnTo>
                  <a:lnTo>
                    <a:pt x="32004" y="347472"/>
                  </a:lnTo>
                  <a:lnTo>
                    <a:pt x="16764" y="347472"/>
                  </a:lnTo>
                  <a:lnTo>
                    <a:pt x="32004" y="362712"/>
                  </a:lnTo>
                  <a:lnTo>
                    <a:pt x="1082040" y="362712"/>
                  </a:lnTo>
                  <a:lnTo>
                    <a:pt x="1082040" y="371856"/>
                  </a:lnTo>
                  <a:lnTo>
                    <a:pt x="1074420" y="377952"/>
                  </a:lnTo>
                  <a:close/>
                </a:path>
                <a:path w="1082039" h="378460">
                  <a:moveTo>
                    <a:pt x="32004" y="30480"/>
                  </a:moveTo>
                  <a:lnTo>
                    <a:pt x="16764" y="30480"/>
                  </a:lnTo>
                  <a:lnTo>
                    <a:pt x="32004" y="15240"/>
                  </a:lnTo>
                  <a:lnTo>
                    <a:pt x="32004" y="30480"/>
                  </a:lnTo>
                  <a:close/>
                </a:path>
                <a:path w="1082039" h="378460">
                  <a:moveTo>
                    <a:pt x="1050036" y="30480"/>
                  </a:moveTo>
                  <a:lnTo>
                    <a:pt x="32004" y="30480"/>
                  </a:lnTo>
                  <a:lnTo>
                    <a:pt x="32004" y="15240"/>
                  </a:lnTo>
                  <a:lnTo>
                    <a:pt x="1050036" y="15240"/>
                  </a:lnTo>
                  <a:lnTo>
                    <a:pt x="1050036" y="30480"/>
                  </a:lnTo>
                  <a:close/>
                </a:path>
                <a:path w="1082039" h="378460">
                  <a:moveTo>
                    <a:pt x="1050036" y="362712"/>
                  </a:moveTo>
                  <a:lnTo>
                    <a:pt x="1050036" y="15240"/>
                  </a:lnTo>
                  <a:lnTo>
                    <a:pt x="1066800" y="30480"/>
                  </a:lnTo>
                  <a:lnTo>
                    <a:pt x="1082040" y="30480"/>
                  </a:lnTo>
                  <a:lnTo>
                    <a:pt x="1082040" y="347472"/>
                  </a:lnTo>
                  <a:lnTo>
                    <a:pt x="1066800" y="347472"/>
                  </a:lnTo>
                  <a:lnTo>
                    <a:pt x="1050036" y="362712"/>
                  </a:lnTo>
                  <a:close/>
                </a:path>
                <a:path w="1082039" h="378460">
                  <a:moveTo>
                    <a:pt x="1082040" y="30480"/>
                  </a:moveTo>
                  <a:lnTo>
                    <a:pt x="1066800" y="30480"/>
                  </a:lnTo>
                  <a:lnTo>
                    <a:pt x="1050036" y="15240"/>
                  </a:lnTo>
                  <a:lnTo>
                    <a:pt x="1082040" y="15240"/>
                  </a:lnTo>
                  <a:lnTo>
                    <a:pt x="1082040" y="30480"/>
                  </a:lnTo>
                  <a:close/>
                </a:path>
                <a:path w="1082039" h="378460">
                  <a:moveTo>
                    <a:pt x="32004" y="362712"/>
                  </a:moveTo>
                  <a:lnTo>
                    <a:pt x="16764" y="347472"/>
                  </a:lnTo>
                  <a:lnTo>
                    <a:pt x="32004" y="347472"/>
                  </a:lnTo>
                  <a:lnTo>
                    <a:pt x="32004" y="362712"/>
                  </a:lnTo>
                  <a:close/>
                </a:path>
                <a:path w="1082039" h="378460">
                  <a:moveTo>
                    <a:pt x="1050036" y="362712"/>
                  </a:moveTo>
                  <a:lnTo>
                    <a:pt x="32004" y="362712"/>
                  </a:lnTo>
                  <a:lnTo>
                    <a:pt x="32004" y="347472"/>
                  </a:lnTo>
                  <a:lnTo>
                    <a:pt x="1050036" y="347472"/>
                  </a:lnTo>
                  <a:lnTo>
                    <a:pt x="1050036" y="362712"/>
                  </a:lnTo>
                  <a:close/>
                </a:path>
                <a:path w="1082039" h="378460">
                  <a:moveTo>
                    <a:pt x="1082040" y="362712"/>
                  </a:moveTo>
                  <a:lnTo>
                    <a:pt x="1050036" y="362712"/>
                  </a:lnTo>
                  <a:lnTo>
                    <a:pt x="1066800" y="347472"/>
                  </a:lnTo>
                  <a:lnTo>
                    <a:pt x="1082040" y="347472"/>
                  </a:lnTo>
                  <a:lnTo>
                    <a:pt x="1082040" y="362712"/>
                  </a:lnTo>
                  <a:close/>
                </a:path>
              </a:pathLst>
            </a:custGeom>
            <a:solidFill>
              <a:srgbClr val="AFC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4069079" y="6006084"/>
            <a:ext cx="1050290" cy="3479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470"/>
              </a:spcBef>
            </a:pPr>
            <a:r>
              <a:rPr sz="1450" spc="10" dirty="0">
                <a:latin typeface="Trebuchet MS"/>
                <a:cs typeface="Trebuchet MS"/>
              </a:rPr>
              <a:t>0.913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222235" y="2685288"/>
            <a:ext cx="2319527" cy="22250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555478" y="2358667"/>
            <a:ext cx="148463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30" dirty="0">
                <a:solidFill>
                  <a:srgbClr val="FFFFFF"/>
                </a:solidFill>
                <a:latin typeface="Trebuchet MS"/>
                <a:cs typeface="Trebuchet MS"/>
              </a:rPr>
              <a:t>Area </a:t>
            </a:r>
            <a:r>
              <a:rPr sz="1150" spc="35" dirty="0">
                <a:solidFill>
                  <a:srgbClr val="FFFFFF"/>
                </a:solidFill>
                <a:latin typeface="Trebuchet MS"/>
                <a:cs typeface="Trebuchet MS"/>
              </a:rPr>
              <a:t>under</a:t>
            </a:r>
            <a:r>
              <a:rPr sz="11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150" spc="60" dirty="0">
                <a:solidFill>
                  <a:srgbClr val="FFFFFF"/>
                </a:solidFill>
                <a:latin typeface="Trebuchet MS"/>
                <a:cs typeface="Trebuchet MS"/>
              </a:rPr>
              <a:t>Curve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637764" y="5191754"/>
            <a:ext cx="142176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Classification</a:t>
            </a:r>
            <a:r>
              <a:rPr sz="11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Report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848338" y="2535463"/>
            <a:ext cx="529018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following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evaluation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metrices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were</a:t>
            </a:r>
            <a:r>
              <a:rPr sz="1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recorded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test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dataset.</a:t>
            </a:r>
            <a:endParaRPr sz="1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75003"/>
            <a:ext cx="9878695" cy="5425440"/>
            <a:chOff x="0" y="1175003"/>
            <a:chExt cx="9878695" cy="5425440"/>
          </a:xfrm>
        </p:grpSpPr>
        <p:sp>
          <p:nvSpPr>
            <p:cNvPr id="3" name="object 3"/>
            <p:cNvSpPr/>
            <p:nvPr/>
          </p:nvSpPr>
          <p:spPr>
            <a:xfrm>
              <a:off x="0" y="1207007"/>
              <a:ext cx="1048512" cy="6705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7700" y="2234183"/>
              <a:ext cx="8801100" cy="7620"/>
            </a:xfrm>
            <a:custGeom>
              <a:avLst/>
              <a:gdLst/>
              <a:ahLst/>
              <a:cxnLst/>
              <a:rect l="l" t="t" r="r" b="b"/>
              <a:pathLst>
                <a:path w="8801100" h="7619">
                  <a:moveTo>
                    <a:pt x="8801100" y="7619"/>
                  </a:moveTo>
                  <a:lnTo>
                    <a:pt x="0" y="7619"/>
                  </a:lnTo>
                  <a:lnTo>
                    <a:pt x="0" y="0"/>
                  </a:lnTo>
                  <a:lnTo>
                    <a:pt x="8801100" y="0"/>
                  </a:lnTo>
                  <a:lnTo>
                    <a:pt x="8801100" y="761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79464" y="1854707"/>
              <a:ext cx="3105912" cy="2255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16652" y="3755136"/>
              <a:ext cx="4526280" cy="2468880"/>
            </a:xfrm>
            <a:custGeom>
              <a:avLst/>
              <a:gdLst/>
              <a:ahLst/>
              <a:cxnLst/>
              <a:rect l="l" t="t" r="r" b="b"/>
              <a:pathLst>
                <a:path w="4526280" h="2468879">
                  <a:moveTo>
                    <a:pt x="4114800" y="2468880"/>
                  </a:moveTo>
                  <a:lnTo>
                    <a:pt x="411480" y="2468880"/>
                  </a:lnTo>
                  <a:lnTo>
                    <a:pt x="363525" y="2466109"/>
                  </a:lnTo>
                  <a:lnTo>
                    <a:pt x="317187" y="2458003"/>
                  </a:lnTo>
                  <a:lnTo>
                    <a:pt x="272775" y="2444872"/>
                  </a:lnTo>
                  <a:lnTo>
                    <a:pt x="230599" y="2427025"/>
                  </a:lnTo>
                  <a:lnTo>
                    <a:pt x="190969" y="2404773"/>
                  </a:lnTo>
                  <a:lnTo>
                    <a:pt x="154195" y="2378426"/>
                  </a:lnTo>
                  <a:lnTo>
                    <a:pt x="120586" y="2348293"/>
                  </a:lnTo>
                  <a:lnTo>
                    <a:pt x="90453" y="2314684"/>
                  </a:lnTo>
                  <a:lnTo>
                    <a:pt x="64106" y="2277910"/>
                  </a:lnTo>
                  <a:lnTo>
                    <a:pt x="41854" y="2238280"/>
                  </a:lnTo>
                  <a:lnTo>
                    <a:pt x="24007" y="2196104"/>
                  </a:lnTo>
                  <a:lnTo>
                    <a:pt x="10876" y="2151692"/>
                  </a:lnTo>
                  <a:lnTo>
                    <a:pt x="2770" y="2105354"/>
                  </a:lnTo>
                  <a:lnTo>
                    <a:pt x="0" y="2057400"/>
                  </a:lnTo>
                  <a:lnTo>
                    <a:pt x="0" y="411480"/>
                  </a:lnTo>
                  <a:lnTo>
                    <a:pt x="2770" y="363525"/>
                  </a:lnTo>
                  <a:lnTo>
                    <a:pt x="10876" y="317187"/>
                  </a:lnTo>
                  <a:lnTo>
                    <a:pt x="24007" y="272775"/>
                  </a:lnTo>
                  <a:lnTo>
                    <a:pt x="41854" y="230599"/>
                  </a:lnTo>
                  <a:lnTo>
                    <a:pt x="64106" y="190969"/>
                  </a:lnTo>
                  <a:lnTo>
                    <a:pt x="90453" y="154195"/>
                  </a:lnTo>
                  <a:lnTo>
                    <a:pt x="120586" y="120586"/>
                  </a:lnTo>
                  <a:lnTo>
                    <a:pt x="154195" y="90453"/>
                  </a:lnTo>
                  <a:lnTo>
                    <a:pt x="190969" y="64106"/>
                  </a:lnTo>
                  <a:lnTo>
                    <a:pt x="230599" y="41854"/>
                  </a:lnTo>
                  <a:lnTo>
                    <a:pt x="272775" y="24007"/>
                  </a:lnTo>
                  <a:lnTo>
                    <a:pt x="317187" y="10876"/>
                  </a:lnTo>
                  <a:lnTo>
                    <a:pt x="363525" y="2770"/>
                  </a:lnTo>
                  <a:lnTo>
                    <a:pt x="411480" y="0"/>
                  </a:lnTo>
                  <a:lnTo>
                    <a:pt x="4114800" y="0"/>
                  </a:lnTo>
                  <a:lnTo>
                    <a:pt x="4163035" y="2770"/>
                  </a:lnTo>
                  <a:lnTo>
                    <a:pt x="4209572" y="10876"/>
                  </a:lnTo>
                  <a:lnTo>
                    <a:pt x="4254109" y="24007"/>
                  </a:lnTo>
                  <a:lnTo>
                    <a:pt x="4296347" y="41854"/>
                  </a:lnTo>
                  <a:lnTo>
                    <a:pt x="4335985" y="64106"/>
                  </a:lnTo>
                  <a:lnTo>
                    <a:pt x="4372724" y="90453"/>
                  </a:lnTo>
                  <a:lnTo>
                    <a:pt x="4406265" y="120586"/>
                  </a:lnTo>
                  <a:lnTo>
                    <a:pt x="4436306" y="154195"/>
                  </a:lnTo>
                  <a:lnTo>
                    <a:pt x="4462548" y="190969"/>
                  </a:lnTo>
                  <a:lnTo>
                    <a:pt x="4484692" y="230599"/>
                  </a:lnTo>
                  <a:lnTo>
                    <a:pt x="4502436" y="272775"/>
                  </a:lnTo>
                  <a:lnTo>
                    <a:pt x="4515483" y="317187"/>
                  </a:lnTo>
                  <a:lnTo>
                    <a:pt x="4523530" y="363525"/>
                  </a:lnTo>
                  <a:lnTo>
                    <a:pt x="4526280" y="411480"/>
                  </a:lnTo>
                  <a:lnTo>
                    <a:pt x="4526280" y="2057400"/>
                  </a:lnTo>
                  <a:lnTo>
                    <a:pt x="4523530" y="2105354"/>
                  </a:lnTo>
                  <a:lnTo>
                    <a:pt x="4515483" y="2151692"/>
                  </a:lnTo>
                  <a:lnTo>
                    <a:pt x="4502436" y="2196104"/>
                  </a:lnTo>
                  <a:lnTo>
                    <a:pt x="4484692" y="2238280"/>
                  </a:lnTo>
                  <a:lnTo>
                    <a:pt x="4462548" y="2277910"/>
                  </a:lnTo>
                  <a:lnTo>
                    <a:pt x="4436306" y="2314684"/>
                  </a:lnTo>
                  <a:lnTo>
                    <a:pt x="4406265" y="2348293"/>
                  </a:lnTo>
                  <a:lnTo>
                    <a:pt x="4372724" y="2378426"/>
                  </a:lnTo>
                  <a:lnTo>
                    <a:pt x="4335985" y="2404773"/>
                  </a:lnTo>
                  <a:lnTo>
                    <a:pt x="4296347" y="2427025"/>
                  </a:lnTo>
                  <a:lnTo>
                    <a:pt x="4254109" y="2444872"/>
                  </a:lnTo>
                  <a:lnTo>
                    <a:pt x="4209572" y="2458003"/>
                  </a:lnTo>
                  <a:lnTo>
                    <a:pt x="4163035" y="2466109"/>
                  </a:lnTo>
                  <a:lnTo>
                    <a:pt x="4114800" y="2468880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01411" y="3739896"/>
              <a:ext cx="4558665" cy="2499360"/>
            </a:xfrm>
            <a:custGeom>
              <a:avLst/>
              <a:gdLst/>
              <a:ahLst/>
              <a:cxnLst/>
              <a:rect l="l" t="t" r="r" b="b"/>
              <a:pathLst>
                <a:path w="4558665" h="2499360">
                  <a:moveTo>
                    <a:pt x="4152900" y="2499360"/>
                  </a:moveTo>
                  <a:lnTo>
                    <a:pt x="405384" y="2499360"/>
                  </a:lnTo>
                  <a:lnTo>
                    <a:pt x="384048" y="2497836"/>
                  </a:lnTo>
                  <a:lnTo>
                    <a:pt x="362712" y="2494788"/>
                  </a:lnTo>
                  <a:lnTo>
                    <a:pt x="341376" y="2490216"/>
                  </a:lnTo>
                  <a:lnTo>
                    <a:pt x="321564" y="2485644"/>
                  </a:lnTo>
                  <a:lnTo>
                    <a:pt x="300228" y="2481072"/>
                  </a:lnTo>
                  <a:lnTo>
                    <a:pt x="260604" y="2465832"/>
                  </a:lnTo>
                  <a:lnTo>
                    <a:pt x="242316" y="2458212"/>
                  </a:lnTo>
                  <a:lnTo>
                    <a:pt x="224028" y="2447544"/>
                  </a:lnTo>
                  <a:lnTo>
                    <a:pt x="205740" y="2438400"/>
                  </a:lnTo>
                  <a:lnTo>
                    <a:pt x="188976" y="2426208"/>
                  </a:lnTo>
                  <a:lnTo>
                    <a:pt x="172212" y="2415540"/>
                  </a:lnTo>
                  <a:lnTo>
                    <a:pt x="155448" y="2401824"/>
                  </a:lnTo>
                  <a:lnTo>
                    <a:pt x="124968" y="2374392"/>
                  </a:lnTo>
                  <a:lnTo>
                    <a:pt x="97536" y="2343912"/>
                  </a:lnTo>
                  <a:lnTo>
                    <a:pt x="73152" y="2311908"/>
                  </a:lnTo>
                  <a:lnTo>
                    <a:pt x="62484" y="2293620"/>
                  </a:lnTo>
                  <a:lnTo>
                    <a:pt x="51816" y="2276856"/>
                  </a:lnTo>
                  <a:lnTo>
                    <a:pt x="33528" y="2238756"/>
                  </a:lnTo>
                  <a:lnTo>
                    <a:pt x="13716" y="2179320"/>
                  </a:lnTo>
                  <a:lnTo>
                    <a:pt x="4572" y="2138172"/>
                  </a:lnTo>
                  <a:lnTo>
                    <a:pt x="3048" y="2116836"/>
                  </a:lnTo>
                  <a:lnTo>
                    <a:pt x="0" y="2093976"/>
                  </a:lnTo>
                  <a:lnTo>
                    <a:pt x="108" y="403860"/>
                  </a:lnTo>
                  <a:lnTo>
                    <a:pt x="4572" y="362712"/>
                  </a:lnTo>
                  <a:lnTo>
                    <a:pt x="13716" y="320040"/>
                  </a:lnTo>
                  <a:lnTo>
                    <a:pt x="25908" y="280416"/>
                  </a:lnTo>
                  <a:lnTo>
                    <a:pt x="60960" y="205740"/>
                  </a:lnTo>
                  <a:lnTo>
                    <a:pt x="85344" y="170688"/>
                  </a:lnTo>
                  <a:lnTo>
                    <a:pt x="124968" y="124968"/>
                  </a:lnTo>
                  <a:lnTo>
                    <a:pt x="155448" y="97536"/>
                  </a:lnTo>
                  <a:lnTo>
                    <a:pt x="187452" y="73152"/>
                  </a:lnTo>
                  <a:lnTo>
                    <a:pt x="224028" y="51816"/>
                  </a:lnTo>
                  <a:lnTo>
                    <a:pt x="242316" y="41148"/>
                  </a:lnTo>
                  <a:lnTo>
                    <a:pt x="260604" y="33528"/>
                  </a:lnTo>
                  <a:lnTo>
                    <a:pt x="300228" y="18288"/>
                  </a:lnTo>
                  <a:lnTo>
                    <a:pt x="320040" y="13716"/>
                  </a:lnTo>
                  <a:lnTo>
                    <a:pt x="341376" y="7620"/>
                  </a:lnTo>
                  <a:lnTo>
                    <a:pt x="361188" y="4572"/>
                  </a:lnTo>
                  <a:lnTo>
                    <a:pt x="382524" y="1524"/>
                  </a:lnTo>
                  <a:lnTo>
                    <a:pt x="405384" y="0"/>
                  </a:lnTo>
                  <a:lnTo>
                    <a:pt x="4152900" y="0"/>
                  </a:lnTo>
                  <a:lnTo>
                    <a:pt x="4216908" y="7620"/>
                  </a:lnTo>
                  <a:lnTo>
                    <a:pt x="4258056" y="18288"/>
                  </a:lnTo>
                  <a:lnTo>
                    <a:pt x="4288840" y="30480"/>
                  </a:lnTo>
                  <a:lnTo>
                    <a:pt x="428244" y="30480"/>
                  </a:lnTo>
                  <a:lnTo>
                    <a:pt x="367284" y="35052"/>
                  </a:lnTo>
                  <a:lnTo>
                    <a:pt x="347472" y="39624"/>
                  </a:lnTo>
                  <a:lnTo>
                    <a:pt x="329184" y="42672"/>
                  </a:lnTo>
                  <a:lnTo>
                    <a:pt x="309372" y="48768"/>
                  </a:lnTo>
                  <a:lnTo>
                    <a:pt x="291084" y="54864"/>
                  </a:lnTo>
                  <a:lnTo>
                    <a:pt x="274320" y="62484"/>
                  </a:lnTo>
                  <a:lnTo>
                    <a:pt x="256032" y="70104"/>
                  </a:lnTo>
                  <a:lnTo>
                    <a:pt x="222504" y="88392"/>
                  </a:lnTo>
                  <a:lnTo>
                    <a:pt x="205740" y="99060"/>
                  </a:lnTo>
                  <a:lnTo>
                    <a:pt x="175260" y="120396"/>
                  </a:lnTo>
                  <a:lnTo>
                    <a:pt x="161544" y="134112"/>
                  </a:lnTo>
                  <a:lnTo>
                    <a:pt x="147828" y="146304"/>
                  </a:lnTo>
                  <a:lnTo>
                    <a:pt x="134112" y="160020"/>
                  </a:lnTo>
                  <a:lnTo>
                    <a:pt x="121920" y="175260"/>
                  </a:lnTo>
                  <a:lnTo>
                    <a:pt x="109728" y="188976"/>
                  </a:lnTo>
                  <a:lnTo>
                    <a:pt x="99060" y="205740"/>
                  </a:lnTo>
                  <a:lnTo>
                    <a:pt x="88392" y="220980"/>
                  </a:lnTo>
                  <a:lnTo>
                    <a:pt x="70104" y="254508"/>
                  </a:lnTo>
                  <a:lnTo>
                    <a:pt x="62484" y="272796"/>
                  </a:lnTo>
                  <a:lnTo>
                    <a:pt x="56388" y="291084"/>
                  </a:lnTo>
                  <a:lnTo>
                    <a:pt x="48768" y="309372"/>
                  </a:lnTo>
                  <a:lnTo>
                    <a:pt x="39624" y="345948"/>
                  </a:lnTo>
                  <a:lnTo>
                    <a:pt x="33528" y="385572"/>
                  </a:lnTo>
                  <a:lnTo>
                    <a:pt x="32121" y="403860"/>
                  </a:lnTo>
                  <a:lnTo>
                    <a:pt x="32121" y="2093976"/>
                  </a:lnTo>
                  <a:lnTo>
                    <a:pt x="33528" y="2112264"/>
                  </a:lnTo>
                  <a:lnTo>
                    <a:pt x="39624" y="2151888"/>
                  </a:lnTo>
                  <a:lnTo>
                    <a:pt x="44196" y="2170176"/>
                  </a:lnTo>
                  <a:lnTo>
                    <a:pt x="48768" y="2189988"/>
                  </a:lnTo>
                  <a:lnTo>
                    <a:pt x="62484" y="2226564"/>
                  </a:lnTo>
                  <a:lnTo>
                    <a:pt x="88392" y="2276856"/>
                  </a:lnTo>
                  <a:lnTo>
                    <a:pt x="109728" y="2308860"/>
                  </a:lnTo>
                  <a:lnTo>
                    <a:pt x="161544" y="2365248"/>
                  </a:lnTo>
                  <a:lnTo>
                    <a:pt x="205740" y="2400300"/>
                  </a:lnTo>
                  <a:lnTo>
                    <a:pt x="256032" y="2429256"/>
                  </a:lnTo>
                  <a:lnTo>
                    <a:pt x="291084" y="2444496"/>
                  </a:lnTo>
                  <a:lnTo>
                    <a:pt x="327660" y="2455164"/>
                  </a:lnTo>
                  <a:lnTo>
                    <a:pt x="367284" y="2462784"/>
                  </a:lnTo>
                  <a:lnTo>
                    <a:pt x="385572" y="2465832"/>
                  </a:lnTo>
                  <a:lnTo>
                    <a:pt x="406908" y="2467356"/>
                  </a:lnTo>
                  <a:lnTo>
                    <a:pt x="4293717" y="2467356"/>
                  </a:lnTo>
                  <a:lnTo>
                    <a:pt x="4277868" y="2473452"/>
                  </a:lnTo>
                  <a:lnTo>
                    <a:pt x="4238244" y="2485644"/>
                  </a:lnTo>
                  <a:lnTo>
                    <a:pt x="4195572" y="2494788"/>
                  </a:lnTo>
                  <a:lnTo>
                    <a:pt x="4174236" y="2497836"/>
                  </a:lnTo>
                  <a:lnTo>
                    <a:pt x="4152900" y="2499360"/>
                  </a:lnTo>
                  <a:close/>
                </a:path>
                <a:path w="4558665" h="2499360">
                  <a:moveTo>
                    <a:pt x="4293717" y="2467356"/>
                  </a:moveTo>
                  <a:lnTo>
                    <a:pt x="4151376" y="2467356"/>
                  </a:lnTo>
                  <a:lnTo>
                    <a:pt x="4171188" y="2465832"/>
                  </a:lnTo>
                  <a:lnTo>
                    <a:pt x="4210812" y="2459736"/>
                  </a:lnTo>
                  <a:lnTo>
                    <a:pt x="4265676" y="2444496"/>
                  </a:lnTo>
                  <a:lnTo>
                    <a:pt x="4302252" y="2429256"/>
                  </a:lnTo>
                  <a:lnTo>
                    <a:pt x="4335780" y="2410968"/>
                  </a:lnTo>
                  <a:lnTo>
                    <a:pt x="4351020" y="2400300"/>
                  </a:lnTo>
                  <a:lnTo>
                    <a:pt x="4367784" y="2389632"/>
                  </a:lnTo>
                  <a:lnTo>
                    <a:pt x="4381500" y="2377440"/>
                  </a:lnTo>
                  <a:lnTo>
                    <a:pt x="4396740" y="2365248"/>
                  </a:lnTo>
                  <a:lnTo>
                    <a:pt x="4410456" y="2353056"/>
                  </a:lnTo>
                  <a:lnTo>
                    <a:pt x="4422648" y="2339340"/>
                  </a:lnTo>
                  <a:lnTo>
                    <a:pt x="4436364" y="2324100"/>
                  </a:lnTo>
                  <a:lnTo>
                    <a:pt x="4447032" y="2308860"/>
                  </a:lnTo>
                  <a:lnTo>
                    <a:pt x="4459224" y="2293620"/>
                  </a:lnTo>
                  <a:lnTo>
                    <a:pt x="4468368" y="2278380"/>
                  </a:lnTo>
                  <a:lnTo>
                    <a:pt x="4479036" y="2261616"/>
                  </a:lnTo>
                  <a:lnTo>
                    <a:pt x="4486656" y="2244852"/>
                  </a:lnTo>
                  <a:lnTo>
                    <a:pt x="4495800" y="2226564"/>
                  </a:lnTo>
                  <a:lnTo>
                    <a:pt x="4514088" y="2171700"/>
                  </a:lnTo>
                  <a:lnTo>
                    <a:pt x="4518660" y="2151888"/>
                  </a:lnTo>
                  <a:lnTo>
                    <a:pt x="4521708" y="2133600"/>
                  </a:lnTo>
                  <a:lnTo>
                    <a:pt x="4524756" y="2113788"/>
                  </a:lnTo>
                  <a:lnTo>
                    <a:pt x="4526171" y="2093976"/>
                  </a:lnTo>
                  <a:lnTo>
                    <a:pt x="4526162" y="405384"/>
                  </a:lnTo>
                  <a:lnTo>
                    <a:pt x="4518660" y="347472"/>
                  </a:lnTo>
                  <a:lnTo>
                    <a:pt x="4495800" y="272796"/>
                  </a:lnTo>
                  <a:lnTo>
                    <a:pt x="4479036" y="237744"/>
                  </a:lnTo>
                  <a:lnTo>
                    <a:pt x="4448556" y="190500"/>
                  </a:lnTo>
                  <a:lnTo>
                    <a:pt x="4396740" y="134112"/>
                  </a:lnTo>
                  <a:lnTo>
                    <a:pt x="4352544" y="99060"/>
                  </a:lnTo>
                  <a:lnTo>
                    <a:pt x="4302252" y="70104"/>
                  </a:lnTo>
                  <a:lnTo>
                    <a:pt x="4267200" y="54864"/>
                  </a:lnTo>
                  <a:lnTo>
                    <a:pt x="4230624" y="44196"/>
                  </a:lnTo>
                  <a:lnTo>
                    <a:pt x="4191000" y="35052"/>
                  </a:lnTo>
                  <a:lnTo>
                    <a:pt x="4130040" y="30480"/>
                  </a:lnTo>
                  <a:lnTo>
                    <a:pt x="4288840" y="30480"/>
                  </a:lnTo>
                  <a:lnTo>
                    <a:pt x="4296156" y="33528"/>
                  </a:lnTo>
                  <a:lnTo>
                    <a:pt x="4315968" y="41148"/>
                  </a:lnTo>
                  <a:lnTo>
                    <a:pt x="4334256" y="50292"/>
                  </a:lnTo>
                  <a:lnTo>
                    <a:pt x="4352544" y="60960"/>
                  </a:lnTo>
                  <a:lnTo>
                    <a:pt x="4369308" y="71628"/>
                  </a:lnTo>
                  <a:lnTo>
                    <a:pt x="4386072" y="83820"/>
                  </a:lnTo>
                  <a:lnTo>
                    <a:pt x="4402836" y="97536"/>
                  </a:lnTo>
                  <a:lnTo>
                    <a:pt x="4418076" y="109728"/>
                  </a:lnTo>
                  <a:lnTo>
                    <a:pt x="4431792" y="124968"/>
                  </a:lnTo>
                  <a:lnTo>
                    <a:pt x="4447032" y="138684"/>
                  </a:lnTo>
                  <a:lnTo>
                    <a:pt x="4460748" y="155448"/>
                  </a:lnTo>
                  <a:lnTo>
                    <a:pt x="4485132" y="187452"/>
                  </a:lnTo>
                  <a:lnTo>
                    <a:pt x="4506468" y="222504"/>
                  </a:lnTo>
                  <a:lnTo>
                    <a:pt x="4524756" y="260604"/>
                  </a:lnTo>
                  <a:lnTo>
                    <a:pt x="4538472" y="298704"/>
                  </a:lnTo>
                  <a:lnTo>
                    <a:pt x="4549140" y="339852"/>
                  </a:lnTo>
                  <a:lnTo>
                    <a:pt x="4555236" y="382524"/>
                  </a:lnTo>
                  <a:lnTo>
                    <a:pt x="4558284" y="426720"/>
                  </a:lnTo>
                  <a:lnTo>
                    <a:pt x="4558284" y="2072640"/>
                  </a:lnTo>
                  <a:lnTo>
                    <a:pt x="4555236" y="2115312"/>
                  </a:lnTo>
                  <a:lnTo>
                    <a:pt x="4549140" y="2157984"/>
                  </a:lnTo>
                  <a:lnTo>
                    <a:pt x="4532376" y="2218944"/>
                  </a:lnTo>
                  <a:lnTo>
                    <a:pt x="4506468" y="2275332"/>
                  </a:lnTo>
                  <a:lnTo>
                    <a:pt x="4485132" y="2310384"/>
                  </a:lnTo>
                  <a:lnTo>
                    <a:pt x="4460748" y="2343912"/>
                  </a:lnTo>
                  <a:lnTo>
                    <a:pt x="4433316" y="2374392"/>
                  </a:lnTo>
                  <a:lnTo>
                    <a:pt x="4402836" y="2401824"/>
                  </a:lnTo>
                  <a:lnTo>
                    <a:pt x="4369308" y="2426208"/>
                  </a:lnTo>
                  <a:lnTo>
                    <a:pt x="4334256" y="2447544"/>
                  </a:lnTo>
                  <a:lnTo>
                    <a:pt x="4297680" y="2465832"/>
                  </a:lnTo>
                  <a:lnTo>
                    <a:pt x="4293717" y="2467356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81659" y="3827780"/>
            <a:ext cx="8945880" cy="2696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831080" marR="182245">
              <a:lnSpc>
                <a:spcPct val="100899"/>
              </a:lnSpc>
              <a:spcBef>
                <a:spcPts val="90"/>
              </a:spcBef>
              <a:buSzPct val="91304"/>
              <a:buFont typeface="Arial"/>
              <a:buChar char="•"/>
              <a:tabLst>
                <a:tab pos="4883785" algn="l"/>
              </a:tabLst>
            </a:pPr>
            <a:r>
              <a:rPr sz="115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FFFFFF"/>
                </a:solidFill>
                <a:latin typeface="Trebuchet MS"/>
                <a:cs typeface="Trebuchet MS"/>
              </a:rPr>
              <a:t>train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test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dataset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3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concatenated</a:t>
            </a:r>
            <a:r>
              <a:rPr sz="11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10" dirty="0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entire  </a:t>
            </a:r>
            <a:r>
              <a:rPr sz="1150" spc="-15" dirty="0">
                <a:solidFill>
                  <a:srgbClr val="FFFFFF"/>
                </a:solidFill>
                <a:latin typeface="Trebuchet MS"/>
                <a:cs typeface="Trebuchet MS"/>
              </a:rPr>
              <a:t>list 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150" spc="30" dirty="0">
                <a:solidFill>
                  <a:srgbClr val="FFFFFF"/>
                </a:solidFill>
                <a:latin typeface="Trebuchet MS"/>
                <a:cs typeface="Trebuchet MS"/>
              </a:rPr>
              <a:t>leads</a:t>
            </a:r>
            <a:r>
              <a:rPr sz="11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available.</a:t>
            </a:r>
            <a:endParaRPr sz="11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"/>
              <a:buChar char="•"/>
            </a:pPr>
            <a:endParaRPr sz="1150">
              <a:latin typeface="Trebuchet MS"/>
              <a:cs typeface="Trebuchet MS"/>
            </a:endParaRPr>
          </a:p>
          <a:p>
            <a:pPr marL="4831080" marR="215900">
              <a:lnSpc>
                <a:spcPct val="100000"/>
              </a:lnSpc>
              <a:buSzPct val="91304"/>
              <a:buFont typeface="Arial"/>
              <a:buChar char="•"/>
              <a:tabLst>
                <a:tab pos="4883785" algn="l"/>
              </a:tabLst>
            </a:pPr>
            <a:r>
              <a:rPr sz="115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45" dirty="0">
                <a:solidFill>
                  <a:srgbClr val="FFFFFF"/>
                </a:solidFill>
                <a:latin typeface="Trebuchet MS"/>
                <a:cs typeface="Trebuchet MS"/>
              </a:rPr>
              <a:t>Conversion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Probability</a:t>
            </a:r>
            <a:r>
              <a:rPr sz="11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3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1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10" dirty="0">
                <a:solidFill>
                  <a:srgbClr val="FFFFFF"/>
                </a:solidFill>
                <a:latin typeface="Trebuchet MS"/>
                <a:cs typeface="Trebuchet MS"/>
              </a:rPr>
              <a:t>multiplied</a:t>
            </a:r>
            <a:r>
              <a:rPr sz="11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6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0" dirty="0">
                <a:solidFill>
                  <a:srgbClr val="FFFFFF"/>
                </a:solidFill>
                <a:latin typeface="Trebuchet MS"/>
                <a:cs typeface="Trebuchet MS"/>
              </a:rPr>
              <a:t>100</a:t>
            </a:r>
            <a:r>
              <a:rPr sz="11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10" dirty="0">
                <a:solidFill>
                  <a:srgbClr val="FFFFFF"/>
                </a:solidFill>
                <a:latin typeface="Trebuchet MS"/>
                <a:cs typeface="Trebuchet MS"/>
              </a:rPr>
              <a:t>obtain  </a:t>
            </a:r>
            <a:r>
              <a:rPr sz="1150" spc="-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30" dirty="0">
                <a:solidFill>
                  <a:srgbClr val="FFFFFF"/>
                </a:solidFill>
                <a:latin typeface="Trebuchet MS"/>
                <a:cs typeface="Trebuchet MS"/>
              </a:rPr>
              <a:t>Lead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FFFFFF"/>
                </a:solidFill>
                <a:latin typeface="Trebuchet MS"/>
                <a:cs typeface="Trebuchet MS"/>
              </a:rPr>
              <a:t>Score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0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lead.</a:t>
            </a:r>
            <a:endParaRPr sz="11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Arial"/>
              <a:buChar char="•"/>
            </a:pPr>
            <a:endParaRPr sz="1150">
              <a:latin typeface="Trebuchet MS"/>
              <a:cs typeface="Trebuchet MS"/>
            </a:endParaRPr>
          </a:p>
          <a:p>
            <a:pPr marL="4831080" marR="294640">
              <a:lnSpc>
                <a:spcPct val="100899"/>
              </a:lnSpc>
              <a:buSzPct val="91304"/>
              <a:buFont typeface="Arial"/>
              <a:buChar char="•"/>
              <a:tabLst>
                <a:tab pos="4883785" algn="l"/>
              </a:tabLst>
            </a:pPr>
            <a:r>
              <a:rPr sz="1150" spc="50" dirty="0">
                <a:solidFill>
                  <a:srgbClr val="FFFFFF"/>
                </a:solidFill>
                <a:latin typeface="Trebuchet MS"/>
                <a:cs typeface="Trebuchet MS"/>
              </a:rPr>
              <a:t>Higher</a:t>
            </a:r>
            <a:r>
              <a:rPr sz="11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FFFFFF"/>
                </a:solidFill>
                <a:latin typeface="Trebuchet MS"/>
                <a:cs typeface="Trebuchet MS"/>
              </a:rPr>
              <a:t>lead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score,</a:t>
            </a:r>
            <a:r>
              <a:rPr sz="115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45" dirty="0">
                <a:solidFill>
                  <a:srgbClr val="FFFFFF"/>
                </a:solidFill>
                <a:latin typeface="Trebuchet MS"/>
                <a:cs typeface="Trebuchet MS"/>
              </a:rPr>
              <a:t>higher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3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1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FFFFFF"/>
                </a:solidFill>
                <a:latin typeface="Trebuchet MS"/>
                <a:cs typeface="Trebuchet MS"/>
              </a:rPr>
              <a:t>probability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3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FFFFFF"/>
                </a:solidFill>
                <a:latin typeface="Trebuchet MS"/>
                <a:cs typeface="Trebuchet MS"/>
              </a:rPr>
              <a:t>lead  </a:t>
            </a: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getting converted </a:t>
            </a:r>
            <a:r>
              <a:rPr sz="1150" spc="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150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FFFFFF"/>
                </a:solidFill>
                <a:latin typeface="Trebuchet MS"/>
                <a:cs typeface="Trebuchet MS"/>
              </a:rPr>
              <a:t>vice </a:t>
            </a:r>
            <a:r>
              <a:rPr sz="1150" spc="10" dirty="0">
                <a:solidFill>
                  <a:srgbClr val="FFFFFF"/>
                </a:solidFill>
                <a:latin typeface="Trebuchet MS"/>
                <a:cs typeface="Trebuchet MS"/>
              </a:rPr>
              <a:t>versa,</a:t>
            </a:r>
            <a:endParaRPr sz="11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•"/>
            </a:pPr>
            <a:endParaRPr sz="1150">
              <a:latin typeface="Trebuchet MS"/>
              <a:cs typeface="Trebuchet MS"/>
            </a:endParaRPr>
          </a:p>
          <a:p>
            <a:pPr marL="4831080" marR="5080">
              <a:lnSpc>
                <a:spcPct val="100299"/>
              </a:lnSpc>
              <a:buSzPct val="91304"/>
              <a:buFont typeface="Arial"/>
              <a:buChar char="•"/>
              <a:tabLst>
                <a:tab pos="4883785" algn="l"/>
              </a:tabLst>
            </a:pP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Since,</a:t>
            </a:r>
            <a:r>
              <a:rPr sz="115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1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35" dirty="0">
                <a:solidFill>
                  <a:srgbClr val="FFFFFF"/>
                </a:solidFill>
                <a:latin typeface="Trebuchet MS"/>
                <a:cs typeface="Trebuchet MS"/>
              </a:rPr>
              <a:t>had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4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0.33</a:t>
            </a:r>
            <a:r>
              <a:rPr sz="11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3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final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0" dirty="0">
                <a:solidFill>
                  <a:srgbClr val="FFFFFF"/>
                </a:solidFill>
                <a:latin typeface="Trebuchet MS"/>
                <a:cs typeface="Trebuchet MS"/>
              </a:rPr>
              <a:t>Probability</a:t>
            </a:r>
            <a:r>
              <a:rPr sz="11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10" dirty="0">
                <a:solidFill>
                  <a:srgbClr val="FFFFFF"/>
                </a:solidFill>
                <a:latin typeface="Trebuchet MS"/>
                <a:cs typeface="Trebuchet MS"/>
              </a:rPr>
              <a:t>threshold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for  </a:t>
            </a:r>
            <a:r>
              <a:rPr sz="1150" spc="45" dirty="0">
                <a:solidFill>
                  <a:srgbClr val="FFFFFF"/>
                </a:solidFill>
                <a:latin typeface="Trebuchet MS"/>
                <a:cs typeface="Trebuchet MS"/>
              </a:rPr>
              <a:t>deciding 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if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150" spc="25" dirty="0">
                <a:solidFill>
                  <a:srgbClr val="FFFFFF"/>
                </a:solidFill>
                <a:latin typeface="Trebuchet MS"/>
                <a:cs typeface="Trebuchet MS"/>
              </a:rPr>
              <a:t>lead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will convert </a:t>
            </a:r>
            <a:r>
              <a:rPr sz="1150" spc="3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not, </a:t>
            </a:r>
            <a:r>
              <a:rPr sz="1150" spc="25" dirty="0">
                <a:solidFill>
                  <a:srgbClr val="FFFFFF"/>
                </a:solidFill>
                <a:latin typeface="Trebuchet MS"/>
                <a:cs typeface="Trebuchet MS"/>
              </a:rPr>
              <a:t>any lead </a:t>
            </a:r>
            <a:r>
              <a:rPr sz="1150" spc="-15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150" spc="25" dirty="0">
                <a:solidFill>
                  <a:srgbClr val="FFFFFF"/>
                </a:solidFill>
                <a:latin typeface="Trebuchet MS"/>
                <a:cs typeface="Trebuchet MS"/>
              </a:rPr>
              <a:t>lead  score </a:t>
            </a:r>
            <a:r>
              <a:rPr sz="1150" spc="-3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150" spc="20" dirty="0">
                <a:solidFill>
                  <a:srgbClr val="FFFFFF"/>
                </a:solidFill>
                <a:latin typeface="Trebuchet MS"/>
                <a:cs typeface="Trebuchet MS"/>
              </a:rPr>
              <a:t>34 </a:t>
            </a:r>
            <a:r>
              <a:rPr sz="1150" spc="3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1150" spc="30" dirty="0">
                <a:solidFill>
                  <a:srgbClr val="FFFFFF"/>
                </a:solidFill>
                <a:latin typeface="Trebuchet MS"/>
                <a:cs typeface="Trebuchet MS"/>
              </a:rPr>
              <a:t>above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value 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‘1’ </a:t>
            </a: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150" spc="-15" dirty="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final_predicted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column.</a:t>
            </a:r>
            <a:endParaRPr sz="11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5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figure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40" dirty="0">
                <a:solidFill>
                  <a:srgbClr val="FFFFFF"/>
                </a:solidFill>
                <a:latin typeface="Trebuchet MS"/>
                <a:cs typeface="Trebuchet MS"/>
              </a:rPr>
              <a:t>showing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30" dirty="0">
                <a:solidFill>
                  <a:srgbClr val="FFFFFF"/>
                </a:solidFill>
                <a:latin typeface="Trebuchet MS"/>
                <a:cs typeface="Trebuchet MS"/>
              </a:rPr>
              <a:t>Lead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0" dirty="0">
                <a:solidFill>
                  <a:srgbClr val="FFFFFF"/>
                </a:solidFill>
                <a:latin typeface="Trebuchet MS"/>
                <a:cs typeface="Trebuchet MS"/>
              </a:rPr>
              <a:t>Score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top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10</a:t>
            </a:r>
            <a:r>
              <a:rPr sz="11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FFFFFF"/>
                </a:solidFill>
                <a:latin typeface="Trebuchet MS"/>
                <a:cs typeface="Trebuchet MS"/>
              </a:rPr>
              <a:t>records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11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set.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037" y="2424154"/>
            <a:ext cx="5735320" cy="7054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60" dirty="0">
                <a:solidFill>
                  <a:srgbClr val="FFFFFF"/>
                </a:solidFill>
                <a:latin typeface="Trebuchet MS"/>
                <a:cs typeface="Trebuchet MS"/>
              </a:rPr>
              <a:t>Lead</a:t>
            </a:r>
            <a:r>
              <a:rPr sz="1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50" dirty="0">
                <a:solidFill>
                  <a:srgbClr val="FFFFFF"/>
                </a:solidFill>
                <a:latin typeface="Trebuchet MS"/>
                <a:cs typeface="Trebuchet MS"/>
              </a:rPr>
              <a:t>Score</a:t>
            </a:r>
            <a:r>
              <a:rPr sz="14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5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4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FFFFFF"/>
                </a:solidFill>
                <a:latin typeface="Trebuchet MS"/>
                <a:cs typeface="Trebuchet MS"/>
              </a:rPr>
              <a:t>calculated</a:t>
            </a:r>
            <a:r>
              <a:rPr sz="14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4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14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4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60" dirty="0">
                <a:solidFill>
                  <a:srgbClr val="FFFFFF"/>
                </a:solidFill>
                <a:latin typeface="Trebuchet MS"/>
                <a:cs typeface="Trebuchet MS"/>
              </a:rPr>
              <a:t>leads</a:t>
            </a:r>
            <a:r>
              <a:rPr sz="14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4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60" dirty="0">
                <a:solidFill>
                  <a:srgbClr val="FFFFFF"/>
                </a:solidFill>
                <a:latin typeface="Trebuchet MS"/>
                <a:cs typeface="Trebuchet MS"/>
              </a:rPr>
              <a:t>original</a:t>
            </a:r>
            <a:r>
              <a:rPr sz="14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dataframe.</a:t>
            </a:r>
            <a:endParaRPr sz="1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450" spc="30" dirty="0">
                <a:solidFill>
                  <a:srgbClr val="FFFFFF"/>
                </a:solidFill>
                <a:latin typeface="Trebuchet MS"/>
                <a:cs typeface="Trebuchet MS"/>
              </a:rPr>
              <a:t>Formula</a:t>
            </a:r>
            <a:r>
              <a:rPr sz="14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4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60" dirty="0">
                <a:solidFill>
                  <a:srgbClr val="FFFFFF"/>
                </a:solidFill>
                <a:latin typeface="Trebuchet MS"/>
                <a:cs typeface="Trebuchet MS"/>
              </a:rPr>
              <a:t>Lead</a:t>
            </a:r>
            <a:r>
              <a:rPr sz="14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50" dirty="0">
                <a:solidFill>
                  <a:srgbClr val="FFFFFF"/>
                </a:solidFill>
                <a:latin typeface="Trebuchet MS"/>
                <a:cs typeface="Trebuchet MS"/>
              </a:rPr>
              <a:t>Score</a:t>
            </a:r>
            <a:r>
              <a:rPr sz="14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Trebuchet MS"/>
                <a:cs typeface="Trebuchet MS"/>
              </a:rPr>
              <a:t>calculation</a:t>
            </a:r>
            <a:r>
              <a:rPr sz="14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is: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92608" y="3206495"/>
            <a:ext cx="5181600" cy="399415"/>
            <a:chOff x="292608" y="3206495"/>
            <a:chExt cx="5181600" cy="399415"/>
          </a:xfrm>
        </p:grpSpPr>
        <p:sp>
          <p:nvSpPr>
            <p:cNvPr id="11" name="object 11"/>
            <p:cNvSpPr/>
            <p:nvPr/>
          </p:nvSpPr>
          <p:spPr>
            <a:xfrm>
              <a:off x="309372" y="3221735"/>
              <a:ext cx="5149850" cy="367665"/>
            </a:xfrm>
            <a:custGeom>
              <a:avLst/>
              <a:gdLst/>
              <a:ahLst/>
              <a:cxnLst/>
              <a:rect l="l" t="t" r="r" b="b"/>
              <a:pathLst>
                <a:path w="5149850" h="367664">
                  <a:moveTo>
                    <a:pt x="5149596" y="367284"/>
                  </a:moveTo>
                  <a:lnTo>
                    <a:pt x="0" y="367284"/>
                  </a:lnTo>
                  <a:lnTo>
                    <a:pt x="0" y="0"/>
                  </a:lnTo>
                  <a:lnTo>
                    <a:pt x="5149596" y="0"/>
                  </a:lnTo>
                  <a:lnTo>
                    <a:pt x="5149596" y="367284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2608" y="3206495"/>
              <a:ext cx="5181600" cy="399415"/>
            </a:xfrm>
            <a:custGeom>
              <a:avLst/>
              <a:gdLst/>
              <a:ahLst/>
              <a:cxnLst/>
              <a:rect l="l" t="t" r="r" b="b"/>
              <a:pathLst>
                <a:path w="5181600" h="399414">
                  <a:moveTo>
                    <a:pt x="5173980" y="399288"/>
                  </a:moveTo>
                  <a:lnTo>
                    <a:pt x="7620" y="399288"/>
                  </a:lnTo>
                  <a:lnTo>
                    <a:pt x="0" y="391668"/>
                  </a:lnTo>
                  <a:lnTo>
                    <a:pt x="0" y="6096"/>
                  </a:lnTo>
                  <a:lnTo>
                    <a:pt x="7620" y="0"/>
                  </a:lnTo>
                  <a:lnTo>
                    <a:pt x="5173980" y="0"/>
                  </a:lnTo>
                  <a:lnTo>
                    <a:pt x="5181600" y="6096"/>
                  </a:lnTo>
                  <a:lnTo>
                    <a:pt x="5181600" y="15240"/>
                  </a:lnTo>
                  <a:lnTo>
                    <a:pt x="32004" y="15240"/>
                  </a:lnTo>
                  <a:lnTo>
                    <a:pt x="16764" y="30480"/>
                  </a:lnTo>
                  <a:lnTo>
                    <a:pt x="32004" y="30480"/>
                  </a:lnTo>
                  <a:lnTo>
                    <a:pt x="32004" y="367284"/>
                  </a:lnTo>
                  <a:lnTo>
                    <a:pt x="16764" y="367284"/>
                  </a:lnTo>
                  <a:lnTo>
                    <a:pt x="32004" y="382524"/>
                  </a:lnTo>
                  <a:lnTo>
                    <a:pt x="5181600" y="382524"/>
                  </a:lnTo>
                  <a:lnTo>
                    <a:pt x="5181600" y="391668"/>
                  </a:lnTo>
                  <a:lnTo>
                    <a:pt x="5173980" y="399288"/>
                  </a:lnTo>
                  <a:close/>
                </a:path>
                <a:path w="5181600" h="399414">
                  <a:moveTo>
                    <a:pt x="32004" y="30480"/>
                  </a:moveTo>
                  <a:lnTo>
                    <a:pt x="16764" y="30480"/>
                  </a:lnTo>
                  <a:lnTo>
                    <a:pt x="32004" y="15240"/>
                  </a:lnTo>
                  <a:lnTo>
                    <a:pt x="32004" y="30480"/>
                  </a:lnTo>
                  <a:close/>
                </a:path>
                <a:path w="5181600" h="399414">
                  <a:moveTo>
                    <a:pt x="5149596" y="30480"/>
                  </a:moveTo>
                  <a:lnTo>
                    <a:pt x="32004" y="30480"/>
                  </a:lnTo>
                  <a:lnTo>
                    <a:pt x="32004" y="15240"/>
                  </a:lnTo>
                  <a:lnTo>
                    <a:pt x="5149596" y="15240"/>
                  </a:lnTo>
                  <a:lnTo>
                    <a:pt x="5149596" y="30480"/>
                  </a:lnTo>
                  <a:close/>
                </a:path>
                <a:path w="5181600" h="399414">
                  <a:moveTo>
                    <a:pt x="5149596" y="382524"/>
                  </a:moveTo>
                  <a:lnTo>
                    <a:pt x="5149596" y="15240"/>
                  </a:lnTo>
                  <a:lnTo>
                    <a:pt x="5166360" y="30480"/>
                  </a:lnTo>
                  <a:lnTo>
                    <a:pt x="5181600" y="30480"/>
                  </a:lnTo>
                  <a:lnTo>
                    <a:pt x="5181600" y="367284"/>
                  </a:lnTo>
                  <a:lnTo>
                    <a:pt x="5166360" y="367284"/>
                  </a:lnTo>
                  <a:lnTo>
                    <a:pt x="5149596" y="382524"/>
                  </a:lnTo>
                  <a:close/>
                </a:path>
                <a:path w="5181600" h="399414">
                  <a:moveTo>
                    <a:pt x="5181600" y="30480"/>
                  </a:moveTo>
                  <a:lnTo>
                    <a:pt x="5166360" y="30480"/>
                  </a:lnTo>
                  <a:lnTo>
                    <a:pt x="5149596" y="15240"/>
                  </a:lnTo>
                  <a:lnTo>
                    <a:pt x="5181600" y="15240"/>
                  </a:lnTo>
                  <a:lnTo>
                    <a:pt x="5181600" y="30480"/>
                  </a:lnTo>
                  <a:close/>
                </a:path>
                <a:path w="5181600" h="399414">
                  <a:moveTo>
                    <a:pt x="32004" y="382524"/>
                  </a:moveTo>
                  <a:lnTo>
                    <a:pt x="16764" y="367284"/>
                  </a:lnTo>
                  <a:lnTo>
                    <a:pt x="32004" y="367284"/>
                  </a:lnTo>
                  <a:lnTo>
                    <a:pt x="32004" y="382524"/>
                  </a:lnTo>
                  <a:close/>
                </a:path>
                <a:path w="5181600" h="399414">
                  <a:moveTo>
                    <a:pt x="5149596" y="382524"/>
                  </a:moveTo>
                  <a:lnTo>
                    <a:pt x="32004" y="382524"/>
                  </a:lnTo>
                  <a:lnTo>
                    <a:pt x="32004" y="367284"/>
                  </a:lnTo>
                  <a:lnTo>
                    <a:pt x="5149596" y="367284"/>
                  </a:lnTo>
                  <a:lnTo>
                    <a:pt x="5149596" y="382524"/>
                  </a:lnTo>
                  <a:close/>
                </a:path>
                <a:path w="5181600" h="399414">
                  <a:moveTo>
                    <a:pt x="5181600" y="382524"/>
                  </a:moveTo>
                  <a:lnTo>
                    <a:pt x="5149596" y="382524"/>
                  </a:lnTo>
                  <a:lnTo>
                    <a:pt x="5166360" y="367284"/>
                  </a:lnTo>
                  <a:lnTo>
                    <a:pt x="5181600" y="367284"/>
                  </a:lnTo>
                  <a:lnTo>
                    <a:pt x="5181600" y="382524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09372" y="3221735"/>
            <a:ext cx="5149850" cy="36766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235"/>
              </a:spcBef>
            </a:pPr>
            <a:r>
              <a:rPr sz="1900" b="1" spc="80" dirty="0">
                <a:solidFill>
                  <a:srgbClr val="9C3131"/>
                </a:solidFill>
                <a:latin typeface="Trebuchet MS"/>
                <a:cs typeface="Trebuchet MS"/>
              </a:rPr>
              <a:t>Lead</a:t>
            </a:r>
            <a:r>
              <a:rPr sz="1900" b="1" spc="-90" dirty="0">
                <a:solidFill>
                  <a:srgbClr val="9C3131"/>
                </a:solidFill>
                <a:latin typeface="Trebuchet MS"/>
                <a:cs typeface="Trebuchet MS"/>
              </a:rPr>
              <a:t> </a:t>
            </a:r>
            <a:r>
              <a:rPr sz="1900" b="1" spc="30" dirty="0">
                <a:solidFill>
                  <a:srgbClr val="9C3131"/>
                </a:solidFill>
                <a:latin typeface="Trebuchet MS"/>
                <a:cs typeface="Trebuchet MS"/>
              </a:rPr>
              <a:t>Score</a:t>
            </a:r>
            <a:r>
              <a:rPr sz="1900" b="1" spc="-125" dirty="0">
                <a:solidFill>
                  <a:srgbClr val="9C3131"/>
                </a:solidFill>
                <a:latin typeface="Trebuchet MS"/>
                <a:cs typeface="Trebuchet MS"/>
              </a:rPr>
              <a:t> </a:t>
            </a:r>
            <a:r>
              <a:rPr sz="1900" b="1" spc="150" dirty="0">
                <a:solidFill>
                  <a:srgbClr val="9C3131"/>
                </a:solidFill>
                <a:latin typeface="Trebuchet MS"/>
                <a:cs typeface="Trebuchet MS"/>
              </a:rPr>
              <a:t>=</a:t>
            </a:r>
            <a:r>
              <a:rPr sz="1900" b="1" spc="-95" dirty="0">
                <a:solidFill>
                  <a:srgbClr val="9C3131"/>
                </a:solidFill>
                <a:latin typeface="Trebuchet MS"/>
                <a:cs typeface="Trebuchet MS"/>
              </a:rPr>
              <a:t> </a:t>
            </a:r>
            <a:r>
              <a:rPr sz="1900" b="1" spc="-75" dirty="0">
                <a:solidFill>
                  <a:srgbClr val="9C3131"/>
                </a:solidFill>
                <a:latin typeface="Trebuchet MS"/>
                <a:cs typeface="Trebuchet MS"/>
              </a:rPr>
              <a:t>100</a:t>
            </a:r>
            <a:r>
              <a:rPr sz="1900" b="1" spc="-65" dirty="0">
                <a:solidFill>
                  <a:srgbClr val="9C3131"/>
                </a:solidFill>
                <a:latin typeface="Trebuchet MS"/>
                <a:cs typeface="Trebuchet MS"/>
              </a:rPr>
              <a:t> </a:t>
            </a:r>
            <a:r>
              <a:rPr sz="1900" b="1" spc="265" dirty="0">
                <a:solidFill>
                  <a:srgbClr val="9C3131"/>
                </a:solidFill>
                <a:latin typeface="Trebuchet MS"/>
                <a:cs typeface="Trebuchet MS"/>
              </a:rPr>
              <a:t>*</a:t>
            </a:r>
            <a:r>
              <a:rPr sz="1900" b="1" spc="-100" dirty="0">
                <a:solidFill>
                  <a:srgbClr val="9C3131"/>
                </a:solidFill>
                <a:latin typeface="Trebuchet MS"/>
                <a:cs typeface="Trebuchet MS"/>
              </a:rPr>
              <a:t> </a:t>
            </a:r>
            <a:r>
              <a:rPr sz="1900" b="1" spc="75" dirty="0">
                <a:solidFill>
                  <a:srgbClr val="9C3131"/>
                </a:solidFill>
                <a:latin typeface="Trebuchet MS"/>
                <a:cs typeface="Trebuchet MS"/>
              </a:rPr>
              <a:t>Conversion</a:t>
            </a:r>
            <a:r>
              <a:rPr sz="1900" b="1" spc="-130" dirty="0">
                <a:solidFill>
                  <a:srgbClr val="9C3131"/>
                </a:solidFill>
                <a:latin typeface="Trebuchet MS"/>
                <a:cs typeface="Trebuchet MS"/>
              </a:rPr>
              <a:t> </a:t>
            </a:r>
            <a:r>
              <a:rPr sz="1900" b="1" spc="65" dirty="0">
                <a:solidFill>
                  <a:srgbClr val="9C3131"/>
                </a:solidFill>
                <a:latin typeface="Trebuchet MS"/>
                <a:cs typeface="Trebuchet MS"/>
              </a:rPr>
              <a:t>Probability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7408" y="3668267"/>
            <a:ext cx="4462272" cy="26212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75003"/>
            <a:ext cx="9878695" cy="5425440"/>
            <a:chOff x="0" y="1175003"/>
            <a:chExt cx="9878695" cy="5425440"/>
          </a:xfrm>
        </p:grpSpPr>
        <p:sp>
          <p:nvSpPr>
            <p:cNvPr id="3" name="object 3"/>
            <p:cNvSpPr/>
            <p:nvPr/>
          </p:nvSpPr>
          <p:spPr>
            <a:xfrm>
              <a:off x="0" y="1207007"/>
              <a:ext cx="1048512" cy="6705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7700" y="2234183"/>
              <a:ext cx="8801100" cy="7620"/>
            </a:xfrm>
            <a:custGeom>
              <a:avLst/>
              <a:gdLst/>
              <a:ahLst/>
              <a:cxnLst/>
              <a:rect l="l" t="t" r="r" b="b"/>
              <a:pathLst>
                <a:path w="8801100" h="7619">
                  <a:moveTo>
                    <a:pt x="8801100" y="7619"/>
                  </a:moveTo>
                  <a:lnTo>
                    <a:pt x="0" y="7619"/>
                  </a:lnTo>
                  <a:lnTo>
                    <a:pt x="0" y="0"/>
                  </a:lnTo>
                  <a:lnTo>
                    <a:pt x="8801100" y="0"/>
                  </a:lnTo>
                  <a:lnTo>
                    <a:pt x="8801100" y="761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70347" y="1854707"/>
              <a:ext cx="4407408" cy="2849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2504" y="2386583"/>
              <a:ext cx="6257925" cy="1527175"/>
            </a:xfrm>
            <a:custGeom>
              <a:avLst/>
              <a:gdLst/>
              <a:ahLst/>
              <a:cxnLst/>
              <a:rect l="l" t="t" r="r" b="b"/>
              <a:pathLst>
                <a:path w="6257925" h="1527175">
                  <a:moveTo>
                    <a:pt x="6003036" y="1527048"/>
                  </a:moveTo>
                  <a:lnTo>
                    <a:pt x="254508" y="1527048"/>
                  </a:lnTo>
                  <a:lnTo>
                    <a:pt x="208852" y="1522935"/>
                  </a:lnTo>
                  <a:lnTo>
                    <a:pt x="165844" y="1511084"/>
                  </a:lnTo>
                  <a:lnTo>
                    <a:pt x="126209" y="1492221"/>
                  </a:lnTo>
                  <a:lnTo>
                    <a:pt x="90676" y="1467074"/>
                  </a:lnTo>
                  <a:lnTo>
                    <a:pt x="59973" y="1436371"/>
                  </a:lnTo>
                  <a:lnTo>
                    <a:pt x="34826" y="1400838"/>
                  </a:lnTo>
                  <a:lnTo>
                    <a:pt x="15963" y="1361203"/>
                  </a:lnTo>
                  <a:lnTo>
                    <a:pt x="4112" y="1318195"/>
                  </a:lnTo>
                  <a:lnTo>
                    <a:pt x="0" y="1272540"/>
                  </a:lnTo>
                  <a:lnTo>
                    <a:pt x="0" y="254508"/>
                  </a:lnTo>
                  <a:lnTo>
                    <a:pt x="4112" y="208852"/>
                  </a:lnTo>
                  <a:lnTo>
                    <a:pt x="15963" y="165844"/>
                  </a:lnTo>
                  <a:lnTo>
                    <a:pt x="34826" y="126209"/>
                  </a:lnTo>
                  <a:lnTo>
                    <a:pt x="59973" y="90676"/>
                  </a:lnTo>
                  <a:lnTo>
                    <a:pt x="90676" y="59973"/>
                  </a:lnTo>
                  <a:lnTo>
                    <a:pt x="126209" y="34826"/>
                  </a:lnTo>
                  <a:lnTo>
                    <a:pt x="165844" y="15963"/>
                  </a:lnTo>
                  <a:lnTo>
                    <a:pt x="208852" y="4112"/>
                  </a:lnTo>
                  <a:lnTo>
                    <a:pt x="254508" y="0"/>
                  </a:lnTo>
                  <a:lnTo>
                    <a:pt x="6003036" y="0"/>
                  </a:lnTo>
                  <a:lnTo>
                    <a:pt x="6048691" y="4112"/>
                  </a:lnTo>
                  <a:lnTo>
                    <a:pt x="6091699" y="15963"/>
                  </a:lnTo>
                  <a:lnTo>
                    <a:pt x="6131334" y="34826"/>
                  </a:lnTo>
                  <a:lnTo>
                    <a:pt x="6166867" y="59973"/>
                  </a:lnTo>
                  <a:lnTo>
                    <a:pt x="6197570" y="90676"/>
                  </a:lnTo>
                  <a:lnTo>
                    <a:pt x="6222717" y="126209"/>
                  </a:lnTo>
                  <a:lnTo>
                    <a:pt x="6241580" y="165844"/>
                  </a:lnTo>
                  <a:lnTo>
                    <a:pt x="6253431" y="208852"/>
                  </a:lnTo>
                  <a:lnTo>
                    <a:pt x="6257544" y="254508"/>
                  </a:lnTo>
                  <a:lnTo>
                    <a:pt x="6257544" y="1272540"/>
                  </a:lnTo>
                  <a:lnTo>
                    <a:pt x="6253431" y="1318195"/>
                  </a:lnTo>
                  <a:lnTo>
                    <a:pt x="6241580" y="1361203"/>
                  </a:lnTo>
                  <a:lnTo>
                    <a:pt x="6222717" y="1400838"/>
                  </a:lnTo>
                  <a:lnTo>
                    <a:pt x="6197570" y="1436371"/>
                  </a:lnTo>
                  <a:lnTo>
                    <a:pt x="6166867" y="1467074"/>
                  </a:lnTo>
                  <a:lnTo>
                    <a:pt x="6131334" y="1492221"/>
                  </a:lnTo>
                  <a:lnTo>
                    <a:pt x="6091699" y="1511084"/>
                  </a:lnTo>
                  <a:lnTo>
                    <a:pt x="6048691" y="1522935"/>
                  </a:lnTo>
                  <a:lnTo>
                    <a:pt x="6003036" y="1527048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7263" y="2371343"/>
              <a:ext cx="6288405" cy="1557655"/>
            </a:xfrm>
            <a:custGeom>
              <a:avLst/>
              <a:gdLst/>
              <a:ahLst/>
              <a:cxnLst/>
              <a:rect l="l" t="t" r="r" b="b"/>
              <a:pathLst>
                <a:path w="6288405" h="1557654">
                  <a:moveTo>
                    <a:pt x="6031992" y="1557528"/>
                  </a:moveTo>
                  <a:lnTo>
                    <a:pt x="256032" y="1557528"/>
                  </a:lnTo>
                  <a:lnTo>
                    <a:pt x="228600" y="1554480"/>
                  </a:lnTo>
                  <a:lnTo>
                    <a:pt x="216408" y="1551432"/>
                  </a:lnTo>
                  <a:lnTo>
                    <a:pt x="202692" y="1549908"/>
                  </a:lnTo>
                  <a:lnTo>
                    <a:pt x="190500" y="1545336"/>
                  </a:lnTo>
                  <a:lnTo>
                    <a:pt x="164592" y="1536192"/>
                  </a:lnTo>
                  <a:lnTo>
                    <a:pt x="141732" y="1525524"/>
                  </a:lnTo>
                  <a:lnTo>
                    <a:pt x="99060" y="1496568"/>
                  </a:lnTo>
                  <a:lnTo>
                    <a:pt x="62484" y="1459992"/>
                  </a:lnTo>
                  <a:lnTo>
                    <a:pt x="32004" y="1417320"/>
                  </a:lnTo>
                  <a:lnTo>
                    <a:pt x="12192" y="1368552"/>
                  </a:lnTo>
                  <a:lnTo>
                    <a:pt x="0" y="1301496"/>
                  </a:lnTo>
                  <a:lnTo>
                    <a:pt x="0" y="256032"/>
                  </a:lnTo>
                  <a:lnTo>
                    <a:pt x="3048" y="228600"/>
                  </a:lnTo>
                  <a:lnTo>
                    <a:pt x="4572" y="216408"/>
                  </a:lnTo>
                  <a:lnTo>
                    <a:pt x="7620" y="202692"/>
                  </a:lnTo>
                  <a:lnTo>
                    <a:pt x="12192" y="190500"/>
                  </a:lnTo>
                  <a:lnTo>
                    <a:pt x="19812" y="166116"/>
                  </a:lnTo>
                  <a:lnTo>
                    <a:pt x="45720" y="118872"/>
                  </a:lnTo>
                  <a:lnTo>
                    <a:pt x="77724" y="79248"/>
                  </a:lnTo>
                  <a:lnTo>
                    <a:pt x="118872" y="45720"/>
                  </a:lnTo>
                  <a:lnTo>
                    <a:pt x="164592" y="21336"/>
                  </a:lnTo>
                  <a:lnTo>
                    <a:pt x="201168" y="9144"/>
                  </a:lnTo>
                  <a:lnTo>
                    <a:pt x="256032" y="0"/>
                  </a:lnTo>
                  <a:lnTo>
                    <a:pt x="6031992" y="0"/>
                  </a:lnTo>
                  <a:lnTo>
                    <a:pt x="6045708" y="1524"/>
                  </a:lnTo>
                  <a:lnTo>
                    <a:pt x="6057900" y="3048"/>
                  </a:lnTo>
                  <a:lnTo>
                    <a:pt x="6071616" y="4572"/>
                  </a:lnTo>
                  <a:lnTo>
                    <a:pt x="6085332" y="7620"/>
                  </a:lnTo>
                  <a:lnTo>
                    <a:pt x="6121908" y="21336"/>
                  </a:lnTo>
                  <a:lnTo>
                    <a:pt x="6146292" y="32004"/>
                  </a:lnTo>
                  <a:lnTo>
                    <a:pt x="245364" y="32004"/>
                  </a:lnTo>
                  <a:lnTo>
                    <a:pt x="233172" y="33528"/>
                  </a:lnTo>
                  <a:lnTo>
                    <a:pt x="222504" y="36576"/>
                  </a:lnTo>
                  <a:lnTo>
                    <a:pt x="210312" y="38100"/>
                  </a:lnTo>
                  <a:lnTo>
                    <a:pt x="199644" y="41148"/>
                  </a:lnTo>
                  <a:lnTo>
                    <a:pt x="156972" y="59436"/>
                  </a:lnTo>
                  <a:lnTo>
                    <a:pt x="118872" y="85344"/>
                  </a:lnTo>
                  <a:lnTo>
                    <a:pt x="85344" y="117348"/>
                  </a:lnTo>
                  <a:lnTo>
                    <a:pt x="59436" y="155448"/>
                  </a:lnTo>
                  <a:lnTo>
                    <a:pt x="41148" y="198120"/>
                  </a:lnTo>
                  <a:lnTo>
                    <a:pt x="36576" y="220980"/>
                  </a:lnTo>
                  <a:lnTo>
                    <a:pt x="33528" y="233172"/>
                  </a:lnTo>
                  <a:lnTo>
                    <a:pt x="32004" y="245364"/>
                  </a:lnTo>
                  <a:lnTo>
                    <a:pt x="32004" y="257556"/>
                  </a:lnTo>
                  <a:lnTo>
                    <a:pt x="30480" y="269748"/>
                  </a:lnTo>
                  <a:lnTo>
                    <a:pt x="30480" y="1287780"/>
                  </a:lnTo>
                  <a:lnTo>
                    <a:pt x="32004" y="1299972"/>
                  </a:lnTo>
                  <a:lnTo>
                    <a:pt x="32004" y="1312164"/>
                  </a:lnTo>
                  <a:lnTo>
                    <a:pt x="33528" y="1322832"/>
                  </a:lnTo>
                  <a:lnTo>
                    <a:pt x="35052" y="1335024"/>
                  </a:lnTo>
                  <a:lnTo>
                    <a:pt x="38100" y="1347216"/>
                  </a:lnTo>
                  <a:lnTo>
                    <a:pt x="59436" y="1400556"/>
                  </a:lnTo>
                  <a:lnTo>
                    <a:pt x="85344" y="1438656"/>
                  </a:lnTo>
                  <a:lnTo>
                    <a:pt x="117348" y="1470660"/>
                  </a:lnTo>
                  <a:lnTo>
                    <a:pt x="155448" y="1496568"/>
                  </a:lnTo>
                  <a:lnTo>
                    <a:pt x="198120" y="1514856"/>
                  </a:lnTo>
                  <a:lnTo>
                    <a:pt x="210312" y="1517904"/>
                  </a:lnTo>
                  <a:lnTo>
                    <a:pt x="220980" y="1520952"/>
                  </a:lnTo>
                  <a:lnTo>
                    <a:pt x="233172" y="1524000"/>
                  </a:lnTo>
                  <a:lnTo>
                    <a:pt x="245364" y="1525524"/>
                  </a:lnTo>
                  <a:lnTo>
                    <a:pt x="6144768" y="1525524"/>
                  </a:lnTo>
                  <a:lnTo>
                    <a:pt x="6123432" y="1536192"/>
                  </a:lnTo>
                  <a:lnTo>
                    <a:pt x="6099048" y="1545336"/>
                  </a:lnTo>
                  <a:lnTo>
                    <a:pt x="6085332" y="1548384"/>
                  </a:lnTo>
                  <a:lnTo>
                    <a:pt x="6073140" y="1551432"/>
                  </a:lnTo>
                  <a:lnTo>
                    <a:pt x="6059424" y="1554480"/>
                  </a:lnTo>
                  <a:lnTo>
                    <a:pt x="6031992" y="1557528"/>
                  </a:lnTo>
                  <a:close/>
                </a:path>
                <a:path w="6288405" h="1557654">
                  <a:moveTo>
                    <a:pt x="6144768" y="1525524"/>
                  </a:moveTo>
                  <a:lnTo>
                    <a:pt x="6041136" y="1525524"/>
                  </a:lnTo>
                  <a:lnTo>
                    <a:pt x="6053328" y="1524000"/>
                  </a:lnTo>
                  <a:lnTo>
                    <a:pt x="6065520" y="1520952"/>
                  </a:lnTo>
                  <a:lnTo>
                    <a:pt x="6131052" y="1498092"/>
                  </a:lnTo>
                  <a:lnTo>
                    <a:pt x="6169152" y="1472184"/>
                  </a:lnTo>
                  <a:lnTo>
                    <a:pt x="6201156" y="1440180"/>
                  </a:lnTo>
                  <a:lnTo>
                    <a:pt x="6227064" y="1402080"/>
                  </a:lnTo>
                  <a:lnTo>
                    <a:pt x="6245352" y="1359408"/>
                  </a:lnTo>
                  <a:lnTo>
                    <a:pt x="6248400" y="1347216"/>
                  </a:lnTo>
                  <a:lnTo>
                    <a:pt x="6251448" y="1336548"/>
                  </a:lnTo>
                  <a:lnTo>
                    <a:pt x="6254496" y="1324356"/>
                  </a:lnTo>
                  <a:lnTo>
                    <a:pt x="6256020" y="1312164"/>
                  </a:lnTo>
                  <a:lnTo>
                    <a:pt x="6256020" y="245364"/>
                  </a:lnTo>
                  <a:lnTo>
                    <a:pt x="6254496" y="234696"/>
                  </a:lnTo>
                  <a:lnTo>
                    <a:pt x="6251448" y="222504"/>
                  </a:lnTo>
                  <a:lnTo>
                    <a:pt x="6249924" y="210312"/>
                  </a:lnTo>
                  <a:lnTo>
                    <a:pt x="6245352" y="199644"/>
                  </a:lnTo>
                  <a:lnTo>
                    <a:pt x="6242304" y="188976"/>
                  </a:lnTo>
                  <a:lnTo>
                    <a:pt x="6228588" y="156972"/>
                  </a:lnTo>
                  <a:lnTo>
                    <a:pt x="6202680" y="118872"/>
                  </a:lnTo>
                  <a:lnTo>
                    <a:pt x="6170676" y="86868"/>
                  </a:lnTo>
                  <a:lnTo>
                    <a:pt x="6132576" y="60960"/>
                  </a:lnTo>
                  <a:lnTo>
                    <a:pt x="6089904" y="42672"/>
                  </a:lnTo>
                  <a:lnTo>
                    <a:pt x="6077712" y="39624"/>
                  </a:lnTo>
                  <a:lnTo>
                    <a:pt x="6067044" y="36576"/>
                  </a:lnTo>
                  <a:lnTo>
                    <a:pt x="6054852" y="33528"/>
                  </a:lnTo>
                  <a:lnTo>
                    <a:pt x="6042660" y="32004"/>
                  </a:lnTo>
                  <a:lnTo>
                    <a:pt x="6146292" y="32004"/>
                  </a:lnTo>
                  <a:lnTo>
                    <a:pt x="6188964" y="60960"/>
                  </a:lnTo>
                  <a:lnTo>
                    <a:pt x="6225540" y="97536"/>
                  </a:lnTo>
                  <a:lnTo>
                    <a:pt x="6254496" y="140208"/>
                  </a:lnTo>
                  <a:lnTo>
                    <a:pt x="6275832" y="188976"/>
                  </a:lnTo>
                  <a:lnTo>
                    <a:pt x="6278880" y="202692"/>
                  </a:lnTo>
                  <a:lnTo>
                    <a:pt x="6281928" y="214884"/>
                  </a:lnTo>
                  <a:lnTo>
                    <a:pt x="6284976" y="228600"/>
                  </a:lnTo>
                  <a:lnTo>
                    <a:pt x="6288024" y="256032"/>
                  </a:lnTo>
                  <a:lnTo>
                    <a:pt x="6288024" y="1301496"/>
                  </a:lnTo>
                  <a:lnTo>
                    <a:pt x="6284976" y="1328928"/>
                  </a:lnTo>
                  <a:lnTo>
                    <a:pt x="6281928" y="1341120"/>
                  </a:lnTo>
                  <a:lnTo>
                    <a:pt x="6278880" y="1354836"/>
                  </a:lnTo>
                  <a:lnTo>
                    <a:pt x="6266688" y="1392936"/>
                  </a:lnTo>
                  <a:lnTo>
                    <a:pt x="6242304" y="1438656"/>
                  </a:lnTo>
                  <a:lnTo>
                    <a:pt x="6208776" y="1478280"/>
                  </a:lnTo>
                  <a:lnTo>
                    <a:pt x="6169152" y="1510284"/>
                  </a:lnTo>
                  <a:lnTo>
                    <a:pt x="6147816" y="1524000"/>
                  </a:lnTo>
                  <a:lnTo>
                    <a:pt x="6144768" y="1525524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60703" y="2517116"/>
            <a:ext cx="5871845" cy="1257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89890">
              <a:lnSpc>
                <a:spcPct val="100899"/>
              </a:lnSpc>
              <a:spcBef>
                <a:spcPts val="90"/>
              </a:spcBef>
              <a:buSzPct val="91304"/>
              <a:buFont typeface="Arial"/>
              <a:buChar char="•"/>
              <a:tabLst>
                <a:tab pos="64769" algn="l"/>
              </a:tabLst>
            </a:pP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16</a:t>
            </a:r>
            <a:r>
              <a:rPr sz="11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11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0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45" dirty="0">
                <a:solidFill>
                  <a:srgbClr val="FFFFFF"/>
                </a:solidFill>
                <a:latin typeface="Trebuchet MS"/>
                <a:cs typeface="Trebuchet MS"/>
              </a:rPr>
              <a:t>been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4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7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35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0" dirty="0">
                <a:solidFill>
                  <a:srgbClr val="FFFFFF"/>
                </a:solidFill>
                <a:latin typeface="Trebuchet MS"/>
                <a:cs typeface="Trebuchet MS"/>
              </a:rPr>
              <a:t>successfully</a:t>
            </a:r>
            <a:r>
              <a:rPr sz="11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10" dirty="0">
                <a:solidFill>
                  <a:srgbClr val="FFFFFF"/>
                </a:solidFill>
                <a:latin typeface="Trebuchet MS"/>
                <a:cs typeface="Trebuchet MS"/>
              </a:rPr>
              <a:t>predict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 if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FFFFFF"/>
                </a:solidFill>
                <a:latin typeface="Trebuchet MS"/>
                <a:cs typeface="Trebuchet MS"/>
              </a:rPr>
              <a:t>lead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10" dirty="0">
                <a:solidFill>
                  <a:srgbClr val="FFFFFF"/>
                </a:solidFill>
                <a:latin typeface="Trebuchet MS"/>
                <a:cs typeface="Trebuchet MS"/>
              </a:rPr>
              <a:t>get  </a:t>
            </a: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converted </a:t>
            </a:r>
            <a:r>
              <a:rPr sz="1150" spc="3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1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not.</a:t>
            </a:r>
            <a:endParaRPr sz="1150">
              <a:latin typeface="Trebuchet MS"/>
              <a:cs typeface="Trebuchet MS"/>
            </a:endParaRPr>
          </a:p>
          <a:p>
            <a:pPr marL="12700" marR="5080">
              <a:lnSpc>
                <a:spcPts val="1390"/>
              </a:lnSpc>
              <a:spcBef>
                <a:spcPts val="35"/>
              </a:spcBef>
              <a:buSzPct val="91304"/>
              <a:buFont typeface="Arial"/>
              <a:buChar char="•"/>
              <a:tabLst>
                <a:tab pos="64769" algn="l"/>
              </a:tabLst>
            </a:pPr>
            <a:r>
              <a:rPr sz="115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Coefficient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(beta)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1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0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11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11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35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parameters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5" dirty="0">
                <a:solidFill>
                  <a:srgbClr val="FFFFFF"/>
                </a:solidFill>
                <a:latin typeface="Trebuchet MS"/>
                <a:cs typeface="Trebuchet MS"/>
              </a:rPr>
              <a:t>are  </a:t>
            </a:r>
            <a:r>
              <a:rPr sz="1150" spc="4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determine</a:t>
            </a:r>
            <a:r>
              <a:rPr sz="11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30" dirty="0">
                <a:solidFill>
                  <a:srgbClr val="FFFFFF"/>
                </a:solidFill>
                <a:latin typeface="Trebuchet MS"/>
                <a:cs typeface="Trebuchet MS"/>
              </a:rPr>
              <a:t>order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3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1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importance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features.</a:t>
            </a:r>
            <a:endParaRPr sz="1150">
              <a:latin typeface="Trebuchet MS"/>
              <a:cs typeface="Trebuchet MS"/>
            </a:endParaRPr>
          </a:p>
          <a:p>
            <a:pPr marL="64135" indent="-52069">
              <a:lnSpc>
                <a:spcPts val="1335"/>
              </a:lnSpc>
              <a:buSzPct val="91304"/>
              <a:buFont typeface="Arial"/>
              <a:buChar char="•"/>
              <a:tabLst>
                <a:tab pos="64769" algn="l"/>
              </a:tabLst>
            </a:pP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1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0" dirty="0">
                <a:solidFill>
                  <a:srgbClr val="FFFFFF"/>
                </a:solidFill>
                <a:latin typeface="Trebuchet MS"/>
                <a:cs typeface="Trebuchet MS"/>
              </a:rPr>
              <a:t>high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positive</a:t>
            </a:r>
            <a:r>
              <a:rPr sz="11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beta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1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40" dirty="0">
                <a:solidFill>
                  <a:srgbClr val="FFFFFF"/>
                </a:solidFill>
                <a:latin typeface="Trebuchet MS"/>
                <a:cs typeface="Trebuchet MS"/>
              </a:rPr>
              <a:t>ones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5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contribute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towards</a:t>
            </a:r>
            <a:r>
              <a:rPr sz="11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150" spc="25" dirty="0">
                <a:solidFill>
                  <a:srgbClr val="FFFFFF"/>
                </a:solidFill>
                <a:latin typeface="Trebuchet MS"/>
                <a:cs typeface="Trebuchet MS"/>
              </a:rPr>
              <a:t>probability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3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FFFFFF"/>
                </a:solidFill>
                <a:latin typeface="Trebuchet MS"/>
                <a:cs typeface="Trebuchet MS"/>
              </a:rPr>
              <a:t>lead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getting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converted.</a:t>
            </a:r>
            <a:endParaRPr sz="1150">
              <a:latin typeface="Trebuchet MS"/>
              <a:cs typeface="Trebuchet MS"/>
            </a:endParaRPr>
          </a:p>
          <a:p>
            <a:pPr marL="64135" indent="-52069">
              <a:lnSpc>
                <a:spcPct val="100000"/>
              </a:lnSpc>
              <a:buSzPct val="91304"/>
              <a:buFont typeface="Arial"/>
              <a:buChar char="•"/>
              <a:tabLst>
                <a:tab pos="64769" algn="l"/>
              </a:tabLst>
            </a:pPr>
            <a:r>
              <a:rPr sz="1150" spc="-5" dirty="0">
                <a:solidFill>
                  <a:srgbClr val="FFFFFF"/>
                </a:solidFill>
                <a:latin typeface="Trebuchet MS"/>
                <a:cs typeface="Trebuchet MS"/>
              </a:rPr>
              <a:t>Similarly,</a:t>
            </a:r>
            <a:r>
              <a:rPr sz="1150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0" dirty="0">
                <a:solidFill>
                  <a:srgbClr val="FFFFFF"/>
                </a:solidFill>
                <a:latin typeface="Trebuchet MS"/>
                <a:cs typeface="Trebuchet MS"/>
              </a:rPr>
              <a:t>high</a:t>
            </a:r>
            <a:r>
              <a:rPr sz="11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negative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beta</a:t>
            </a:r>
            <a:r>
              <a:rPr sz="11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sz="11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contribute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least.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36319" y="2296667"/>
            <a:ext cx="8827135" cy="4183379"/>
            <a:chOff x="1036319" y="2296667"/>
            <a:chExt cx="8827135" cy="4183379"/>
          </a:xfrm>
        </p:grpSpPr>
        <p:sp>
          <p:nvSpPr>
            <p:cNvPr id="10" name="object 10"/>
            <p:cNvSpPr/>
            <p:nvPr/>
          </p:nvSpPr>
          <p:spPr>
            <a:xfrm>
              <a:off x="7255763" y="2296667"/>
              <a:ext cx="2462784" cy="200101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6319" y="4140707"/>
              <a:ext cx="4006596" cy="23393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92267" y="5167883"/>
              <a:ext cx="399415" cy="401320"/>
            </a:xfrm>
            <a:custGeom>
              <a:avLst/>
              <a:gdLst/>
              <a:ahLst/>
              <a:cxnLst/>
              <a:rect l="l" t="t" r="r" b="b"/>
              <a:pathLst>
                <a:path w="399414" h="401320">
                  <a:moveTo>
                    <a:pt x="399287" y="400812"/>
                  </a:moveTo>
                  <a:lnTo>
                    <a:pt x="199644" y="400812"/>
                  </a:lnTo>
                  <a:lnTo>
                    <a:pt x="0" y="199644"/>
                  </a:lnTo>
                  <a:lnTo>
                    <a:pt x="199644" y="0"/>
                  </a:lnTo>
                  <a:lnTo>
                    <a:pt x="399287" y="0"/>
                  </a:lnTo>
                  <a:lnTo>
                    <a:pt x="199644" y="199644"/>
                  </a:lnTo>
                  <a:lnTo>
                    <a:pt x="399287" y="400812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69408" y="5152644"/>
              <a:ext cx="460375" cy="431800"/>
            </a:xfrm>
            <a:custGeom>
              <a:avLst/>
              <a:gdLst/>
              <a:ahLst/>
              <a:cxnLst/>
              <a:rect l="l" t="t" r="r" b="b"/>
              <a:pathLst>
                <a:path w="460375" h="431800">
                  <a:moveTo>
                    <a:pt x="460248" y="431292"/>
                  </a:moveTo>
                  <a:lnTo>
                    <a:pt x="216408" y="431292"/>
                  </a:lnTo>
                  <a:lnTo>
                    <a:pt x="0" y="214884"/>
                  </a:lnTo>
                  <a:lnTo>
                    <a:pt x="216408" y="0"/>
                  </a:lnTo>
                  <a:lnTo>
                    <a:pt x="460248" y="0"/>
                  </a:lnTo>
                  <a:lnTo>
                    <a:pt x="455676" y="4572"/>
                  </a:lnTo>
                  <a:lnTo>
                    <a:pt x="411480" y="4572"/>
                  </a:lnTo>
                  <a:lnTo>
                    <a:pt x="390144" y="25908"/>
                  </a:lnTo>
                  <a:lnTo>
                    <a:pt x="233172" y="25908"/>
                  </a:lnTo>
                  <a:lnTo>
                    <a:pt x="222504" y="30480"/>
                  </a:lnTo>
                  <a:lnTo>
                    <a:pt x="228634" y="30480"/>
                  </a:lnTo>
                  <a:lnTo>
                    <a:pt x="56214" y="204216"/>
                  </a:lnTo>
                  <a:lnTo>
                    <a:pt x="33528" y="204216"/>
                  </a:lnTo>
                  <a:lnTo>
                    <a:pt x="33528" y="227076"/>
                  </a:lnTo>
                  <a:lnTo>
                    <a:pt x="56388" y="227076"/>
                  </a:lnTo>
                  <a:lnTo>
                    <a:pt x="228600" y="399288"/>
                  </a:lnTo>
                  <a:lnTo>
                    <a:pt x="222504" y="399288"/>
                  </a:lnTo>
                  <a:lnTo>
                    <a:pt x="233172" y="403860"/>
                  </a:lnTo>
                  <a:lnTo>
                    <a:pt x="388784" y="403860"/>
                  </a:lnTo>
                  <a:lnTo>
                    <a:pt x="411480" y="426720"/>
                  </a:lnTo>
                  <a:lnTo>
                    <a:pt x="455676" y="426720"/>
                  </a:lnTo>
                  <a:lnTo>
                    <a:pt x="460248" y="431292"/>
                  </a:lnTo>
                  <a:close/>
                </a:path>
                <a:path w="460375" h="431800">
                  <a:moveTo>
                    <a:pt x="411480" y="426720"/>
                  </a:moveTo>
                  <a:lnTo>
                    <a:pt x="201168" y="214884"/>
                  </a:lnTo>
                  <a:lnTo>
                    <a:pt x="411480" y="4572"/>
                  </a:lnTo>
                  <a:lnTo>
                    <a:pt x="422148" y="30480"/>
                  </a:lnTo>
                  <a:lnTo>
                    <a:pt x="429768" y="30480"/>
                  </a:lnTo>
                  <a:lnTo>
                    <a:pt x="256032" y="204216"/>
                  </a:lnTo>
                  <a:lnTo>
                    <a:pt x="233172" y="204216"/>
                  </a:lnTo>
                  <a:lnTo>
                    <a:pt x="233172" y="227076"/>
                  </a:lnTo>
                  <a:lnTo>
                    <a:pt x="256032" y="227076"/>
                  </a:lnTo>
                  <a:lnTo>
                    <a:pt x="428244" y="399288"/>
                  </a:lnTo>
                  <a:lnTo>
                    <a:pt x="422148" y="399288"/>
                  </a:lnTo>
                  <a:lnTo>
                    <a:pt x="411480" y="426720"/>
                  </a:lnTo>
                  <a:close/>
                </a:path>
                <a:path w="460375" h="431800">
                  <a:moveTo>
                    <a:pt x="429768" y="30480"/>
                  </a:moveTo>
                  <a:lnTo>
                    <a:pt x="422148" y="30480"/>
                  </a:lnTo>
                  <a:lnTo>
                    <a:pt x="411480" y="4572"/>
                  </a:lnTo>
                  <a:lnTo>
                    <a:pt x="455676" y="4572"/>
                  </a:lnTo>
                  <a:lnTo>
                    <a:pt x="429768" y="30480"/>
                  </a:lnTo>
                  <a:close/>
                </a:path>
                <a:path w="460375" h="431800">
                  <a:moveTo>
                    <a:pt x="228634" y="30480"/>
                  </a:moveTo>
                  <a:lnTo>
                    <a:pt x="222504" y="30480"/>
                  </a:lnTo>
                  <a:lnTo>
                    <a:pt x="233172" y="25908"/>
                  </a:lnTo>
                  <a:lnTo>
                    <a:pt x="228634" y="30480"/>
                  </a:lnTo>
                  <a:close/>
                </a:path>
                <a:path w="460375" h="431800">
                  <a:moveTo>
                    <a:pt x="385572" y="30480"/>
                  </a:moveTo>
                  <a:lnTo>
                    <a:pt x="228634" y="30480"/>
                  </a:lnTo>
                  <a:lnTo>
                    <a:pt x="233172" y="25908"/>
                  </a:lnTo>
                  <a:lnTo>
                    <a:pt x="390144" y="25908"/>
                  </a:lnTo>
                  <a:lnTo>
                    <a:pt x="385572" y="30480"/>
                  </a:lnTo>
                  <a:close/>
                </a:path>
                <a:path w="460375" h="431800">
                  <a:moveTo>
                    <a:pt x="33528" y="227076"/>
                  </a:moveTo>
                  <a:lnTo>
                    <a:pt x="33528" y="204216"/>
                  </a:lnTo>
                  <a:lnTo>
                    <a:pt x="44914" y="215602"/>
                  </a:lnTo>
                  <a:lnTo>
                    <a:pt x="33528" y="227076"/>
                  </a:lnTo>
                  <a:close/>
                </a:path>
                <a:path w="460375" h="431800">
                  <a:moveTo>
                    <a:pt x="44914" y="215602"/>
                  </a:moveTo>
                  <a:lnTo>
                    <a:pt x="33528" y="204216"/>
                  </a:lnTo>
                  <a:lnTo>
                    <a:pt x="56214" y="204216"/>
                  </a:lnTo>
                  <a:lnTo>
                    <a:pt x="44914" y="215602"/>
                  </a:lnTo>
                  <a:close/>
                </a:path>
                <a:path w="460375" h="431800">
                  <a:moveTo>
                    <a:pt x="233172" y="227076"/>
                  </a:moveTo>
                  <a:lnTo>
                    <a:pt x="233172" y="204216"/>
                  </a:lnTo>
                  <a:lnTo>
                    <a:pt x="244602" y="215646"/>
                  </a:lnTo>
                  <a:lnTo>
                    <a:pt x="233172" y="227076"/>
                  </a:lnTo>
                  <a:close/>
                </a:path>
                <a:path w="460375" h="431800">
                  <a:moveTo>
                    <a:pt x="244602" y="215646"/>
                  </a:moveTo>
                  <a:lnTo>
                    <a:pt x="233172" y="204216"/>
                  </a:lnTo>
                  <a:lnTo>
                    <a:pt x="256032" y="204216"/>
                  </a:lnTo>
                  <a:lnTo>
                    <a:pt x="244602" y="215646"/>
                  </a:lnTo>
                  <a:close/>
                </a:path>
                <a:path w="460375" h="431800">
                  <a:moveTo>
                    <a:pt x="56388" y="227076"/>
                  </a:moveTo>
                  <a:lnTo>
                    <a:pt x="33528" y="227076"/>
                  </a:lnTo>
                  <a:lnTo>
                    <a:pt x="44914" y="215602"/>
                  </a:lnTo>
                  <a:lnTo>
                    <a:pt x="56388" y="227076"/>
                  </a:lnTo>
                  <a:close/>
                </a:path>
                <a:path w="460375" h="431800">
                  <a:moveTo>
                    <a:pt x="256032" y="227076"/>
                  </a:moveTo>
                  <a:lnTo>
                    <a:pt x="233172" y="227076"/>
                  </a:lnTo>
                  <a:lnTo>
                    <a:pt x="244602" y="215646"/>
                  </a:lnTo>
                  <a:lnTo>
                    <a:pt x="256032" y="227076"/>
                  </a:lnTo>
                  <a:close/>
                </a:path>
                <a:path w="460375" h="431800">
                  <a:moveTo>
                    <a:pt x="233172" y="403860"/>
                  </a:moveTo>
                  <a:lnTo>
                    <a:pt x="222504" y="399288"/>
                  </a:lnTo>
                  <a:lnTo>
                    <a:pt x="228600" y="399288"/>
                  </a:lnTo>
                  <a:lnTo>
                    <a:pt x="233172" y="403860"/>
                  </a:lnTo>
                  <a:close/>
                </a:path>
                <a:path w="460375" h="431800">
                  <a:moveTo>
                    <a:pt x="388784" y="403860"/>
                  </a:moveTo>
                  <a:lnTo>
                    <a:pt x="233172" y="403860"/>
                  </a:lnTo>
                  <a:lnTo>
                    <a:pt x="228600" y="399288"/>
                  </a:lnTo>
                  <a:lnTo>
                    <a:pt x="384245" y="399288"/>
                  </a:lnTo>
                  <a:lnTo>
                    <a:pt x="388784" y="403860"/>
                  </a:lnTo>
                  <a:close/>
                </a:path>
                <a:path w="460375" h="431800">
                  <a:moveTo>
                    <a:pt x="455676" y="426720"/>
                  </a:moveTo>
                  <a:lnTo>
                    <a:pt x="411480" y="426720"/>
                  </a:lnTo>
                  <a:lnTo>
                    <a:pt x="422148" y="399288"/>
                  </a:lnTo>
                  <a:lnTo>
                    <a:pt x="428244" y="399288"/>
                  </a:lnTo>
                  <a:lnTo>
                    <a:pt x="455676" y="426720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41591" y="2889503"/>
              <a:ext cx="399415" cy="401320"/>
            </a:xfrm>
            <a:custGeom>
              <a:avLst/>
              <a:gdLst/>
              <a:ahLst/>
              <a:cxnLst/>
              <a:rect l="l" t="t" r="r" b="b"/>
              <a:pathLst>
                <a:path w="399415" h="401320">
                  <a:moveTo>
                    <a:pt x="199644" y="400812"/>
                  </a:moveTo>
                  <a:lnTo>
                    <a:pt x="0" y="400812"/>
                  </a:lnTo>
                  <a:lnTo>
                    <a:pt x="199644" y="201168"/>
                  </a:lnTo>
                  <a:lnTo>
                    <a:pt x="0" y="0"/>
                  </a:lnTo>
                  <a:lnTo>
                    <a:pt x="199644" y="0"/>
                  </a:lnTo>
                  <a:lnTo>
                    <a:pt x="399288" y="201168"/>
                  </a:lnTo>
                  <a:lnTo>
                    <a:pt x="199644" y="400812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03491" y="2874263"/>
              <a:ext cx="460375" cy="431800"/>
            </a:xfrm>
            <a:custGeom>
              <a:avLst/>
              <a:gdLst/>
              <a:ahLst/>
              <a:cxnLst/>
              <a:rect l="l" t="t" r="r" b="b"/>
              <a:pathLst>
                <a:path w="460375" h="431800">
                  <a:moveTo>
                    <a:pt x="215646" y="215646"/>
                  </a:moveTo>
                  <a:lnTo>
                    <a:pt x="0" y="0"/>
                  </a:lnTo>
                  <a:lnTo>
                    <a:pt x="245364" y="0"/>
                  </a:lnTo>
                  <a:lnTo>
                    <a:pt x="249903" y="4572"/>
                  </a:lnTo>
                  <a:lnTo>
                    <a:pt x="48768" y="4572"/>
                  </a:lnTo>
                  <a:lnTo>
                    <a:pt x="38100" y="32004"/>
                  </a:lnTo>
                  <a:lnTo>
                    <a:pt x="76200" y="32004"/>
                  </a:lnTo>
                  <a:lnTo>
                    <a:pt x="248412" y="204216"/>
                  </a:lnTo>
                  <a:lnTo>
                    <a:pt x="227076" y="204216"/>
                  </a:lnTo>
                  <a:lnTo>
                    <a:pt x="215646" y="215646"/>
                  </a:lnTo>
                  <a:close/>
                </a:path>
                <a:path w="460375" h="431800">
                  <a:moveTo>
                    <a:pt x="76200" y="32004"/>
                  </a:moveTo>
                  <a:lnTo>
                    <a:pt x="38100" y="32004"/>
                  </a:lnTo>
                  <a:lnTo>
                    <a:pt x="48768" y="4572"/>
                  </a:lnTo>
                  <a:lnTo>
                    <a:pt x="76200" y="32004"/>
                  </a:lnTo>
                  <a:close/>
                </a:path>
                <a:path w="460375" h="431800">
                  <a:moveTo>
                    <a:pt x="231648" y="32004"/>
                  </a:moveTo>
                  <a:lnTo>
                    <a:pt x="76200" y="32004"/>
                  </a:lnTo>
                  <a:lnTo>
                    <a:pt x="48768" y="4572"/>
                  </a:lnTo>
                  <a:lnTo>
                    <a:pt x="249903" y="4572"/>
                  </a:lnTo>
                  <a:lnTo>
                    <a:pt x="272602" y="27432"/>
                  </a:lnTo>
                  <a:lnTo>
                    <a:pt x="227076" y="27432"/>
                  </a:lnTo>
                  <a:lnTo>
                    <a:pt x="231648" y="32004"/>
                  </a:lnTo>
                  <a:close/>
                </a:path>
                <a:path w="460375" h="431800">
                  <a:moveTo>
                    <a:pt x="415333" y="215689"/>
                  </a:moveTo>
                  <a:lnTo>
                    <a:pt x="227076" y="27432"/>
                  </a:lnTo>
                  <a:lnTo>
                    <a:pt x="237744" y="32004"/>
                  </a:lnTo>
                  <a:lnTo>
                    <a:pt x="277142" y="32004"/>
                  </a:lnTo>
                  <a:lnTo>
                    <a:pt x="448141" y="204216"/>
                  </a:lnTo>
                  <a:lnTo>
                    <a:pt x="426720" y="204216"/>
                  </a:lnTo>
                  <a:lnTo>
                    <a:pt x="415333" y="215689"/>
                  </a:lnTo>
                  <a:close/>
                </a:path>
                <a:path w="460375" h="431800">
                  <a:moveTo>
                    <a:pt x="277142" y="32004"/>
                  </a:moveTo>
                  <a:lnTo>
                    <a:pt x="237744" y="32004"/>
                  </a:lnTo>
                  <a:lnTo>
                    <a:pt x="227076" y="27432"/>
                  </a:lnTo>
                  <a:lnTo>
                    <a:pt x="272602" y="27432"/>
                  </a:lnTo>
                  <a:lnTo>
                    <a:pt x="277142" y="32004"/>
                  </a:lnTo>
                  <a:close/>
                </a:path>
                <a:path w="460375" h="431800">
                  <a:moveTo>
                    <a:pt x="227076" y="227076"/>
                  </a:moveTo>
                  <a:lnTo>
                    <a:pt x="215646" y="215646"/>
                  </a:lnTo>
                  <a:lnTo>
                    <a:pt x="227076" y="204216"/>
                  </a:lnTo>
                  <a:lnTo>
                    <a:pt x="227076" y="227076"/>
                  </a:lnTo>
                  <a:close/>
                </a:path>
                <a:path w="460375" h="431800">
                  <a:moveTo>
                    <a:pt x="249858" y="227076"/>
                  </a:moveTo>
                  <a:lnTo>
                    <a:pt x="227076" y="227076"/>
                  </a:lnTo>
                  <a:lnTo>
                    <a:pt x="227076" y="204216"/>
                  </a:lnTo>
                  <a:lnTo>
                    <a:pt x="248412" y="204216"/>
                  </a:lnTo>
                  <a:lnTo>
                    <a:pt x="260604" y="216408"/>
                  </a:lnTo>
                  <a:lnTo>
                    <a:pt x="249858" y="227076"/>
                  </a:lnTo>
                  <a:close/>
                </a:path>
                <a:path w="460375" h="431800">
                  <a:moveTo>
                    <a:pt x="426720" y="227076"/>
                  </a:moveTo>
                  <a:lnTo>
                    <a:pt x="415333" y="215689"/>
                  </a:lnTo>
                  <a:lnTo>
                    <a:pt x="426720" y="204216"/>
                  </a:lnTo>
                  <a:lnTo>
                    <a:pt x="426720" y="227076"/>
                  </a:lnTo>
                  <a:close/>
                </a:path>
                <a:path w="460375" h="431800">
                  <a:moveTo>
                    <a:pt x="449580" y="227076"/>
                  </a:moveTo>
                  <a:lnTo>
                    <a:pt x="426720" y="227076"/>
                  </a:lnTo>
                  <a:lnTo>
                    <a:pt x="426720" y="204216"/>
                  </a:lnTo>
                  <a:lnTo>
                    <a:pt x="448141" y="204216"/>
                  </a:lnTo>
                  <a:lnTo>
                    <a:pt x="460248" y="216408"/>
                  </a:lnTo>
                  <a:lnTo>
                    <a:pt x="449580" y="227076"/>
                  </a:lnTo>
                  <a:close/>
                </a:path>
                <a:path w="460375" h="431800">
                  <a:moveTo>
                    <a:pt x="245364" y="431292"/>
                  </a:moveTo>
                  <a:lnTo>
                    <a:pt x="0" y="431292"/>
                  </a:lnTo>
                  <a:lnTo>
                    <a:pt x="215646" y="215646"/>
                  </a:lnTo>
                  <a:lnTo>
                    <a:pt x="227076" y="227076"/>
                  </a:lnTo>
                  <a:lnTo>
                    <a:pt x="249858" y="227076"/>
                  </a:lnTo>
                  <a:lnTo>
                    <a:pt x="76398" y="399288"/>
                  </a:lnTo>
                  <a:lnTo>
                    <a:pt x="38100" y="399288"/>
                  </a:lnTo>
                  <a:lnTo>
                    <a:pt x="48768" y="426720"/>
                  </a:lnTo>
                  <a:lnTo>
                    <a:pt x="249936" y="426720"/>
                  </a:lnTo>
                  <a:lnTo>
                    <a:pt x="245364" y="431292"/>
                  </a:lnTo>
                  <a:close/>
                </a:path>
                <a:path w="460375" h="431800">
                  <a:moveTo>
                    <a:pt x="227076" y="405384"/>
                  </a:moveTo>
                  <a:lnTo>
                    <a:pt x="415333" y="215689"/>
                  </a:lnTo>
                  <a:lnTo>
                    <a:pt x="426720" y="227076"/>
                  </a:lnTo>
                  <a:lnTo>
                    <a:pt x="449580" y="227076"/>
                  </a:lnTo>
                  <a:lnTo>
                    <a:pt x="277368" y="399288"/>
                  </a:lnTo>
                  <a:lnTo>
                    <a:pt x="237744" y="399288"/>
                  </a:lnTo>
                  <a:lnTo>
                    <a:pt x="227076" y="405384"/>
                  </a:lnTo>
                  <a:close/>
                </a:path>
                <a:path w="460375" h="431800">
                  <a:moveTo>
                    <a:pt x="48768" y="426720"/>
                  </a:moveTo>
                  <a:lnTo>
                    <a:pt x="38100" y="399288"/>
                  </a:lnTo>
                  <a:lnTo>
                    <a:pt x="76398" y="399288"/>
                  </a:lnTo>
                  <a:lnTo>
                    <a:pt x="48768" y="426720"/>
                  </a:lnTo>
                  <a:close/>
                </a:path>
                <a:path w="460375" h="431800">
                  <a:moveTo>
                    <a:pt x="249936" y="426720"/>
                  </a:moveTo>
                  <a:lnTo>
                    <a:pt x="48768" y="426720"/>
                  </a:lnTo>
                  <a:lnTo>
                    <a:pt x="76398" y="399288"/>
                  </a:lnTo>
                  <a:lnTo>
                    <a:pt x="233125" y="399288"/>
                  </a:lnTo>
                  <a:lnTo>
                    <a:pt x="227076" y="405384"/>
                  </a:lnTo>
                  <a:lnTo>
                    <a:pt x="271272" y="405384"/>
                  </a:lnTo>
                  <a:lnTo>
                    <a:pt x="249936" y="426720"/>
                  </a:lnTo>
                  <a:close/>
                </a:path>
                <a:path w="460375" h="431800">
                  <a:moveTo>
                    <a:pt x="271272" y="405384"/>
                  </a:moveTo>
                  <a:lnTo>
                    <a:pt x="227076" y="405384"/>
                  </a:lnTo>
                  <a:lnTo>
                    <a:pt x="237744" y="399288"/>
                  </a:lnTo>
                  <a:lnTo>
                    <a:pt x="277368" y="399288"/>
                  </a:lnTo>
                  <a:lnTo>
                    <a:pt x="271272" y="405384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13475" y="5148072"/>
              <a:ext cx="4149852" cy="4389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13475" y="5148072"/>
              <a:ext cx="4150360" cy="439420"/>
            </a:xfrm>
            <a:custGeom>
              <a:avLst/>
              <a:gdLst/>
              <a:ahLst/>
              <a:cxnLst/>
              <a:rect l="l" t="t" r="r" b="b"/>
              <a:pathLst>
                <a:path w="4150359" h="439420">
                  <a:moveTo>
                    <a:pt x="4148328" y="438912"/>
                  </a:moveTo>
                  <a:lnTo>
                    <a:pt x="1524" y="438912"/>
                  </a:lnTo>
                  <a:lnTo>
                    <a:pt x="0" y="437388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4148328" y="0"/>
                  </a:lnTo>
                  <a:lnTo>
                    <a:pt x="4149852" y="1524"/>
                  </a:lnTo>
                  <a:lnTo>
                    <a:pt x="4149852" y="3048"/>
                  </a:lnTo>
                  <a:lnTo>
                    <a:pt x="7620" y="3048"/>
                  </a:lnTo>
                  <a:lnTo>
                    <a:pt x="4572" y="7620"/>
                  </a:lnTo>
                  <a:lnTo>
                    <a:pt x="7620" y="7620"/>
                  </a:lnTo>
                  <a:lnTo>
                    <a:pt x="7620" y="431292"/>
                  </a:lnTo>
                  <a:lnTo>
                    <a:pt x="4572" y="431292"/>
                  </a:lnTo>
                  <a:lnTo>
                    <a:pt x="7620" y="435864"/>
                  </a:lnTo>
                  <a:lnTo>
                    <a:pt x="4149852" y="435864"/>
                  </a:lnTo>
                  <a:lnTo>
                    <a:pt x="4149852" y="437388"/>
                  </a:lnTo>
                  <a:lnTo>
                    <a:pt x="4148328" y="438912"/>
                  </a:lnTo>
                  <a:close/>
                </a:path>
                <a:path w="4150359" h="439420">
                  <a:moveTo>
                    <a:pt x="7620" y="7620"/>
                  </a:moveTo>
                  <a:lnTo>
                    <a:pt x="4572" y="7620"/>
                  </a:lnTo>
                  <a:lnTo>
                    <a:pt x="7620" y="3048"/>
                  </a:lnTo>
                  <a:lnTo>
                    <a:pt x="7620" y="7620"/>
                  </a:lnTo>
                  <a:close/>
                </a:path>
                <a:path w="4150359" h="439420">
                  <a:moveTo>
                    <a:pt x="4142232" y="7620"/>
                  </a:moveTo>
                  <a:lnTo>
                    <a:pt x="7620" y="7620"/>
                  </a:lnTo>
                  <a:lnTo>
                    <a:pt x="7620" y="3048"/>
                  </a:lnTo>
                  <a:lnTo>
                    <a:pt x="4142232" y="3048"/>
                  </a:lnTo>
                  <a:lnTo>
                    <a:pt x="4142232" y="7620"/>
                  </a:lnTo>
                  <a:close/>
                </a:path>
                <a:path w="4150359" h="439420">
                  <a:moveTo>
                    <a:pt x="4142232" y="435864"/>
                  </a:moveTo>
                  <a:lnTo>
                    <a:pt x="4142232" y="3048"/>
                  </a:lnTo>
                  <a:lnTo>
                    <a:pt x="4145280" y="7620"/>
                  </a:lnTo>
                  <a:lnTo>
                    <a:pt x="4149852" y="7620"/>
                  </a:lnTo>
                  <a:lnTo>
                    <a:pt x="4149852" y="431292"/>
                  </a:lnTo>
                  <a:lnTo>
                    <a:pt x="4145280" y="431292"/>
                  </a:lnTo>
                  <a:lnTo>
                    <a:pt x="4142232" y="435864"/>
                  </a:lnTo>
                  <a:close/>
                </a:path>
                <a:path w="4150359" h="439420">
                  <a:moveTo>
                    <a:pt x="4149852" y="7620"/>
                  </a:moveTo>
                  <a:lnTo>
                    <a:pt x="4145280" y="7620"/>
                  </a:lnTo>
                  <a:lnTo>
                    <a:pt x="4142232" y="3048"/>
                  </a:lnTo>
                  <a:lnTo>
                    <a:pt x="4149852" y="3048"/>
                  </a:lnTo>
                  <a:lnTo>
                    <a:pt x="4149852" y="7620"/>
                  </a:lnTo>
                  <a:close/>
                </a:path>
                <a:path w="4150359" h="439420">
                  <a:moveTo>
                    <a:pt x="7620" y="435864"/>
                  </a:moveTo>
                  <a:lnTo>
                    <a:pt x="4572" y="431292"/>
                  </a:lnTo>
                  <a:lnTo>
                    <a:pt x="7620" y="431292"/>
                  </a:lnTo>
                  <a:lnTo>
                    <a:pt x="7620" y="435864"/>
                  </a:lnTo>
                  <a:close/>
                </a:path>
                <a:path w="4150359" h="439420">
                  <a:moveTo>
                    <a:pt x="4142232" y="435864"/>
                  </a:moveTo>
                  <a:lnTo>
                    <a:pt x="7620" y="435864"/>
                  </a:lnTo>
                  <a:lnTo>
                    <a:pt x="7620" y="431292"/>
                  </a:lnTo>
                  <a:lnTo>
                    <a:pt x="4142232" y="431292"/>
                  </a:lnTo>
                  <a:lnTo>
                    <a:pt x="4142232" y="435864"/>
                  </a:lnTo>
                  <a:close/>
                </a:path>
                <a:path w="4150359" h="439420">
                  <a:moveTo>
                    <a:pt x="4149852" y="435864"/>
                  </a:moveTo>
                  <a:lnTo>
                    <a:pt x="4142232" y="435864"/>
                  </a:lnTo>
                  <a:lnTo>
                    <a:pt x="4145280" y="431292"/>
                  </a:lnTo>
                  <a:lnTo>
                    <a:pt x="4149852" y="431292"/>
                  </a:lnTo>
                  <a:lnTo>
                    <a:pt x="4149852" y="435864"/>
                  </a:lnTo>
                  <a:close/>
                </a:path>
              </a:pathLst>
            </a:custGeom>
            <a:solidFill>
              <a:srgbClr val="6793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677922" y="4502918"/>
            <a:ext cx="3912235" cy="1995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895" marR="5080">
              <a:lnSpc>
                <a:spcPct val="100400"/>
              </a:lnSpc>
              <a:spcBef>
                <a:spcPts val="95"/>
              </a:spcBef>
            </a:pPr>
            <a:r>
              <a:rPr sz="1150" spc="2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150" b="1" spc="35" dirty="0">
                <a:solidFill>
                  <a:srgbClr val="FFFFFF"/>
                </a:solidFill>
                <a:latin typeface="Trebuchet MS"/>
                <a:cs typeface="Trebuchet MS"/>
              </a:rPr>
              <a:t>Relative </a:t>
            </a:r>
            <a:r>
              <a:rPr sz="1150" b="1" spc="50" dirty="0">
                <a:solidFill>
                  <a:srgbClr val="FFFFFF"/>
                </a:solidFill>
                <a:latin typeface="Trebuchet MS"/>
                <a:cs typeface="Trebuchet MS"/>
              </a:rPr>
              <a:t>Importance </a:t>
            </a:r>
            <a:r>
              <a:rPr sz="1150" spc="-3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150" spc="20" dirty="0">
                <a:solidFill>
                  <a:srgbClr val="FFFFFF"/>
                </a:solidFill>
                <a:latin typeface="Trebuchet MS"/>
                <a:cs typeface="Trebuchet MS"/>
              </a:rPr>
              <a:t>each 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feature </a:t>
            </a:r>
            <a:r>
              <a:rPr sz="1150" spc="30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150" spc="20" dirty="0">
                <a:solidFill>
                  <a:srgbClr val="FFFFFF"/>
                </a:solidFill>
                <a:latin typeface="Trebuchet MS"/>
                <a:cs typeface="Trebuchet MS"/>
              </a:rPr>
              <a:t>determined  </a:t>
            </a:r>
            <a:r>
              <a:rPr sz="1150" spc="3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0" dirty="0">
                <a:solidFill>
                  <a:srgbClr val="FFFFFF"/>
                </a:solidFill>
                <a:latin typeface="Trebuchet MS"/>
                <a:cs typeface="Trebuchet MS"/>
              </a:rPr>
              <a:t>scale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100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feature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FFFFFF"/>
                </a:solidFill>
                <a:latin typeface="Trebuchet MS"/>
                <a:cs typeface="Trebuchet MS"/>
              </a:rPr>
              <a:t>highest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importance  </a:t>
            </a:r>
            <a:r>
              <a:rPr sz="1150" spc="40" dirty="0">
                <a:solidFill>
                  <a:srgbClr val="FFFFFF"/>
                </a:solidFill>
                <a:latin typeface="Trebuchet MS"/>
                <a:cs typeface="Trebuchet MS"/>
              </a:rPr>
              <a:t>having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150" spc="25" dirty="0">
                <a:solidFill>
                  <a:srgbClr val="FFFFFF"/>
                </a:solidFill>
                <a:latin typeface="Trebuchet MS"/>
                <a:cs typeface="Trebuchet MS"/>
              </a:rPr>
              <a:t>score</a:t>
            </a:r>
            <a:r>
              <a:rPr sz="115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3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100.</a:t>
            </a:r>
            <a:endParaRPr sz="1150">
              <a:latin typeface="Trebuchet MS"/>
              <a:cs typeface="Trebuchet MS"/>
            </a:endParaRPr>
          </a:p>
          <a:p>
            <a:pPr marL="116205" marR="66040">
              <a:lnSpc>
                <a:spcPct val="100899"/>
              </a:lnSpc>
              <a:spcBef>
                <a:spcPts val="1105"/>
              </a:spcBef>
            </a:pPr>
            <a:r>
              <a:rPr sz="1150" b="1" spc="20" dirty="0">
                <a:latin typeface="Trebuchet MS"/>
                <a:cs typeface="Trebuchet MS"/>
              </a:rPr>
              <a:t>feature_importance</a:t>
            </a:r>
            <a:r>
              <a:rPr sz="1150" b="1" spc="-35" dirty="0">
                <a:latin typeface="Trebuchet MS"/>
                <a:cs typeface="Trebuchet MS"/>
              </a:rPr>
              <a:t> </a:t>
            </a:r>
            <a:r>
              <a:rPr sz="1150" b="1" spc="95" dirty="0">
                <a:latin typeface="Trebuchet MS"/>
                <a:cs typeface="Trebuchet MS"/>
              </a:rPr>
              <a:t>=</a:t>
            </a:r>
            <a:r>
              <a:rPr sz="1150" b="1" spc="-60" dirty="0">
                <a:latin typeface="Trebuchet MS"/>
                <a:cs typeface="Trebuchet MS"/>
              </a:rPr>
              <a:t> </a:t>
            </a:r>
            <a:r>
              <a:rPr sz="1150" b="1" spc="-40" dirty="0">
                <a:latin typeface="Trebuchet MS"/>
                <a:cs typeface="Trebuchet MS"/>
              </a:rPr>
              <a:t>100.0 </a:t>
            </a:r>
            <a:r>
              <a:rPr sz="1150" b="1" spc="160" dirty="0">
                <a:latin typeface="Trebuchet MS"/>
                <a:cs typeface="Trebuchet MS"/>
              </a:rPr>
              <a:t>*</a:t>
            </a:r>
            <a:r>
              <a:rPr sz="1150" b="1" spc="-65" dirty="0">
                <a:latin typeface="Trebuchet MS"/>
                <a:cs typeface="Trebuchet MS"/>
              </a:rPr>
              <a:t> </a:t>
            </a:r>
            <a:r>
              <a:rPr sz="1150" b="1" spc="15" dirty="0">
                <a:latin typeface="Trebuchet MS"/>
                <a:cs typeface="Trebuchet MS"/>
              </a:rPr>
              <a:t>(feature_importance</a:t>
            </a:r>
            <a:r>
              <a:rPr sz="1150" b="1" spc="-5" dirty="0">
                <a:latin typeface="Trebuchet MS"/>
                <a:cs typeface="Trebuchet MS"/>
              </a:rPr>
              <a:t> </a:t>
            </a:r>
            <a:r>
              <a:rPr sz="1150" b="1" spc="135" dirty="0">
                <a:latin typeface="Trebuchet MS"/>
                <a:cs typeface="Trebuchet MS"/>
              </a:rPr>
              <a:t>/  </a:t>
            </a:r>
            <a:r>
              <a:rPr sz="1150" b="1" spc="15" dirty="0">
                <a:latin typeface="Trebuchet MS"/>
                <a:cs typeface="Trebuchet MS"/>
              </a:rPr>
              <a:t>feature_importance.max())</a:t>
            </a:r>
            <a:endParaRPr sz="11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15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11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1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0" dirty="0">
                <a:solidFill>
                  <a:srgbClr val="FFFFFF"/>
                </a:solidFill>
                <a:latin typeface="Trebuchet MS"/>
                <a:cs typeface="Trebuchet MS"/>
              </a:rPr>
              <a:t>sorted</a:t>
            </a:r>
            <a:r>
              <a:rPr sz="11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11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0" dirty="0">
                <a:solidFill>
                  <a:srgbClr val="FFFFFF"/>
                </a:solidFill>
                <a:latin typeface="Trebuchet MS"/>
                <a:cs typeface="Trebuchet MS"/>
              </a:rPr>
              <a:t>Quick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Sort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algorithm.</a:t>
            </a:r>
            <a:endParaRPr sz="11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Trebuchet MS"/>
              <a:cs typeface="Trebuchet MS"/>
            </a:endParaRPr>
          </a:p>
          <a:p>
            <a:pPr marL="12700" marR="221615">
              <a:lnSpc>
                <a:spcPct val="100899"/>
              </a:lnSpc>
            </a:pP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Finally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FFFFFF"/>
                </a:solidFill>
                <a:latin typeface="Trebuchet MS"/>
                <a:cs typeface="Trebuchet MS"/>
              </a:rPr>
              <a:t>sorted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5" dirty="0">
                <a:solidFill>
                  <a:srgbClr val="FFFFFF"/>
                </a:solidFill>
                <a:latin typeface="Trebuchet MS"/>
                <a:cs typeface="Trebuchet MS"/>
              </a:rPr>
              <a:t>plotted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40" dirty="0">
                <a:solidFill>
                  <a:srgbClr val="FFFFFF"/>
                </a:solidFill>
                <a:latin typeface="Trebuchet MS"/>
                <a:cs typeface="Trebuchet MS"/>
              </a:rPr>
              <a:t>bar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50" dirty="0">
                <a:solidFill>
                  <a:srgbClr val="FFFFFF"/>
                </a:solidFill>
                <a:latin typeface="Trebuchet MS"/>
                <a:cs typeface="Trebuchet MS"/>
              </a:rPr>
              <a:t>graph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in  </a:t>
            </a:r>
            <a:r>
              <a:rPr sz="1150" spc="50" dirty="0">
                <a:solidFill>
                  <a:srgbClr val="FFFFFF"/>
                </a:solidFill>
                <a:latin typeface="Trebuchet MS"/>
                <a:cs typeface="Trebuchet MS"/>
              </a:rPr>
              <a:t>descending </a:t>
            </a:r>
            <a:r>
              <a:rPr sz="1150" spc="30" dirty="0">
                <a:solidFill>
                  <a:srgbClr val="FFFFFF"/>
                </a:solidFill>
                <a:latin typeface="Trebuchet MS"/>
                <a:cs typeface="Trebuchet MS"/>
              </a:rPr>
              <a:t>order</a:t>
            </a:r>
            <a:r>
              <a:rPr sz="115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3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150" spc="-5" dirty="0">
                <a:solidFill>
                  <a:srgbClr val="FFFFFF"/>
                </a:solidFill>
                <a:latin typeface="Trebuchet MS"/>
                <a:cs typeface="Trebuchet MS"/>
              </a:rPr>
              <a:t>their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relative 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importance.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75003"/>
            <a:ext cx="9878695" cy="5425440"/>
            <a:chOff x="0" y="1175003"/>
            <a:chExt cx="9878695" cy="5425440"/>
          </a:xfrm>
        </p:grpSpPr>
        <p:sp>
          <p:nvSpPr>
            <p:cNvPr id="3" name="object 3"/>
            <p:cNvSpPr/>
            <p:nvPr/>
          </p:nvSpPr>
          <p:spPr>
            <a:xfrm>
              <a:off x="0" y="1207007"/>
              <a:ext cx="1048512" cy="6705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7700" y="2234183"/>
              <a:ext cx="8801100" cy="7620"/>
            </a:xfrm>
            <a:custGeom>
              <a:avLst/>
              <a:gdLst/>
              <a:ahLst/>
              <a:cxnLst/>
              <a:rect l="l" t="t" r="r" b="b"/>
              <a:pathLst>
                <a:path w="8801100" h="7619">
                  <a:moveTo>
                    <a:pt x="8801100" y="7619"/>
                  </a:moveTo>
                  <a:lnTo>
                    <a:pt x="0" y="7619"/>
                  </a:lnTo>
                  <a:lnTo>
                    <a:pt x="0" y="0"/>
                  </a:lnTo>
                  <a:lnTo>
                    <a:pt x="8801100" y="0"/>
                  </a:lnTo>
                  <a:lnTo>
                    <a:pt x="8801100" y="761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91500" y="1892807"/>
              <a:ext cx="1286255" cy="220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5732" y="2416527"/>
            <a:ext cx="724471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10" dirty="0">
                <a:solidFill>
                  <a:srgbClr val="FFFFFF"/>
                </a:solidFill>
                <a:latin typeface="Trebuchet MS"/>
                <a:cs typeface="Trebuchet MS"/>
              </a:rPr>
              <a:t>After</a:t>
            </a:r>
            <a:r>
              <a:rPr sz="1300" b="1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70" dirty="0">
                <a:solidFill>
                  <a:srgbClr val="FFFFFF"/>
                </a:solidFill>
                <a:latin typeface="Trebuchet MS"/>
                <a:cs typeface="Trebuchet MS"/>
              </a:rPr>
              <a:t>trying</a:t>
            </a:r>
            <a:r>
              <a:rPr sz="13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50" dirty="0">
                <a:solidFill>
                  <a:srgbClr val="FFFFFF"/>
                </a:solidFill>
                <a:latin typeface="Trebuchet MS"/>
                <a:cs typeface="Trebuchet MS"/>
              </a:rPr>
              <a:t>several</a:t>
            </a:r>
            <a:r>
              <a:rPr sz="130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60" dirty="0">
                <a:solidFill>
                  <a:srgbClr val="FFFFFF"/>
                </a:solidFill>
                <a:latin typeface="Trebuchet MS"/>
                <a:cs typeface="Trebuchet MS"/>
              </a:rPr>
              <a:t>models,</a:t>
            </a:r>
            <a:r>
              <a:rPr sz="1300" b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1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30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60" dirty="0">
                <a:solidFill>
                  <a:srgbClr val="FFFFFF"/>
                </a:solidFill>
                <a:latin typeface="Trebuchet MS"/>
                <a:cs typeface="Trebuchet MS"/>
              </a:rPr>
              <a:t>finally</a:t>
            </a:r>
            <a:r>
              <a:rPr sz="13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50" dirty="0">
                <a:solidFill>
                  <a:srgbClr val="FFFFFF"/>
                </a:solidFill>
                <a:latin typeface="Trebuchet MS"/>
                <a:cs typeface="Trebuchet MS"/>
              </a:rPr>
              <a:t>chose</a:t>
            </a:r>
            <a:r>
              <a:rPr sz="130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7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130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2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3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55" dirty="0">
                <a:solidFill>
                  <a:srgbClr val="FFFFFF"/>
                </a:solidFill>
                <a:latin typeface="Trebuchet MS"/>
                <a:cs typeface="Trebuchet MS"/>
              </a:rPr>
              <a:t>following</a:t>
            </a:r>
            <a:r>
              <a:rPr sz="13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FFFFFF"/>
                </a:solidFill>
                <a:latin typeface="Trebuchet MS"/>
                <a:cs typeface="Trebuchet MS"/>
              </a:rPr>
              <a:t>characteristics: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063" y="4420597"/>
            <a:ext cx="8333105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5"/>
              </a:spcBef>
            </a:pPr>
            <a:r>
              <a:rPr sz="1300" b="1" spc="8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130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4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30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55" dirty="0">
                <a:solidFill>
                  <a:srgbClr val="FFFFFF"/>
                </a:solidFill>
                <a:latin typeface="Trebuchet MS"/>
                <a:cs typeface="Trebuchet MS"/>
              </a:rPr>
              <a:t>model,</a:t>
            </a:r>
            <a:r>
              <a:rPr sz="1300" b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25" dirty="0">
                <a:solidFill>
                  <a:srgbClr val="FFFFFF"/>
                </a:solidFill>
                <a:latin typeface="Trebuchet MS"/>
                <a:cs typeface="Trebuchet MS"/>
              </a:rPr>
              <a:t>dependent</a:t>
            </a:r>
            <a:r>
              <a:rPr sz="1300" b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55" dirty="0">
                <a:solidFill>
                  <a:srgbClr val="FFFFFF"/>
                </a:solidFill>
                <a:latin typeface="Trebuchet MS"/>
                <a:cs typeface="Trebuchet MS"/>
              </a:rPr>
              <a:t>variable</a:t>
            </a:r>
            <a:r>
              <a:rPr sz="130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50" dirty="0">
                <a:solidFill>
                  <a:srgbClr val="FFFFFF"/>
                </a:solidFill>
                <a:latin typeface="Trebuchet MS"/>
                <a:cs typeface="Trebuchet MS"/>
              </a:rPr>
              <a:t>value</a:t>
            </a:r>
            <a:r>
              <a:rPr sz="13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65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1300" b="1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35" dirty="0">
                <a:solidFill>
                  <a:srgbClr val="FFFFFF"/>
                </a:solidFill>
                <a:latin typeface="Trebuchet MS"/>
                <a:cs typeface="Trebuchet MS"/>
              </a:rPr>
              <a:t>predicted</a:t>
            </a:r>
            <a:r>
              <a:rPr sz="130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9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130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35" dirty="0">
                <a:solidFill>
                  <a:srgbClr val="FFFFFF"/>
                </a:solidFill>
                <a:latin typeface="Trebuchet MS"/>
                <a:cs typeface="Trebuchet MS"/>
              </a:rPr>
              <a:t>per</a:t>
            </a:r>
            <a:r>
              <a:rPr sz="13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55" dirty="0">
                <a:solidFill>
                  <a:srgbClr val="FFFFFF"/>
                </a:solidFill>
                <a:latin typeface="Trebuchet MS"/>
                <a:cs typeface="Trebuchet MS"/>
              </a:rPr>
              <a:t>following</a:t>
            </a:r>
            <a:r>
              <a:rPr sz="130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40" dirty="0">
                <a:solidFill>
                  <a:srgbClr val="FFFFFF"/>
                </a:solidFill>
                <a:latin typeface="Trebuchet MS"/>
                <a:cs typeface="Trebuchet MS"/>
              </a:rPr>
              <a:t>threshold</a:t>
            </a:r>
            <a:r>
              <a:rPr sz="1300" b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60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sz="130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FFFFFF"/>
                </a:solidFill>
                <a:latin typeface="Trebuchet MS"/>
                <a:cs typeface="Trebuchet MS"/>
              </a:rPr>
              <a:t>of  </a:t>
            </a:r>
            <a:r>
              <a:rPr sz="1300" b="1" spc="60" dirty="0">
                <a:solidFill>
                  <a:srgbClr val="FFFFFF"/>
                </a:solidFill>
                <a:latin typeface="Trebuchet MS"/>
                <a:cs typeface="Trebuchet MS"/>
              </a:rPr>
              <a:t>Conversion</a:t>
            </a:r>
            <a:r>
              <a:rPr sz="130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45" dirty="0">
                <a:solidFill>
                  <a:srgbClr val="FFFFFF"/>
                </a:solidFill>
                <a:latin typeface="Trebuchet MS"/>
                <a:cs typeface="Trebuchet MS"/>
              </a:rPr>
              <a:t>probability: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69391" y="2820923"/>
            <a:ext cx="9204960" cy="3237230"/>
            <a:chOff x="469391" y="2820923"/>
            <a:chExt cx="9204960" cy="3237230"/>
          </a:xfrm>
        </p:grpSpPr>
        <p:sp>
          <p:nvSpPr>
            <p:cNvPr id="9" name="object 9"/>
            <p:cNvSpPr/>
            <p:nvPr/>
          </p:nvSpPr>
          <p:spPr>
            <a:xfrm>
              <a:off x="1098804" y="5116067"/>
              <a:ext cx="7533132" cy="9418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9391" y="2820923"/>
              <a:ext cx="9204960" cy="8991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75003"/>
            <a:ext cx="9878695" cy="5425440"/>
            <a:chOff x="0" y="1175003"/>
            <a:chExt cx="9878695" cy="5425440"/>
          </a:xfrm>
        </p:grpSpPr>
        <p:sp>
          <p:nvSpPr>
            <p:cNvPr id="3" name="object 3"/>
            <p:cNvSpPr/>
            <p:nvPr/>
          </p:nvSpPr>
          <p:spPr>
            <a:xfrm>
              <a:off x="0" y="1207007"/>
              <a:ext cx="1048512" cy="6705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7700" y="2234183"/>
              <a:ext cx="8801100" cy="7620"/>
            </a:xfrm>
            <a:custGeom>
              <a:avLst/>
              <a:gdLst/>
              <a:ahLst/>
              <a:cxnLst/>
              <a:rect l="l" t="t" r="r" b="b"/>
              <a:pathLst>
                <a:path w="8801100" h="7619">
                  <a:moveTo>
                    <a:pt x="8801100" y="7619"/>
                  </a:moveTo>
                  <a:lnTo>
                    <a:pt x="0" y="7619"/>
                  </a:lnTo>
                  <a:lnTo>
                    <a:pt x="0" y="0"/>
                  </a:lnTo>
                  <a:lnTo>
                    <a:pt x="8801100" y="0"/>
                  </a:lnTo>
                  <a:lnTo>
                    <a:pt x="8801100" y="761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65264" y="1892807"/>
              <a:ext cx="2391155" cy="220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65804" y="2930651"/>
              <a:ext cx="2461260" cy="1732914"/>
            </a:xfrm>
            <a:custGeom>
              <a:avLst/>
              <a:gdLst/>
              <a:ahLst/>
              <a:cxnLst/>
              <a:rect l="l" t="t" r="r" b="b"/>
              <a:pathLst>
                <a:path w="2461260" h="1732914">
                  <a:moveTo>
                    <a:pt x="2461260" y="865644"/>
                  </a:moveTo>
                  <a:lnTo>
                    <a:pt x="2450592" y="854976"/>
                  </a:lnTo>
                  <a:lnTo>
                    <a:pt x="1633728" y="38100"/>
                  </a:lnTo>
                  <a:lnTo>
                    <a:pt x="1595628" y="0"/>
                  </a:lnTo>
                  <a:lnTo>
                    <a:pt x="1595628" y="228600"/>
                  </a:lnTo>
                  <a:lnTo>
                    <a:pt x="0" y="228600"/>
                  </a:lnTo>
                  <a:lnTo>
                    <a:pt x="0" y="1502676"/>
                  </a:lnTo>
                  <a:lnTo>
                    <a:pt x="1595628" y="1502676"/>
                  </a:lnTo>
                  <a:lnTo>
                    <a:pt x="1595628" y="1732800"/>
                  </a:lnTo>
                  <a:lnTo>
                    <a:pt x="1633651" y="1694700"/>
                  </a:lnTo>
                  <a:lnTo>
                    <a:pt x="2449080" y="877836"/>
                  </a:lnTo>
                  <a:lnTo>
                    <a:pt x="2461260" y="865644"/>
                  </a:lnTo>
                  <a:close/>
                </a:path>
              </a:pathLst>
            </a:custGeom>
            <a:solidFill>
              <a:srgbClr val="D4DFD6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7680" y="2967227"/>
              <a:ext cx="3295015" cy="1659889"/>
            </a:xfrm>
            <a:custGeom>
              <a:avLst/>
              <a:gdLst/>
              <a:ahLst/>
              <a:cxnLst/>
              <a:rect l="l" t="t" r="r" b="b"/>
              <a:pathLst>
                <a:path w="3295015" h="1659889">
                  <a:moveTo>
                    <a:pt x="3017520" y="1659636"/>
                  </a:moveTo>
                  <a:lnTo>
                    <a:pt x="275844" y="1659636"/>
                  </a:lnTo>
                  <a:lnTo>
                    <a:pt x="226246" y="1655191"/>
                  </a:lnTo>
                  <a:lnTo>
                    <a:pt x="179570" y="1642368"/>
                  </a:lnTo>
                  <a:lnTo>
                    <a:pt x="136595" y="1621931"/>
                  </a:lnTo>
                  <a:lnTo>
                    <a:pt x="98098" y="1594645"/>
                  </a:lnTo>
                  <a:lnTo>
                    <a:pt x="64856" y="1561276"/>
                  </a:lnTo>
                  <a:lnTo>
                    <a:pt x="37648" y="1522588"/>
                  </a:lnTo>
                  <a:lnTo>
                    <a:pt x="17251" y="1479348"/>
                  </a:lnTo>
                  <a:lnTo>
                    <a:pt x="4442" y="1432319"/>
                  </a:lnTo>
                  <a:lnTo>
                    <a:pt x="0" y="1382268"/>
                  </a:lnTo>
                  <a:lnTo>
                    <a:pt x="0" y="275844"/>
                  </a:lnTo>
                  <a:lnTo>
                    <a:pt x="4442" y="226246"/>
                  </a:lnTo>
                  <a:lnTo>
                    <a:pt x="17251" y="179570"/>
                  </a:lnTo>
                  <a:lnTo>
                    <a:pt x="37648" y="136595"/>
                  </a:lnTo>
                  <a:lnTo>
                    <a:pt x="64856" y="98098"/>
                  </a:lnTo>
                  <a:lnTo>
                    <a:pt x="98098" y="64856"/>
                  </a:lnTo>
                  <a:lnTo>
                    <a:pt x="136595" y="37648"/>
                  </a:lnTo>
                  <a:lnTo>
                    <a:pt x="179570" y="17251"/>
                  </a:lnTo>
                  <a:lnTo>
                    <a:pt x="226246" y="4442"/>
                  </a:lnTo>
                  <a:lnTo>
                    <a:pt x="275844" y="0"/>
                  </a:lnTo>
                  <a:lnTo>
                    <a:pt x="3017520" y="0"/>
                  </a:lnTo>
                  <a:lnTo>
                    <a:pt x="3067170" y="4442"/>
                  </a:lnTo>
                  <a:lnTo>
                    <a:pt x="3113985" y="17251"/>
                  </a:lnTo>
                  <a:lnTo>
                    <a:pt x="3157163" y="37648"/>
                  </a:lnTo>
                  <a:lnTo>
                    <a:pt x="3195901" y="64856"/>
                  </a:lnTo>
                  <a:lnTo>
                    <a:pt x="3229395" y="98098"/>
                  </a:lnTo>
                  <a:lnTo>
                    <a:pt x="3256844" y="136595"/>
                  </a:lnTo>
                  <a:lnTo>
                    <a:pt x="3277444" y="179570"/>
                  </a:lnTo>
                  <a:lnTo>
                    <a:pt x="3290393" y="226246"/>
                  </a:lnTo>
                  <a:lnTo>
                    <a:pt x="3294888" y="275844"/>
                  </a:lnTo>
                  <a:lnTo>
                    <a:pt x="3294888" y="1382268"/>
                  </a:lnTo>
                  <a:lnTo>
                    <a:pt x="3290393" y="1432319"/>
                  </a:lnTo>
                  <a:lnTo>
                    <a:pt x="3277444" y="1479348"/>
                  </a:lnTo>
                  <a:lnTo>
                    <a:pt x="3256844" y="1522588"/>
                  </a:lnTo>
                  <a:lnTo>
                    <a:pt x="3229395" y="1561276"/>
                  </a:lnTo>
                  <a:lnTo>
                    <a:pt x="3195901" y="1594645"/>
                  </a:lnTo>
                  <a:lnTo>
                    <a:pt x="3157163" y="1621931"/>
                  </a:lnTo>
                  <a:lnTo>
                    <a:pt x="3113985" y="1642368"/>
                  </a:lnTo>
                  <a:lnTo>
                    <a:pt x="3067170" y="1655191"/>
                  </a:lnTo>
                  <a:lnTo>
                    <a:pt x="3017520" y="1659636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2440" y="2950463"/>
              <a:ext cx="3325495" cy="1691639"/>
            </a:xfrm>
            <a:custGeom>
              <a:avLst/>
              <a:gdLst/>
              <a:ahLst/>
              <a:cxnLst/>
              <a:rect l="l" t="t" r="r" b="b"/>
              <a:pathLst>
                <a:path w="3325495" h="1691639">
                  <a:moveTo>
                    <a:pt x="3048000" y="1524"/>
                  </a:moveTo>
                  <a:lnTo>
                    <a:pt x="275844" y="1524"/>
                  </a:lnTo>
                  <a:lnTo>
                    <a:pt x="291084" y="0"/>
                  </a:lnTo>
                  <a:lnTo>
                    <a:pt x="3032760" y="0"/>
                  </a:lnTo>
                  <a:lnTo>
                    <a:pt x="3048000" y="1524"/>
                  </a:lnTo>
                  <a:close/>
                </a:path>
                <a:path w="3325495" h="1691639">
                  <a:moveTo>
                    <a:pt x="3048000" y="1691640"/>
                  </a:moveTo>
                  <a:lnTo>
                    <a:pt x="277368" y="1691640"/>
                  </a:lnTo>
                  <a:lnTo>
                    <a:pt x="246888" y="1688592"/>
                  </a:lnTo>
                  <a:lnTo>
                    <a:pt x="205740" y="1679448"/>
                  </a:lnTo>
                  <a:lnTo>
                    <a:pt x="164592" y="1662684"/>
                  </a:lnTo>
                  <a:lnTo>
                    <a:pt x="129540" y="1642872"/>
                  </a:lnTo>
                  <a:lnTo>
                    <a:pt x="85344" y="1606296"/>
                  </a:lnTo>
                  <a:lnTo>
                    <a:pt x="50292" y="1563624"/>
                  </a:lnTo>
                  <a:lnTo>
                    <a:pt x="28956" y="1527048"/>
                  </a:lnTo>
                  <a:lnTo>
                    <a:pt x="22860" y="1513332"/>
                  </a:lnTo>
                  <a:lnTo>
                    <a:pt x="16764" y="1501140"/>
                  </a:lnTo>
                  <a:lnTo>
                    <a:pt x="12192" y="1487424"/>
                  </a:lnTo>
                  <a:lnTo>
                    <a:pt x="9144" y="1473708"/>
                  </a:lnTo>
                  <a:lnTo>
                    <a:pt x="4572" y="1458468"/>
                  </a:lnTo>
                  <a:lnTo>
                    <a:pt x="3048" y="1444752"/>
                  </a:lnTo>
                  <a:lnTo>
                    <a:pt x="0" y="1414272"/>
                  </a:lnTo>
                  <a:lnTo>
                    <a:pt x="0" y="263652"/>
                  </a:lnTo>
                  <a:lnTo>
                    <a:pt x="3048" y="248412"/>
                  </a:lnTo>
                  <a:lnTo>
                    <a:pt x="4572" y="234696"/>
                  </a:lnTo>
                  <a:lnTo>
                    <a:pt x="7620" y="220980"/>
                  </a:lnTo>
                  <a:lnTo>
                    <a:pt x="12192" y="205740"/>
                  </a:lnTo>
                  <a:lnTo>
                    <a:pt x="16764" y="193548"/>
                  </a:lnTo>
                  <a:lnTo>
                    <a:pt x="21336" y="179832"/>
                  </a:lnTo>
                  <a:lnTo>
                    <a:pt x="27432" y="166116"/>
                  </a:lnTo>
                  <a:lnTo>
                    <a:pt x="35052" y="153924"/>
                  </a:lnTo>
                  <a:lnTo>
                    <a:pt x="48768" y="129540"/>
                  </a:lnTo>
                  <a:lnTo>
                    <a:pt x="83820" y="86868"/>
                  </a:lnTo>
                  <a:lnTo>
                    <a:pt x="128016" y="50292"/>
                  </a:lnTo>
                  <a:lnTo>
                    <a:pt x="164592" y="28956"/>
                  </a:lnTo>
                  <a:lnTo>
                    <a:pt x="176784" y="24384"/>
                  </a:lnTo>
                  <a:lnTo>
                    <a:pt x="190500" y="18288"/>
                  </a:lnTo>
                  <a:lnTo>
                    <a:pt x="204216" y="13716"/>
                  </a:lnTo>
                  <a:lnTo>
                    <a:pt x="217932" y="10668"/>
                  </a:lnTo>
                  <a:lnTo>
                    <a:pt x="233172" y="6096"/>
                  </a:lnTo>
                  <a:lnTo>
                    <a:pt x="246888" y="4572"/>
                  </a:lnTo>
                  <a:lnTo>
                    <a:pt x="262128" y="1524"/>
                  </a:lnTo>
                  <a:lnTo>
                    <a:pt x="3061716" y="1524"/>
                  </a:lnTo>
                  <a:lnTo>
                    <a:pt x="3076956" y="4572"/>
                  </a:lnTo>
                  <a:lnTo>
                    <a:pt x="3090672" y="6096"/>
                  </a:lnTo>
                  <a:lnTo>
                    <a:pt x="3105912" y="9144"/>
                  </a:lnTo>
                  <a:lnTo>
                    <a:pt x="3147060" y="22860"/>
                  </a:lnTo>
                  <a:lnTo>
                    <a:pt x="3159252" y="28956"/>
                  </a:lnTo>
                  <a:lnTo>
                    <a:pt x="3164128" y="32004"/>
                  </a:lnTo>
                  <a:lnTo>
                    <a:pt x="278892" y="32004"/>
                  </a:lnTo>
                  <a:lnTo>
                    <a:pt x="265176" y="33528"/>
                  </a:lnTo>
                  <a:lnTo>
                    <a:pt x="252984" y="35052"/>
                  </a:lnTo>
                  <a:lnTo>
                    <a:pt x="239268" y="36576"/>
                  </a:lnTo>
                  <a:lnTo>
                    <a:pt x="227076" y="39624"/>
                  </a:lnTo>
                  <a:lnTo>
                    <a:pt x="214884" y="44196"/>
                  </a:lnTo>
                  <a:lnTo>
                    <a:pt x="202692" y="47244"/>
                  </a:lnTo>
                  <a:lnTo>
                    <a:pt x="190500" y="51816"/>
                  </a:lnTo>
                  <a:lnTo>
                    <a:pt x="146304" y="76200"/>
                  </a:lnTo>
                  <a:lnTo>
                    <a:pt x="108204" y="108204"/>
                  </a:lnTo>
                  <a:lnTo>
                    <a:pt x="76200" y="146304"/>
                  </a:lnTo>
                  <a:lnTo>
                    <a:pt x="56388" y="179832"/>
                  </a:lnTo>
                  <a:lnTo>
                    <a:pt x="39624" y="227076"/>
                  </a:lnTo>
                  <a:lnTo>
                    <a:pt x="36576" y="240792"/>
                  </a:lnTo>
                  <a:lnTo>
                    <a:pt x="33528" y="252984"/>
                  </a:lnTo>
                  <a:lnTo>
                    <a:pt x="32004" y="266700"/>
                  </a:lnTo>
                  <a:lnTo>
                    <a:pt x="30480" y="278892"/>
                  </a:lnTo>
                  <a:lnTo>
                    <a:pt x="30480" y="1412748"/>
                  </a:lnTo>
                  <a:lnTo>
                    <a:pt x="32004" y="1426464"/>
                  </a:lnTo>
                  <a:lnTo>
                    <a:pt x="33528" y="1438656"/>
                  </a:lnTo>
                  <a:lnTo>
                    <a:pt x="36576" y="1452372"/>
                  </a:lnTo>
                  <a:lnTo>
                    <a:pt x="38100" y="1464564"/>
                  </a:lnTo>
                  <a:lnTo>
                    <a:pt x="42672" y="1476756"/>
                  </a:lnTo>
                  <a:lnTo>
                    <a:pt x="45720" y="1488948"/>
                  </a:lnTo>
                  <a:lnTo>
                    <a:pt x="50292" y="1501140"/>
                  </a:lnTo>
                  <a:lnTo>
                    <a:pt x="62484" y="1522476"/>
                  </a:lnTo>
                  <a:lnTo>
                    <a:pt x="74676" y="1545336"/>
                  </a:lnTo>
                  <a:lnTo>
                    <a:pt x="89916" y="1565148"/>
                  </a:lnTo>
                  <a:lnTo>
                    <a:pt x="124968" y="1600200"/>
                  </a:lnTo>
                  <a:lnTo>
                    <a:pt x="166116" y="1629156"/>
                  </a:lnTo>
                  <a:lnTo>
                    <a:pt x="213360" y="1648968"/>
                  </a:lnTo>
                  <a:lnTo>
                    <a:pt x="239268" y="1655064"/>
                  </a:lnTo>
                  <a:lnTo>
                    <a:pt x="251460" y="1658112"/>
                  </a:lnTo>
                  <a:lnTo>
                    <a:pt x="265176" y="1659636"/>
                  </a:lnTo>
                  <a:lnTo>
                    <a:pt x="291084" y="1659636"/>
                  </a:lnTo>
                  <a:lnTo>
                    <a:pt x="3162681" y="1661160"/>
                  </a:lnTo>
                  <a:lnTo>
                    <a:pt x="3159252" y="1662684"/>
                  </a:lnTo>
                  <a:lnTo>
                    <a:pt x="3147060" y="1668780"/>
                  </a:lnTo>
                  <a:lnTo>
                    <a:pt x="3105912" y="1682496"/>
                  </a:lnTo>
                  <a:lnTo>
                    <a:pt x="3078480" y="1688592"/>
                  </a:lnTo>
                  <a:lnTo>
                    <a:pt x="3048000" y="1691640"/>
                  </a:lnTo>
                  <a:close/>
                </a:path>
                <a:path w="3325495" h="1691639">
                  <a:moveTo>
                    <a:pt x="3162681" y="1661160"/>
                  </a:moveTo>
                  <a:lnTo>
                    <a:pt x="3032760" y="1661160"/>
                  </a:lnTo>
                  <a:lnTo>
                    <a:pt x="3046476" y="1659636"/>
                  </a:lnTo>
                  <a:lnTo>
                    <a:pt x="3058668" y="1659636"/>
                  </a:lnTo>
                  <a:lnTo>
                    <a:pt x="3072384" y="1658112"/>
                  </a:lnTo>
                  <a:lnTo>
                    <a:pt x="3084576" y="1655064"/>
                  </a:lnTo>
                  <a:lnTo>
                    <a:pt x="3098292" y="1652016"/>
                  </a:lnTo>
                  <a:lnTo>
                    <a:pt x="3110484" y="1648968"/>
                  </a:lnTo>
                  <a:lnTo>
                    <a:pt x="3122676" y="1644396"/>
                  </a:lnTo>
                  <a:lnTo>
                    <a:pt x="3133344" y="1639824"/>
                  </a:lnTo>
                  <a:lnTo>
                    <a:pt x="3145536" y="1635252"/>
                  </a:lnTo>
                  <a:lnTo>
                    <a:pt x="3198876" y="1601724"/>
                  </a:lnTo>
                  <a:lnTo>
                    <a:pt x="3233928" y="1566672"/>
                  </a:lnTo>
                  <a:lnTo>
                    <a:pt x="3262884" y="1524000"/>
                  </a:lnTo>
                  <a:lnTo>
                    <a:pt x="3267456" y="1513332"/>
                  </a:lnTo>
                  <a:lnTo>
                    <a:pt x="3273552" y="1501140"/>
                  </a:lnTo>
                  <a:lnTo>
                    <a:pt x="3278124" y="1488948"/>
                  </a:lnTo>
                  <a:lnTo>
                    <a:pt x="3281172" y="1476756"/>
                  </a:lnTo>
                  <a:lnTo>
                    <a:pt x="3285744" y="1464564"/>
                  </a:lnTo>
                  <a:lnTo>
                    <a:pt x="3288792" y="1452372"/>
                  </a:lnTo>
                  <a:lnTo>
                    <a:pt x="3290316" y="1440180"/>
                  </a:lnTo>
                  <a:lnTo>
                    <a:pt x="3293364" y="1412748"/>
                  </a:lnTo>
                  <a:lnTo>
                    <a:pt x="3293364" y="280416"/>
                  </a:lnTo>
                  <a:lnTo>
                    <a:pt x="3291840" y="266700"/>
                  </a:lnTo>
                  <a:lnTo>
                    <a:pt x="3290316" y="254508"/>
                  </a:lnTo>
                  <a:lnTo>
                    <a:pt x="3288792" y="240792"/>
                  </a:lnTo>
                  <a:lnTo>
                    <a:pt x="3268980" y="179832"/>
                  </a:lnTo>
                  <a:lnTo>
                    <a:pt x="3235452" y="128016"/>
                  </a:lnTo>
                  <a:lnTo>
                    <a:pt x="3198876" y="91440"/>
                  </a:lnTo>
                  <a:lnTo>
                    <a:pt x="3157728" y="64008"/>
                  </a:lnTo>
                  <a:lnTo>
                    <a:pt x="3098292" y="39624"/>
                  </a:lnTo>
                  <a:lnTo>
                    <a:pt x="3086100" y="38100"/>
                  </a:lnTo>
                  <a:lnTo>
                    <a:pt x="3072384" y="35052"/>
                  </a:lnTo>
                  <a:lnTo>
                    <a:pt x="3060192" y="33528"/>
                  </a:lnTo>
                  <a:lnTo>
                    <a:pt x="3046476" y="32004"/>
                  </a:lnTo>
                  <a:lnTo>
                    <a:pt x="3164128" y="32004"/>
                  </a:lnTo>
                  <a:lnTo>
                    <a:pt x="3171444" y="36576"/>
                  </a:lnTo>
                  <a:lnTo>
                    <a:pt x="3195828" y="50292"/>
                  </a:lnTo>
                  <a:lnTo>
                    <a:pt x="3218688" y="67056"/>
                  </a:lnTo>
                  <a:lnTo>
                    <a:pt x="3258312" y="106680"/>
                  </a:lnTo>
                  <a:lnTo>
                    <a:pt x="3288792" y="152400"/>
                  </a:lnTo>
                  <a:lnTo>
                    <a:pt x="3316224" y="219456"/>
                  </a:lnTo>
                  <a:lnTo>
                    <a:pt x="3323844" y="262128"/>
                  </a:lnTo>
                  <a:lnTo>
                    <a:pt x="3325368" y="277368"/>
                  </a:lnTo>
                  <a:lnTo>
                    <a:pt x="3325368" y="1414272"/>
                  </a:lnTo>
                  <a:lnTo>
                    <a:pt x="3319272" y="1458468"/>
                  </a:lnTo>
                  <a:lnTo>
                    <a:pt x="3302508" y="1513332"/>
                  </a:lnTo>
                  <a:lnTo>
                    <a:pt x="3296412" y="1525524"/>
                  </a:lnTo>
                  <a:lnTo>
                    <a:pt x="3290316" y="1539240"/>
                  </a:lnTo>
                  <a:lnTo>
                    <a:pt x="3258312" y="1584960"/>
                  </a:lnTo>
                  <a:lnTo>
                    <a:pt x="3218688" y="1624584"/>
                  </a:lnTo>
                  <a:lnTo>
                    <a:pt x="3172968" y="1656588"/>
                  </a:lnTo>
                  <a:lnTo>
                    <a:pt x="3162681" y="16611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44468" y="4800599"/>
              <a:ext cx="2481580" cy="1669414"/>
            </a:xfrm>
            <a:custGeom>
              <a:avLst/>
              <a:gdLst/>
              <a:ahLst/>
              <a:cxnLst/>
              <a:rect l="l" t="t" r="r" b="b"/>
              <a:pathLst>
                <a:path w="2481579" h="1669414">
                  <a:moveTo>
                    <a:pt x="2481072" y="833640"/>
                  </a:moveTo>
                  <a:lnTo>
                    <a:pt x="2470404" y="822972"/>
                  </a:lnTo>
                  <a:lnTo>
                    <a:pt x="1685544" y="38100"/>
                  </a:lnTo>
                  <a:lnTo>
                    <a:pt x="1647444" y="0"/>
                  </a:lnTo>
                  <a:lnTo>
                    <a:pt x="1647444" y="220992"/>
                  </a:lnTo>
                  <a:lnTo>
                    <a:pt x="0" y="220992"/>
                  </a:lnTo>
                  <a:lnTo>
                    <a:pt x="0" y="1446288"/>
                  </a:lnTo>
                  <a:lnTo>
                    <a:pt x="1647444" y="1446288"/>
                  </a:lnTo>
                  <a:lnTo>
                    <a:pt x="1647444" y="1668792"/>
                  </a:lnTo>
                  <a:lnTo>
                    <a:pt x="1685467" y="1630692"/>
                  </a:lnTo>
                  <a:lnTo>
                    <a:pt x="2468892" y="845832"/>
                  </a:lnTo>
                  <a:lnTo>
                    <a:pt x="2481072" y="833640"/>
                  </a:lnTo>
                  <a:close/>
                </a:path>
              </a:pathLst>
            </a:custGeom>
            <a:solidFill>
              <a:srgbClr val="D4DFD6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9204" y="4879847"/>
              <a:ext cx="3272154" cy="1510665"/>
            </a:xfrm>
            <a:custGeom>
              <a:avLst/>
              <a:gdLst/>
              <a:ahLst/>
              <a:cxnLst/>
              <a:rect l="l" t="t" r="r" b="b"/>
              <a:pathLst>
                <a:path w="3272154" h="1510664">
                  <a:moveTo>
                    <a:pt x="3020568" y="1510284"/>
                  </a:moveTo>
                  <a:lnTo>
                    <a:pt x="251459" y="1510284"/>
                  </a:lnTo>
                  <a:lnTo>
                    <a:pt x="206310" y="1506224"/>
                  </a:lnTo>
                  <a:lnTo>
                    <a:pt x="163795" y="1494513"/>
                  </a:lnTo>
                  <a:lnTo>
                    <a:pt x="124629" y="1475852"/>
                  </a:lnTo>
                  <a:lnTo>
                    <a:pt x="89527" y="1450946"/>
                  </a:lnTo>
                  <a:lnTo>
                    <a:pt x="59203" y="1420495"/>
                  </a:lnTo>
                  <a:lnTo>
                    <a:pt x="34374" y="1385203"/>
                  </a:lnTo>
                  <a:lnTo>
                    <a:pt x="15754" y="1345771"/>
                  </a:lnTo>
                  <a:lnTo>
                    <a:pt x="4057" y="1302902"/>
                  </a:lnTo>
                  <a:lnTo>
                    <a:pt x="0" y="1257300"/>
                  </a:lnTo>
                  <a:lnTo>
                    <a:pt x="0" y="251460"/>
                  </a:lnTo>
                  <a:lnTo>
                    <a:pt x="4057" y="206310"/>
                  </a:lnTo>
                  <a:lnTo>
                    <a:pt x="15754" y="163795"/>
                  </a:lnTo>
                  <a:lnTo>
                    <a:pt x="34374" y="124629"/>
                  </a:lnTo>
                  <a:lnTo>
                    <a:pt x="59203" y="89527"/>
                  </a:lnTo>
                  <a:lnTo>
                    <a:pt x="89527" y="59203"/>
                  </a:lnTo>
                  <a:lnTo>
                    <a:pt x="124629" y="34374"/>
                  </a:lnTo>
                  <a:lnTo>
                    <a:pt x="163795" y="15754"/>
                  </a:lnTo>
                  <a:lnTo>
                    <a:pt x="206310" y="4057"/>
                  </a:lnTo>
                  <a:lnTo>
                    <a:pt x="251459" y="0"/>
                  </a:lnTo>
                  <a:lnTo>
                    <a:pt x="3020568" y="0"/>
                  </a:lnTo>
                  <a:lnTo>
                    <a:pt x="3065717" y="4057"/>
                  </a:lnTo>
                  <a:lnTo>
                    <a:pt x="3108232" y="15754"/>
                  </a:lnTo>
                  <a:lnTo>
                    <a:pt x="3147398" y="34374"/>
                  </a:lnTo>
                  <a:lnTo>
                    <a:pt x="3182500" y="59203"/>
                  </a:lnTo>
                  <a:lnTo>
                    <a:pt x="3212824" y="89527"/>
                  </a:lnTo>
                  <a:lnTo>
                    <a:pt x="3237653" y="124629"/>
                  </a:lnTo>
                  <a:lnTo>
                    <a:pt x="3256273" y="163795"/>
                  </a:lnTo>
                  <a:lnTo>
                    <a:pt x="3267970" y="206310"/>
                  </a:lnTo>
                  <a:lnTo>
                    <a:pt x="3272028" y="251460"/>
                  </a:lnTo>
                  <a:lnTo>
                    <a:pt x="3272028" y="1257300"/>
                  </a:lnTo>
                  <a:lnTo>
                    <a:pt x="3267970" y="1302902"/>
                  </a:lnTo>
                  <a:lnTo>
                    <a:pt x="3256273" y="1345771"/>
                  </a:lnTo>
                  <a:lnTo>
                    <a:pt x="3237653" y="1385203"/>
                  </a:lnTo>
                  <a:lnTo>
                    <a:pt x="3212824" y="1420495"/>
                  </a:lnTo>
                  <a:lnTo>
                    <a:pt x="3182500" y="1450946"/>
                  </a:lnTo>
                  <a:lnTo>
                    <a:pt x="3147398" y="1475852"/>
                  </a:lnTo>
                  <a:lnTo>
                    <a:pt x="3108232" y="1494513"/>
                  </a:lnTo>
                  <a:lnTo>
                    <a:pt x="3065717" y="1506224"/>
                  </a:lnTo>
                  <a:lnTo>
                    <a:pt x="3020568" y="1510284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2440" y="4864607"/>
              <a:ext cx="3304540" cy="1541145"/>
            </a:xfrm>
            <a:custGeom>
              <a:avLst/>
              <a:gdLst/>
              <a:ahLst/>
              <a:cxnLst/>
              <a:rect l="l" t="t" r="r" b="b"/>
              <a:pathLst>
                <a:path w="3304540" h="1541145">
                  <a:moveTo>
                    <a:pt x="3051048" y="1540764"/>
                  </a:moveTo>
                  <a:lnTo>
                    <a:pt x="254508" y="1540764"/>
                  </a:lnTo>
                  <a:lnTo>
                    <a:pt x="227076" y="1537716"/>
                  </a:lnTo>
                  <a:lnTo>
                    <a:pt x="214884" y="1534668"/>
                  </a:lnTo>
                  <a:lnTo>
                    <a:pt x="201168" y="1531620"/>
                  </a:lnTo>
                  <a:lnTo>
                    <a:pt x="164592" y="1519428"/>
                  </a:lnTo>
                  <a:lnTo>
                    <a:pt x="118872" y="1495044"/>
                  </a:lnTo>
                  <a:lnTo>
                    <a:pt x="79248" y="1463040"/>
                  </a:lnTo>
                  <a:lnTo>
                    <a:pt x="47244" y="1423416"/>
                  </a:lnTo>
                  <a:lnTo>
                    <a:pt x="21336" y="1377696"/>
                  </a:lnTo>
                  <a:lnTo>
                    <a:pt x="9144" y="1341120"/>
                  </a:lnTo>
                  <a:lnTo>
                    <a:pt x="6096" y="1327404"/>
                  </a:lnTo>
                  <a:lnTo>
                    <a:pt x="3048" y="1315212"/>
                  </a:lnTo>
                  <a:lnTo>
                    <a:pt x="1524" y="1301496"/>
                  </a:lnTo>
                  <a:lnTo>
                    <a:pt x="1524" y="1287780"/>
                  </a:lnTo>
                  <a:lnTo>
                    <a:pt x="0" y="1274064"/>
                  </a:lnTo>
                  <a:lnTo>
                    <a:pt x="0" y="254508"/>
                  </a:lnTo>
                  <a:lnTo>
                    <a:pt x="3048" y="227076"/>
                  </a:lnTo>
                  <a:lnTo>
                    <a:pt x="6096" y="213360"/>
                  </a:lnTo>
                  <a:lnTo>
                    <a:pt x="9144" y="201168"/>
                  </a:lnTo>
                  <a:lnTo>
                    <a:pt x="12192" y="187452"/>
                  </a:lnTo>
                  <a:lnTo>
                    <a:pt x="32004" y="140208"/>
                  </a:lnTo>
                  <a:lnTo>
                    <a:pt x="60960" y="97536"/>
                  </a:lnTo>
                  <a:lnTo>
                    <a:pt x="97536" y="60960"/>
                  </a:lnTo>
                  <a:lnTo>
                    <a:pt x="140208" y="32004"/>
                  </a:lnTo>
                  <a:lnTo>
                    <a:pt x="187452" y="12192"/>
                  </a:lnTo>
                  <a:lnTo>
                    <a:pt x="213360" y="6096"/>
                  </a:lnTo>
                  <a:lnTo>
                    <a:pt x="227076" y="3048"/>
                  </a:lnTo>
                  <a:lnTo>
                    <a:pt x="240792" y="1524"/>
                  </a:lnTo>
                  <a:lnTo>
                    <a:pt x="252984" y="0"/>
                  </a:lnTo>
                  <a:lnTo>
                    <a:pt x="3049524" y="0"/>
                  </a:lnTo>
                  <a:lnTo>
                    <a:pt x="3090672" y="4572"/>
                  </a:lnTo>
                  <a:lnTo>
                    <a:pt x="3102864" y="7620"/>
                  </a:lnTo>
                  <a:lnTo>
                    <a:pt x="3139440" y="21336"/>
                  </a:lnTo>
                  <a:lnTo>
                    <a:pt x="3163824" y="32004"/>
                  </a:lnTo>
                  <a:lnTo>
                    <a:pt x="243840" y="32004"/>
                  </a:lnTo>
                  <a:lnTo>
                    <a:pt x="231648" y="33528"/>
                  </a:lnTo>
                  <a:lnTo>
                    <a:pt x="220980" y="36576"/>
                  </a:lnTo>
                  <a:lnTo>
                    <a:pt x="208788" y="38100"/>
                  </a:lnTo>
                  <a:lnTo>
                    <a:pt x="198120" y="41148"/>
                  </a:lnTo>
                  <a:lnTo>
                    <a:pt x="155448" y="59436"/>
                  </a:lnTo>
                  <a:lnTo>
                    <a:pt x="118872" y="83820"/>
                  </a:lnTo>
                  <a:lnTo>
                    <a:pt x="86868" y="115824"/>
                  </a:lnTo>
                  <a:lnTo>
                    <a:pt x="60960" y="153924"/>
                  </a:lnTo>
                  <a:lnTo>
                    <a:pt x="42672" y="196596"/>
                  </a:lnTo>
                  <a:lnTo>
                    <a:pt x="32004" y="254508"/>
                  </a:lnTo>
                  <a:lnTo>
                    <a:pt x="32004" y="1284732"/>
                  </a:lnTo>
                  <a:lnTo>
                    <a:pt x="39624" y="1331976"/>
                  </a:lnTo>
                  <a:lnTo>
                    <a:pt x="59436" y="1385316"/>
                  </a:lnTo>
                  <a:lnTo>
                    <a:pt x="85344" y="1423416"/>
                  </a:lnTo>
                  <a:lnTo>
                    <a:pt x="117348" y="1455420"/>
                  </a:lnTo>
                  <a:lnTo>
                    <a:pt x="153924" y="1479804"/>
                  </a:lnTo>
                  <a:lnTo>
                    <a:pt x="196596" y="1498092"/>
                  </a:lnTo>
                  <a:lnTo>
                    <a:pt x="208788" y="1501140"/>
                  </a:lnTo>
                  <a:lnTo>
                    <a:pt x="219456" y="1504188"/>
                  </a:lnTo>
                  <a:lnTo>
                    <a:pt x="243840" y="1507236"/>
                  </a:lnTo>
                  <a:lnTo>
                    <a:pt x="254508" y="1508760"/>
                  </a:lnTo>
                  <a:lnTo>
                    <a:pt x="3162300" y="1508760"/>
                  </a:lnTo>
                  <a:lnTo>
                    <a:pt x="3140964" y="1519428"/>
                  </a:lnTo>
                  <a:lnTo>
                    <a:pt x="3116580" y="1528572"/>
                  </a:lnTo>
                  <a:lnTo>
                    <a:pt x="3104388" y="1531620"/>
                  </a:lnTo>
                  <a:lnTo>
                    <a:pt x="3090672" y="1534668"/>
                  </a:lnTo>
                  <a:lnTo>
                    <a:pt x="3078480" y="1537716"/>
                  </a:lnTo>
                  <a:lnTo>
                    <a:pt x="3051048" y="1540764"/>
                  </a:lnTo>
                  <a:close/>
                </a:path>
                <a:path w="3304540" h="1541145">
                  <a:moveTo>
                    <a:pt x="3162300" y="1508760"/>
                  </a:moveTo>
                  <a:lnTo>
                    <a:pt x="3048000" y="1508760"/>
                  </a:lnTo>
                  <a:lnTo>
                    <a:pt x="3084576" y="1504188"/>
                  </a:lnTo>
                  <a:lnTo>
                    <a:pt x="3105912" y="1498092"/>
                  </a:lnTo>
                  <a:lnTo>
                    <a:pt x="3148584" y="1481328"/>
                  </a:lnTo>
                  <a:lnTo>
                    <a:pt x="3186684" y="1455420"/>
                  </a:lnTo>
                  <a:lnTo>
                    <a:pt x="3218688" y="1423416"/>
                  </a:lnTo>
                  <a:lnTo>
                    <a:pt x="3243072" y="1386840"/>
                  </a:lnTo>
                  <a:lnTo>
                    <a:pt x="3261360" y="1344168"/>
                  </a:lnTo>
                  <a:lnTo>
                    <a:pt x="3264408" y="1331976"/>
                  </a:lnTo>
                  <a:lnTo>
                    <a:pt x="3267456" y="1321308"/>
                  </a:lnTo>
                  <a:lnTo>
                    <a:pt x="3268980" y="1309116"/>
                  </a:lnTo>
                  <a:lnTo>
                    <a:pt x="3270504" y="1298448"/>
                  </a:lnTo>
                  <a:lnTo>
                    <a:pt x="3272028" y="1286256"/>
                  </a:lnTo>
                  <a:lnTo>
                    <a:pt x="3272028" y="256032"/>
                  </a:lnTo>
                  <a:lnTo>
                    <a:pt x="3270504" y="243840"/>
                  </a:lnTo>
                  <a:lnTo>
                    <a:pt x="3270504" y="231648"/>
                  </a:lnTo>
                  <a:lnTo>
                    <a:pt x="3267456" y="219456"/>
                  </a:lnTo>
                  <a:lnTo>
                    <a:pt x="3265932" y="208788"/>
                  </a:lnTo>
                  <a:lnTo>
                    <a:pt x="3261360" y="198120"/>
                  </a:lnTo>
                  <a:lnTo>
                    <a:pt x="3244596" y="155448"/>
                  </a:lnTo>
                  <a:lnTo>
                    <a:pt x="3218688" y="117348"/>
                  </a:lnTo>
                  <a:lnTo>
                    <a:pt x="3186684" y="85344"/>
                  </a:lnTo>
                  <a:lnTo>
                    <a:pt x="3150108" y="59436"/>
                  </a:lnTo>
                  <a:lnTo>
                    <a:pt x="3107436" y="42672"/>
                  </a:lnTo>
                  <a:lnTo>
                    <a:pt x="3096768" y="38100"/>
                  </a:lnTo>
                  <a:lnTo>
                    <a:pt x="3084576" y="36576"/>
                  </a:lnTo>
                  <a:lnTo>
                    <a:pt x="3072384" y="33528"/>
                  </a:lnTo>
                  <a:lnTo>
                    <a:pt x="3061716" y="32004"/>
                  </a:lnTo>
                  <a:lnTo>
                    <a:pt x="3163824" y="32004"/>
                  </a:lnTo>
                  <a:lnTo>
                    <a:pt x="3185160" y="45720"/>
                  </a:lnTo>
                  <a:lnTo>
                    <a:pt x="3224784" y="77724"/>
                  </a:lnTo>
                  <a:lnTo>
                    <a:pt x="3258312" y="117348"/>
                  </a:lnTo>
                  <a:lnTo>
                    <a:pt x="3282696" y="163068"/>
                  </a:lnTo>
                  <a:lnTo>
                    <a:pt x="3294888" y="199644"/>
                  </a:lnTo>
                  <a:lnTo>
                    <a:pt x="3297936" y="213360"/>
                  </a:lnTo>
                  <a:lnTo>
                    <a:pt x="3300984" y="225552"/>
                  </a:lnTo>
                  <a:lnTo>
                    <a:pt x="3304032" y="252984"/>
                  </a:lnTo>
                  <a:lnTo>
                    <a:pt x="3304032" y="1286256"/>
                  </a:lnTo>
                  <a:lnTo>
                    <a:pt x="3297936" y="1327404"/>
                  </a:lnTo>
                  <a:lnTo>
                    <a:pt x="3282696" y="1376172"/>
                  </a:lnTo>
                  <a:lnTo>
                    <a:pt x="3258312" y="1421892"/>
                  </a:lnTo>
                  <a:lnTo>
                    <a:pt x="3226308" y="1461516"/>
                  </a:lnTo>
                  <a:lnTo>
                    <a:pt x="3186684" y="1495044"/>
                  </a:lnTo>
                  <a:lnTo>
                    <a:pt x="3165348" y="1507236"/>
                  </a:lnTo>
                  <a:lnTo>
                    <a:pt x="3162300" y="15087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57888" y="3166434"/>
            <a:ext cx="2945765" cy="305689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1590" marR="5080" algn="ctr">
              <a:lnSpc>
                <a:spcPct val="89700"/>
              </a:lnSpc>
              <a:spcBef>
                <a:spcPts val="335"/>
              </a:spcBef>
            </a:pPr>
            <a:r>
              <a:rPr sz="1700" b="1" spc="65" dirty="0">
                <a:solidFill>
                  <a:srgbClr val="FFFFFF"/>
                </a:solidFill>
                <a:latin typeface="Trebuchet MS"/>
                <a:cs typeface="Trebuchet MS"/>
              </a:rPr>
              <a:t>The conversion</a:t>
            </a:r>
            <a:r>
              <a:rPr sz="1700" b="1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b="1" spc="70" dirty="0">
                <a:solidFill>
                  <a:srgbClr val="FFFFFF"/>
                </a:solidFill>
                <a:latin typeface="Trebuchet MS"/>
                <a:cs typeface="Trebuchet MS"/>
              </a:rPr>
              <a:t>probability  </a:t>
            </a:r>
            <a:r>
              <a:rPr sz="1700" b="1" spc="1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700" b="1" spc="10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700" b="1" spc="80" dirty="0">
                <a:solidFill>
                  <a:srgbClr val="FFFFFF"/>
                </a:solidFill>
                <a:latin typeface="Trebuchet MS"/>
                <a:cs typeface="Trebuchet MS"/>
              </a:rPr>
              <a:t>lead increases </a:t>
            </a:r>
            <a:r>
              <a:rPr sz="1700" b="1" spc="40" dirty="0">
                <a:solidFill>
                  <a:srgbClr val="FFFFFF"/>
                </a:solidFill>
                <a:latin typeface="Trebuchet MS"/>
                <a:cs typeface="Trebuchet MS"/>
              </a:rPr>
              <a:t>with  </a:t>
            </a:r>
            <a:r>
              <a:rPr sz="1700" b="1" spc="70" dirty="0">
                <a:solidFill>
                  <a:srgbClr val="9C3131"/>
                </a:solidFill>
                <a:latin typeface="Trebuchet MS"/>
                <a:cs typeface="Trebuchet MS"/>
              </a:rPr>
              <a:t>increase </a:t>
            </a:r>
            <a:r>
              <a:rPr sz="1700" b="1" spc="85" dirty="0">
                <a:solidFill>
                  <a:srgbClr val="FFFFFF"/>
                </a:solidFill>
                <a:latin typeface="Trebuchet MS"/>
                <a:cs typeface="Trebuchet MS"/>
              </a:rPr>
              <a:t>in values </a:t>
            </a:r>
            <a:r>
              <a:rPr sz="1700" b="1" spc="1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700" b="1" dirty="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sz="1700" b="1" spc="75" dirty="0">
                <a:solidFill>
                  <a:srgbClr val="FFFFFF"/>
                </a:solidFill>
                <a:latin typeface="Trebuchet MS"/>
                <a:cs typeface="Trebuchet MS"/>
              </a:rPr>
              <a:t>following </a:t>
            </a:r>
            <a:r>
              <a:rPr sz="1700" b="1" spc="35" dirty="0">
                <a:solidFill>
                  <a:srgbClr val="FFFFFF"/>
                </a:solidFill>
                <a:latin typeface="Trebuchet MS"/>
                <a:cs typeface="Trebuchet MS"/>
              </a:rPr>
              <a:t>features </a:t>
            </a:r>
            <a:r>
              <a:rPr sz="1700" b="1" spc="85" dirty="0">
                <a:solidFill>
                  <a:srgbClr val="FFFFFF"/>
                </a:solidFill>
                <a:latin typeface="Trebuchet MS"/>
                <a:cs typeface="Trebuchet MS"/>
              </a:rPr>
              <a:t>in  </a:t>
            </a:r>
            <a:r>
              <a:rPr sz="1700" b="1" spc="90" dirty="0">
                <a:solidFill>
                  <a:srgbClr val="FFFFFF"/>
                </a:solidFill>
                <a:latin typeface="Trebuchet MS"/>
                <a:cs typeface="Trebuchet MS"/>
              </a:rPr>
              <a:t>descending</a:t>
            </a:r>
            <a:r>
              <a:rPr sz="17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b="1" spc="35" dirty="0">
                <a:solidFill>
                  <a:srgbClr val="FFFFFF"/>
                </a:solidFill>
                <a:latin typeface="Trebuchet MS"/>
                <a:cs typeface="Trebuchet MS"/>
              </a:rPr>
              <a:t>order: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Trebuchet MS"/>
              <a:cs typeface="Trebuchet MS"/>
            </a:endParaRPr>
          </a:p>
          <a:p>
            <a:pPr marL="12700" marR="13970" algn="ctr">
              <a:lnSpc>
                <a:spcPct val="89700"/>
              </a:lnSpc>
            </a:pPr>
            <a:r>
              <a:rPr sz="1700" b="1" spc="65" dirty="0">
                <a:solidFill>
                  <a:srgbClr val="FFFFFF"/>
                </a:solidFill>
                <a:latin typeface="Trebuchet MS"/>
                <a:cs typeface="Trebuchet MS"/>
              </a:rPr>
              <a:t>The conversion</a:t>
            </a:r>
            <a:r>
              <a:rPr sz="1700" b="1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b="1" spc="70" dirty="0">
                <a:solidFill>
                  <a:srgbClr val="FFFFFF"/>
                </a:solidFill>
                <a:latin typeface="Trebuchet MS"/>
                <a:cs typeface="Trebuchet MS"/>
              </a:rPr>
              <a:t>probability  </a:t>
            </a:r>
            <a:r>
              <a:rPr sz="1700" b="1" spc="1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700" b="1" spc="10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700" b="1" spc="80" dirty="0">
                <a:solidFill>
                  <a:srgbClr val="FFFFFF"/>
                </a:solidFill>
                <a:latin typeface="Trebuchet MS"/>
                <a:cs typeface="Trebuchet MS"/>
              </a:rPr>
              <a:t>lead increases </a:t>
            </a:r>
            <a:r>
              <a:rPr sz="1700" b="1" spc="40" dirty="0">
                <a:solidFill>
                  <a:srgbClr val="FFFFFF"/>
                </a:solidFill>
                <a:latin typeface="Trebuchet MS"/>
                <a:cs typeface="Trebuchet MS"/>
              </a:rPr>
              <a:t>with  </a:t>
            </a:r>
            <a:r>
              <a:rPr sz="1700" b="1" spc="65" dirty="0">
                <a:solidFill>
                  <a:srgbClr val="9C3131"/>
                </a:solidFill>
                <a:latin typeface="Trebuchet MS"/>
                <a:cs typeface="Trebuchet MS"/>
              </a:rPr>
              <a:t>decrease </a:t>
            </a:r>
            <a:r>
              <a:rPr sz="1700" b="1" spc="85" dirty="0">
                <a:solidFill>
                  <a:srgbClr val="FFFFFF"/>
                </a:solidFill>
                <a:latin typeface="Trebuchet MS"/>
                <a:cs typeface="Trebuchet MS"/>
              </a:rPr>
              <a:t>in values </a:t>
            </a:r>
            <a:r>
              <a:rPr sz="1700" b="1" spc="1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700" b="1" dirty="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sz="1700" b="1" spc="75" dirty="0">
                <a:solidFill>
                  <a:srgbClr val="FFFFFF"/>
                </a:solidFill>
                <a:latin typeface="Trebuchet MS"/>
                <a:cs typeface="Trebuchet MS"/>
              </a:rPr>
              <a:t>following </a:t>
            </a:r>
            <a:r>
              <a:rPr sz="1700" b="1" spc="35" dirty="0">
                <a:solidFill>
                  <a:srgbClr val="FFFFFF"/>
                </a:solidFill>
                <a:latin typeface="Trebuchet MS"/>
                <a:cs typeface="Trebuchet MS"/>
              </a:rPr>
              <a:t>features </a:t>
            </a:r>
            <a:r>
              <a:rPr sz="1700" b="1" spc="85" dirty="0">
                <a:solidFill>
                  <a:srgbClr val="FFFFFF"/>
                </a:solidFill>
                <a:latin typeface="Trebuchet MS"/>
                <a:cs typeface="Trebuchet MS"/>
              </a:rPr>
              <a:t>in  </a:t>
            </a:r>
            <a:r>
              <a:rPr sz="1700" b="1" spc="90" dirty="0">
                <a:solidFill>
                  <a:srgbClr val="FFFFFF"/>
                </a:solidFill>
                <a:latin typeface="Trebuchet MS"/>
                <a:cs typeface="Trebuchet MS"/>
              </a:rPr>
              <a:t>descending</a:t>
            </a:r>
            <a:r>
              <a:rPr sz="17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b="1" spc="35" dirty="0">
                <a:solidFill>
                  <a:srgbClr val="FFFFFF"/>
                </a:solidFill>
                <a:latin typeface="Trebuchet MS"/>
                <a:cs typeface="Trebuchet MS"/>
              </a:rPr>
              <a:t>order: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8568" y="2402816"/>
            <a:ext cx="815911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b="1" spc="60" dirty="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sz="115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2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150" b="1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2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115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40" dirty="0">
                <a:solidFill>
                  <a:srgbClr val="FFFFFF"/>
                </a:solidFill>
                <a:latin typeface="Trebuchet MS"/>
                <a:cs typeface="Trebuchet MS"/>
              </a:rPr>
              <a:t>model,</a:t>
            </a:r>
            <a:r>
              <a:rPr sz="115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60" dirty="0">
                <a:solidFill>
                  <a:srgbClr val="FFFFFF"/>
                </a:solidFill>
                <a:latin typeface="Trebuchet MS"/>
                <a:cs typeface="Trebuchet MS"/>
              </a:rPr>
              <a:t>some</a:t>
            </a:r>
            <a:r>
              <a:rPr sz="115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15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1150" b="1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2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15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20" dirty="0">
                <a:solidFill>
                  <a:srgbClr val="FFFFFF"/>
                </a:solidFill>
                <a:latin typeface="Trebuchet MS"/>
                <a:cs typeface="Trebuchet MS"/>
              </a:rPr>
              <a:t>identified</a:t>
            </a:r>
            <a:r>
              <a:rPr sz="115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35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115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15" dirty="0">
                <a:solidFill>
                  <a:srgbClr val="FFFFFF"/>
                </a:solidFill>
                <a:latin typeface="Trebuchet MS"/>
                <a:cs typeface="Trebuchet MS"/>
              </a:rPr>
              <a:t>contribute</a:t>
            </a:r>
            <a:r>
              <a:rPr sz="115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45" dirty="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sz="1150" b="1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-3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15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5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50" dirty="0">
                <a:solidFill>
                  <a:srgbClr val="FFFFFF"/>
                </a:solidFill>
                <a:latin typeface="Trebuchet MS"/>
                <a:cs typeface="Trebuchet MS"/>
              </a:rPr>
              <a:t>Lead</a:t>
            </a:r>
            <a:r>
              <a:rPr sz="115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35" dirty="0">
                <a:solidFill>
                  <a:srgbClr val="FFFFFF"/>
                </a:solidFill>
                <a:latin typeface="Trebuchet MS"/>
                <a:cs typeface="Trebuchet MS"/>
              </a:rPr>
              <a:t>getting</a:t>
            </a:r>
            <a:r>
              <a:rPr sz="1150" b="1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15" dirty="0">
                <a:solidFill>
                  <a:srgbClr val="FFFFFF"/>
                </a:solidFill>
                <a:latin typeface="Trebuchet MS"/>
                <a:cs typeface="Trebuchet MS"/>
              </a:rPr>
              <a:t>converted</a:t>
            </a:r>
            <a:r>
              <a:rPr sz="1150" b="1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35" dirty="0">
                <a:solidFill>
                  <a:srgbClr val="FFFFFF"/>
                </a:solidFill>
                <a:latin typeface="Trebuchet MS"/>
                <a:cs typeface="Trebuchet MS"/>
              </a:rPr>
              <a:t>successfully.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603492" y="2884932"/>
            <a:ext cx="2601595" cy="3633470"/>
            <a:chOff x="6603492" y="2884932"/>
            <a:chExt cx="2601595" cy="3633470"/>
          </a:xfrm>
        </p:grpSpPr>
        <p:sp>
          <p:nvSpPr>
            <p:cNvPr id="15" name="object 15"/>
            <p:cNvSpPr/>
            <p:nvPr/>
          </p:nvSpPr>
          <p:spPr>
            <a:xfrm>
              <a:off x="6603492" y="2884932"/>
              <a:ext cx="2601467" cy="17282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58356" y="4829555"/>
              <a:ext cx="2520696" cy="16885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75003"/>
            <a:ext cx="9878695" cy="5425440"/>
            <a:chOff x="0" y="1175003"/>
            <a:chExt cx="9878695" cy="5425440"/>
          </a:xfrm>
        </p:grpSpPr>
        <p:sp>
          <p:nvSpPr>
            <p:cNvPr id="3" name="object 3"/>
            <p:cNvSpPr/>
            <p:nvPr/>
          </p:nvSpPr>
          <p:spPr>
            <a:xfrm>
              <a:off x="0" y="1207007"/>
              <a:ext cx="1048512" cy="6705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7700" y="2234183"/>
              <a:ext cx="8801100" cy="7620"/>
            </a:xfrm>
            <a:custGeom>
              <a:avLst/>
              <a:gdLst/>
              <a:ahLst/>
              <a:cxnLst/>
              <a:rect l="l" t="t" r="r" b="b"/>
              <a:pathLst>
                <a:path w="8801100" h="7619">
                  <a:moveTo>
                    <a:pt x="8801100" y="7619"/>
                  </a:moveTo>
                  <a:lnTo>
                    <a:pt x="0" y="7619"/>
                  </a:lnTo>
                  <a:lnTo>
                    <a:pt x="0" y="0"/>
                  </a:lnTo>
                  <a:lnTo>
                    <a:pt x="8801100" y="0"/>
                  </a:lnTo>
                  <a:lnTo>
                    <a:pt x="8801100" y="761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38828" y="1892807"/>
              <a:ext cx="5146548" cy="220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41548" y="2420111"/>
              <a:ext cx="6352032" cy="5882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82178" y="2459184"/>
            <a:ext cx="2592070" cy="488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6680" indent="-94615">
              <a:lnSpc>
                <a:spcPct val="100000"/>
              </a:lnSpc>
              <a:spcBef>
                <a:spcPts val="95"/>
              </a:spcBef>
              <a:buFont typeface="Trebuchet MS"/>
              <a:buChar char="•"/>
              <a:tabLst>
                <a:tab pos="107314" algn="l"/>
              </a:tabLst>
            </a:pPr>
            <a:r>
              <a:rPr sz="1000" b="1" spc="30" dirty="0">
                <a:latin typeface="Trebuchet MS"/>
                <a:cs typeface="Trebuchet MS"/>
              </a:rPr>
              <a:t>Tags_Lost </a:t>
            </a:r>
            <a:r>
              <a:rPr sz="1000" b="1" spc="-25" dirty="0">
                <a:latin typeface="Trebuchet MS"/>
                <a:cs typeface="Trebuchet MS"/>
              </a:rPr>
              <a:t>to</a:t>
            </a:r>
            <a:r>
              <a:rPr sz="1000" b="1" spc="-204" dirty="0">
                <a:latin typeface="Trebuchet MS"/>
                <a:cs typeface="Trebuchet MS"/>
              </a:rPr>
              <a:t> </a:t>
            </a:r>
            <a:r>
              <a:rPr sz="1000" b="1" spc="90" dirty="0">
                <a:latin typeface="Trebuchet MS"/>
                <a:cs typeface="Trebuchet MS"/>
              </a:rPr>
              <a:t>EINS</a:t>
            </a:r>
            <a:endParaRPr sz="1000">
              <a:latin typeface="Trebuchet MS"/>
              <a:cs typeface="Trebuchet MS"/>
            </a:endParaRPr>
          </a:p>
          <a:p>
            <a:pPr marL="106680" indent="-94615">
              <a:lnSpc>
                <a:spcPct val="100000"/>
              </a:lnSpc>
              <a:spcBef>
                <a:spcPts val="25"/>
              </a:spcBef>
              <a:buFont typeface="Trebuchet MS"/>
              <a:buChar char="•"/>
              <a:tabLst>
                <a:tab pos="107314" algn="l"/>
              </a:tabLst>
            </a:pPr>
            <a:r>
              <a:rPr sz="1000" b="1" spc="45" dirty="0">
                <a:latin typeface="Trebuchet MS"/>
                <a:cs typeface="Trebuchet MS"/>
              </a:rPr>
              <a:t>Tags_Closed </a:t>
            </a:r>
            <a:r>
              <a:rPr sz="1000" b="1" spc="35" dirty="0">
                <a:latin typeface="Trebuchet MS"/>
                <a:cs typeface="Trebuchet MS"/>
              </a:rPr>
              <a:t>by</a:t>
            </a:r>
            <a:r>
              <a:rPr sz="1000" b="1" spc="-210" dirty="0">
                <a:latin typeface="Trebuchet MS"/>
                <a:cs typeface="Trebuchet MS"/>
              </a:rPr>
              <a:t> </a:t>
            </a:r>
            <a:r>
              <a:rPr sz="1000" b="1" spc="20" dirty="0">
                <a:latin typeface="Trebuchet MS"/>
                <a:cs typeface="Trebuchet MS"/>
              </a:rPr>
              <a:t>Horizzon</a:t>
            </a:r>
            <a:endParaRPr sz="1000">
              <a:latin typeface="Trebuchet MS"/>
              <a:cs typeface="Trebuchet MS"/>
            </a:endParaRPr>
          </a:p>
          <a:p>
            <a:pPr marL="106680" indent="-94615">
              <a:lnSpc>
                <a:spcPct val="100000"/>
              </a:lnSpc>
              <a:spcBef>
                <a:spcPts val="25"/>
              </a:spcBef>
              <a:buFont typeface="Trebuchet MS"/>
              <a:buChar char="•"/>
              <a:tabLst>
                <a:tab pos="107314" algn="l"/>
              </a:tabLst>
            </a:pPr>
            <a:r>
              <a:rPr sz="1000" b="1" spc="45" dirty="0">
                <a:latin typeface="Trebuchet MS"/>
                <a:cs typeface="Trebuchet MS"/>
              </a:rPr>
              <a:t>Tags_Will</a:t>
            </a:r>
            <a:r>
              <a:rPr sz="1000" b="1" spc="-85" dirty="0">
                <a:latin typeface="Trebuchet MS"/>
                <a:cs typeface="Trebuchet MS"/>
              </a:rPr>
              <a:t> </a:t>
            </a:r>
            <a:r>
              <a:rPr sz="1000" b="1" spc="5" dirty="0">
                <a:latin typeface="Trebuchet MS"/>
                <a:cs typeface="Trebuchet MS"/>
              </a:rPr>
              <a:t>revert</a:t>
            </a:r>
            <a:r>
              <a:rPr sz="1000" b="1" spc="-85" dirty="0">
                <a:latin typeface="Trebuchet MS"/>
                <a:cs typeface="Trebuchet MS"/>
              </a:rPr>
              <a:t> </a:t>
            </a:r>
            <a:r>
              <a:rPr sz="1000" b="1" spc="-5" dirty="0">
                <a:latin typeface="Trebuchet MS"/>
                <a:cs typeface="Trebuchet MS"/>
              </a:rPr>
              <a:t>after</a:t>
            </a:r>
            <a:r>
              <a:rPr sz="1000" b="1" spc="-90" dirty="0">
                <a:latin typeface="Trebuchet MS"/>
                <a:cs typeface="Trebuchet MS"/>
              </a:rPr>
              <a:t> </a:t>
            </a:r>
            <a:r>
              <a:rPr sz="1000" b="1" spc="40" dirty="0">
                <a:latin typeface="Trebuchet MS"/>
                <a:cs typeface="Trebuchet MS"/>
              </a:rPr>
              <a:t>reading</a:t>
            </a:r>
            <a:r>
              <a:rPr sz="1000" b="1" spc="-75" dirty="0">
                <a:latin typeface="Trebuchet MS"/>
                <a:cs typeface="Trebuchet MS"/>
              </a:rPr>
              <a:t> </a:t>
            </a:r>
            <a:r>
              <a:rPr sz="1000" b="1" spc="-10" dirty="0">
                <a:latin typeface="Trebuchet MS"/>
                <a:cs typeface="Trebuchet MS"/>
              </a:rPr>
              <a:t>the</a:t>
            </a:r>
            <a:r>
              <a:rPr sz="1000" b="1" spc="-70" dirty="0">
                <a:latin typeface="Trebuchet MS"/>
                <a:cs typeface="Trebuchet MS"/>
              </a:rPr>
              <a:t> </a:t>
            </a:r>
            <a:r>
              <a:rPr sz="1000" b="1" spc="50" dirty="0">
                <a:latin typeface="Trebuchet MS"/>
                <a:cs typeface="Trebuchet MS"/>
              </a:rPr>
              <a:t>email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8055" y="2350007"/>
            <a:ext cx="2823972" cy="7284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8320" y="2463781"/>
            <a:ext cx="2573655" cy="47625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40"/>
              </a:spcBef>
            </a:pPr>
            <a:r>
              <a:rPr sz="1050" spc="55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10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0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Trebuchet MS"/>
                <a:cs typeface="Trebuchet MS"/>
              </a:rPr>
              <a:t>top</a:t>
            </a:r>
            <a:r>
              <a:rPr sz="10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three</a:t>
            </a:r>
            <a:r>
              <a:rPr sz="1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30" dirty="0">
                <a:solidFill>
                  <a:srgbClr val="FFFFFF"/>
                </a:solidFill>
                <a:latin typeface="Trebuchet MS"/>
                <a:cs typeface="Trebuchet MS"/>
              </a:rPr>
              <a:t>variables</a:t>
            </a:r>
            <a:r>
              <a:rPr sz="10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30" dirty="0">
                <a:solidFill>
                  <a:srgbClr val="FFFFFF"/>
                </a:solidFill>
                <a:latin typeface="Trebuchet MS"/>
                <a:cs typeface="Trebuchet MS"/>
              </a:rPr>
              <a:t>your  </a:t>
            </a:r>
            <a:r>
              <a:rPr sz="1050" spc="45" dirty="0">
                <a:solidFill>
                  <a:srgbClr val="FFFFFF"/>
                </a:solidFill>
                <a:latin typeface="Trebuchet MS"/>
                <a:cs typeface="Trebuchet MS"/>
              </a:rPr>
              <a:t>model </a:t>
            </a:r>
            <a:r>
              <a:rPr sz="1050" spc="-35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1050" spc="10" dirty="0">
                <a:solidFill>
                  <a:srgbClr val="FFFFFF"/>
                </a:solidFill>
                <a:latin typeface="Trebuchet MS"/>
                <a:cs typeface="Trebuchet MS"/>
              </a:rPr>
              <a:t>contribute </a:t>
            </a:r>
            <a:r>
              <a:rPr sz="1050" spc="15" dirty="0">
                <a:solidFill>
                  <a:srgbClr val="FFFFFF"/>
                </a:solidFill>
                <a:latin typeface="Trebuchet MS"/>
                <a:cs typeface="Trebuchet MS"/>
              </a:rPr>
              <a:t>most </a:t>
            </a:r>
            <a:r>
              <a:rPr sz="1050" spc="10" dirty="0">
                <a:solidFill>
                  <a:srgbClr val="FFFFFF"/>
                </a:solidFill>
                <a:latin typeface="Trebuchet MS"/>
                <a:cs typeface="Trebuchet MS"/>
              </a:rPr>
              <a:t>towards </a:t>
            </a:r>
            <a:r>
              <a:rPr sz="1050" spc="-10" dirty="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sz="1050" spc="25" dirty="0">
                <a:solidFill>
                  <a:srgbClr val="FFFFFF"/>
                </a:solidFill>
                <a:latin typeface="Trebuchet MS"/>
                <a:cs typeface="Trebuchet MS"/>
              </a:rPr>
              <a:t>probability</a:t>
            </a:r>
            <a:r>
              <a:rPr sz="10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0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30" dirty="0">
                <a:solidFill>
                  <a:srgbClr val="FFFFFF"/>
                </a:solidFill>
                <a:latin typeface="Trebuchet MS"/>
                <a:cs typeface="Trebuchet MS"/>
              </a:rPr>
              <a:t>lead</a:t>
            </a:r>
            <a:r>
              <a:rPr sz="10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Trebuchet MS"/>
                <a:cs typeface="Trebuchet MS"/>
              </a:rPr>
              <a:t>getting</a:t>
            </a:r>
            <a:r>
              <a:rPr sz="1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35" dirty="0">
                <a:solidFill>
                  <a:srgbClr val="FFFFFF"/>
                </a:solidFill>
                <a:latin typeface="Trebuchet MS"/>
                <a:cs typeface="Trebuchet MS"/>
              </a:rPr>
              <a:t>converted?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58667" y="3297935"/>
            <a:ext cx="6513576" cy="6278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105402" y="3338593"/>
            <a:ext cx="2795270" cy="523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6680" indent="-94615">
              <a:lnSpc>
                <a:spcPct val="100000"/>
              </a:lnSpc>
              <a:spcBef>
                <a:spcPts val="114"/>
              </a:spcBef>
              <a:buFont typeface="Trebuchet MS"/>
              <a:buChar char="•"/>
              <a:tabLst>
                <a:tab pos="107314" algn="l"/>
              </a:tabLst>
            </a:pPr>
            <a:r>
              <a:rPr sz="1050" b="1" spc="40" dirty="0">
                <a:latin typeface="Trebuchet MS"/>
                <a:cs typeface="Trebuchet MS"/>
              </a:rPr>
              <a:t>Tags_Lost </a:t>
            </a:r>
            <a:r>
              <a:rPr sz="1050" b="1" spc="-15" dirty="0">
                <a:latin typeface="Trebuchet MS"/>
                <a:cs typeface="Trebuchet MS"/>
              </a:rPr>
              <a:t>to</a:t>
            </a:r>
            <a:r>
              <a:rPr sz="1050" b="1" spc="-114" dirty="0">
                <a:latin typeface="Trebuchet MS"/>
                <a:cs typeface="Trebuchet MS"/>
              </a:rPr>
              <a:t> </a:t>
            </a:r>
            <a:r>
              <a:rPr sz="1050" b="1" spc="105" dirty="0">
                <a:latin typeface="Trebuchet MS"/>
                <a:cs typeface="Trebuchet MS"/>
              </a:rPr>
              <a:t>EINS</a:t>
            </a:r>
            <a:endParaRPr sz="1050">
              <a:latin typeface="Trebuchet MS"/>
              <a:cs typeface="Trebuchet MS"/>
            </a:endParaRPr>
          </a:p>
          <a:p>
            <a:pPr marL="106680" indent="-94615">
              <a:lnSpc>
                <a:spcPct val="100000"/>
              </a:lnSpc>
              <a:spcBef>
                <a:spcPts val="60"/>
              </a:spcBef>
              <a:buFont typeface="Trebuchet MS"/>
              <a:buChar char="•"/>
              <a:tabLst>
                <a:tab pos="107314" algn="l"/>
              </a:tabLst>
            </a:pPr>
            <a:r>
              <a:rPr sz="1050" b="1" spc="60" dirty="0">
                <a:latin typeface="Trebuchet MS"/>
                <a:cs typeface="Trebuchet MS"/>
              </a:rPr>
              <a:t>Tags_Closed </a:t>
            </a:r>
            <a:r>
              <a:rPr sz="1050" b="1" spc="55" dirty="0">
                <a:latin typeface="Trebuchet MS"/>
                <a:cs typeface="Trebuchet MS"/>
              </a:rPr>
              <a:t>by</a:t>
            </a:r>
            <a:r>
              <a:rPr sz="1050" b="1" spc="-140" dirty="0">
                <a:latin typeface="Trebuchet MS"/>
                <a:cs typeface="Trebuchet MS"/>
              </a:rPr>
              <a:t> </a:t>
            </a:r>
            <a:r>
              <a:rPr sz="1050" b="1" spc="35" dirty="0">
                <a:latin typeface="Trebuchet MS"/>
                <a:cs typeface="Trebuchet MS"/>
              </a:rPr>
              <a:t>Horizzon</a:t>
            </a:r>
            <a:endParaRPr sz="1050">
              <a:latin typeface="Trebuchet MS"/>
              <a:cs typeface="Trebuchet MS"/>
            </a:endParaRPr>
          </a:p>
          <a:p>
            <a:pPr marL="106680" indent="-94615">
              <a:lnSpc>
                <a:spcPct val="100000"/>
              </a:lnSpc>
              <a:spcBef>
                <a:spcPts val="60"/>
              </a:spcBef>
              <a:buFont typeface="Trebuchet MS"/>
              <a:buChar char="•"/>
              <a:tabLst>
                <a:tab pos="107314" algn="l"/>
              </a:tabLst>
            </a:pPr>
            <a:r>
              <a:rPr sz="1050" b="1" spc="60" dirty="0">
                <a:latin typeface="Trebuchet MS"/>
                <a:cs typeface="Trebuchet MS"/>
              </a:rPr>
              <a:t>Tags_Will</a:t>
            </a:r>
            <a:r>
              <a:rPr sz="1050" b="1" spc="-40" dirty="0">
                <a:latin typeface="Trebuchet MS"/>
                <a:cs typeface="Trebuchet MS"/>
              </a:rPr>
              <a:t> </a:t>
            </a:r>
            <a:r>
              <a:rPr sz="1050" b="1" spc="15" dirty="0">
                <a:latin typeface="Trebuchet MS"/>
                <a:cs typeface="Trebuchet MS"/>
              </a:rPr>
              <a:t>revert</a:t>
            </a:r>
            <a:r>
              <a:rPr sz="1050" b="1" spc="-55" dirty="0">
                <a:latin typeface="Trebuchet MS"/>
                <a:cs typeface="Trebuchet MS"/>
              </a:rPr>
              <a:t> </a:t>
            </a:r>
            <a:r>
              <a:rPr sz="1050" b="1" spc="10" dirty="0">
                <a:latin typeface="Trebuchet MS"/>
                <a:cs typeface="Trebuchet MS"/>
              </a:rPr>
              <a:t>after</a:t>
            </a:r>
            <a:r>
              <a:rPr sz="1050" b="1" spc="-55" dirty="0">
                <a:latin typeface="Trebuchet MS"/>
                <a:cs typeface="Trebuchet MS"/>
              </a:rPr>
              <a:t> </a:t>
            </a:r>
            <a:r>
              <a:rPr sz="1050" b="1" spc="55" dirty="0">
                <a:latin typeface="Trebuchet MS"/>
                <a:cs typeface="Trebuchet MS"/>
              </a:rPr>
              <a:t>reading</a:t>
            </a:r>
            <a:r>
              <a:rPr sz="1050" b="1" spc="-45" dirty="0">
                <a:latin typeface="Trebuchet MS"/>
                <a:cs typeface="Trebuchet MS"/>
              </a:rPr>
              <a:t> </a:t>
            </a:r>
            <a:r>
              <a:rPr sz="1050" b="1" dirty="0">
                <a:latin typeface="Trebuchet MS"/>
                <a:cs typeface="Trebuchet MS"/>
              </a:rPr>
              <a:t>the</a:t>
            </a:r>
            <a:r>
              <a:rPr sz="1050" b="1" spc="-50" dirty="0">
                <a:latin typeface="Trebuchet MS"/>
                <a:cs typeface="Trebuchet MS"/>
              </a:rPr>
              <a:t> </a:t>
            </a:r>
            <a:r>
              <a:rPr sz="1050" b="1" spc="70" dirty="0">
                <a:latin typeface="Trebuchet MS"/>
                <a:cs typeface="Trebuchet MS"/>
              </a:rPr>
              <a:t>email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6719" y="3221735"/>
            <a:ext cx="2667000" cy="7787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0041" y="3291305"/>
            <a:ext cx="2491740" cy="61976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ct val="89900"/>
              </a:lnSpc>
              <a:spcBef>
                <a:spcPts val="245"/>
              </a:spcBef>
            </a:pPr>
            <a:r>
              <a:rPr sz="1050" spc="30" dirty="0">
                <a:solidFill>
                  <a:srgbClr val="FFFFFF"/>
                </a:solidFill>
                <a:latin typeface="Trebuchet MS"/>
                <a:cs typeface="Trebuchet MS"/>
              </a:rPr>
              <a:t>What </a:t>
            </a:r>
            <a:r>
              <a:rPr sz="1050" spc="10" dirty="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sz="1050" spc="-1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050" spc="10" dirty="0">
                <a:solidFill>
                  <a:srgbClr val="FFFFFF"/>
                </a:solidFill>
                <a:latin typeface="Trebuchet MS"/>
                <a:cs typeface="Trebuchet MS"/>
              </a:rPr>
              <a:t>top </a:t>
            </a:r>
            <a:r>
              <a:rPr sz="1050" spc="25" dirty="0">
                <a:solidFill>
                  <a:srgbClr val="FFFFFF"/>
                </a:solidFill>
                <a:latin typeface="Trebuchet MS"/>
                <a:cs typeface="Trebuchet MS"/>
              </a:rPr>
              <a:t>3 categorical/dummy  </a:t>
            </a:r>
            <a:r>
              <a:rPr sz="1050" spc="30" dirty="0">
                <a:solidFill>
                  <a:srgbClr val="FFFFFF"/>
                </a:solidFill>
                <a:latin typeface="Trebuchet MS"/>
                <a:cs typeface="Trebuchet MS"/>
              </a:rPr>
              <a:t>variables </a:t>
            </a:r>
            <a:r>
              <a:rPr sz="1050" spc="2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050" spc="-1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050" spc="40" dirty="0">
                <a:solidFill>
                  <a:srgbClr val="FFFFFF"/>
                </a:solidFill>
                <a:latin typeface="Trebuchet MS"/>
                <a:cs typeface="Trebuchet MS"/>
              </a:rPr>
              <a:t>model </a:t>
            </a:r>
            <a:r>
              <a:rPr sz="1050" spc="25" dirty="0">
                <a:solidFill>
                  <a:srgbClr val="FFFFFF"/>
                </a:solidFill>
                <a:latin typeface="Trebuchet MS"/>
                <a:cs typeface="Trebuchet MS"/>
              </a:rPr>
              <a:t>which </a:t>
            </a:r>
            <a:r>
              <a:rPr sz="1050" spc="20" dirty="0">
                <a:solidFill>
                  <a:srgbClr val="FFFFFF"/>
                </a:solidFill>
                <a:latin typeface="Trebuchet MS"/>
                <a:cs typeface="Trebuchet MS"/>
              </a:rPr>
              <a:t>get  </a:t>
            </a:r>
            <a:r>
              <a:rPr sz="1050" spc="35" dirty="0">
                <a:solidFill>
                  <a:srgbClr val="FFFFFF"/>
                </a:solidFill>
                <a:latin typeface="Trebuchet MS"/>
                <a:cs typeface="Trebuchet MS"/>
              </a:rPr>
              <a:t>maximum</a:t>
            </a:r>
            <a:r>
              <a:rPr sz="1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Trebuchet MS"/>
                <a:cs typeface="Trebuchet MS"/>
              </a:rPr>
              <a:t>focus</a:t>
            </a:r>
            <a:r>
              <a:rPr sz="1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0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35" dirty="0">
                <a:solidFill>
                  <a:srgbClr val="FFFFFF"/>
                </a:solidFill>
                <a:latin typeface="Trebuchet MS"/>
                <a:cs typeface="Trebuchet MS"/>
              </a:rPr>
              <a:t>order</a:t>
            </a:r>
            <a:r>
              <a:rPr sz="1050" spc="-30" dirty="0">
                <a:solidFill>
                  <a:srgbClr val="FFFFFF"/>
                </a:solidFill>
                <a:latin typeface="Trebuchet MS"/>
                <a:cs typeface="Trebuchet MS"/>
              </a:rPr>
              <a:t> to</a:t>
            </a:r>
            <a:r>
              <a:rPr sz="1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FFFFFF"/>
                </a:solidFill>
                <a:latin typeface="Trebuchet MS"/>
                <a:cs typeface="Trebuchet MS"/>
              </a:rPr>
              <a:t>increase</a:t>
            </a:r>
            <a:r>
              <a:rPr sz="10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sz="1050" spc="25" dirty="0">
                <a:solidFill>
                  <a:srgbClr val="FFFFFF"/>
                </a:solidFill>
                <a:latin typeface="Trebuchet MS"/>
                <a:cs typeface="Trebuchet MS"/>
              </a:rPr>
              <a:t>probability </a:t>
            </a:r>
            <a:r>
              <a:rPr sz="1050" spc="-2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050" spc="30" dirty="0">
                <a:solidFill>
                  <a:srgbClr val="FFFFFF"/>
                </a:solidFill>
                <a:latin typeface="Trebuchet MS"/>
                <a:cs typeface="Trebuchet MS"/>
              </a:rPr>
              <a:t>lead</a:t>
            </a:r>
            <a:r>
              <a:rPr sz="10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FFFFFF"/>
                </a:solidFill>
                <a:latin typeface="Trebuchet MS"/>
                <a:cs typeface="Trebuchet MS"/>
              </a:rPr>
              <a:t>conversion?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07508" y="4219955"/>
            <a:ext cx="4597908" cy="8458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417289" y="4246833"/>
            <a:ext cx="4091304" cy="76454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06680" marR="5080" indent="-94615">
              <a:lnSpc>
                <a:spcPct val="90000"/>
              </a:lnSpc>
              <a:spcBef>
                <a:spcPts val="240"/>
              </a:spcBef>
              <a:buFont typeface="Trebuchet MS"/>
              <a:buChar char="•"/>
              <a:tabLst>
                <a:tab pos="107314" algn="l"/>
              </a:tabLst>
            </a:pPr>
            <a:r>
              <a:rPr sz="1050" b="1" spc="10" dirty="0">
                <a:latin typeface="Trebuchet MS"/>
                <a:cs typeface="Trebuchet MS"/>
              </a:rPr>
              <a:t>We </a:t>
            </a:r>
            <a:r>
              <a:rPr sz="1050" b="1" spc="60" dirty="0">
                <a:latin typeface="Trebuchet MS"/>
                <a:cs typeface="Trebuchet MS"/>
              </a:rPr>
              <a:t>will </a:t>
            </a:r>
            <a:r>
              <a:rPr sz="1050" b="1" spc="40" dirty="0">
                <a:latin typeface="Trebuchet MS"/>
                <a:cs typeface="Trebuchet MS"/>
              </a:rPr>
              <a:t>choose </a:t>
            </a:r>
            <a:r>
              <a:rPr sz="1050" b="1" spc="60" dirty="0">
                <a:latin typeface="Trebuchet MS"/>
                <a:cs typeface="Trebuchet MS"/>
              </a:rPr>
              <a:t>a </a:t>
            </a:r>
            <a:r>
              <a:rPr sz="1050" b="1" spc="25" dirty="0">
                <a:solidFill>
                  <a:srgbClr val="9C3131"/>
                </a:solidFill>
                <a:latin typeface="Trebuchet MS"/>
                <a:cs typeface="Trebuchet MS"/>
              </a:rPr>
              <a:t>lower </a:t>
            </a:r>
            <a:r>
              <a:rPr sz="1050" b="1" spc="35" dirty="0">
                <a:latin typeface="Trebuchet MS"/>
                <a:cs typeface="Trebuchet MS"/>
              </a:rPr>
              <a:t>threshold </a:t>
            </a:r>
            <a:r>
              <a:rPr sz="1050" b="1" spc="45" dirty="0">
                <a:latin typeface="Trebuchet MS"/>
                <a:cs typeface="Trebuchet MS"/>
              </a:rPr>
              <a:t>value </a:t>
            </a:r>
            <a:r>
              <a:rPr sz="1050" b="1" spc="10" dirty="0">
                <a:latin typeface="Trebuchet MS"/>
                <a:cs typeface="Trebuchet MS"/>
              </a:rPr>
              <a:t>for </a:t>
            </a:r>
            <a:r>
              <a:rPr sz="1050" b="1" spc="50" dirty="0">
                <a:latin typeface="Trebuchet MS"/>
                <a:cs typeface="Trebuchet MS"/>
              </a:rPr>
              <a:t>Conversion  </a:t>
            </a:r>
            <a:r>
              <a:rPr sz="1050" b="1" spc="30" dirty="0">
                <a:latin typeface="Trebuchet MS"/>
                <a:cs typeface="Trebuchet MS"/>
              </a:rPr>
              <a:t>Probability. </a:t>
            </a:r>
            <a:r>
              <a:rPr sz="1050" b="1" spc="70" dirty="0">
                <a:latin typeface="Trebuchet MS"/>
                <a:cs typeface="Trebuchet MS"/>
              </a:rPr>
              <a:t>This </a:t>
            </a:r>
            <a:r>
              <a:rPr sz="1050" b="1" spc="60" dirty="0">
                <a:latin typeface="Trebuchet MS"/>
                <a:cs typeface="Trebuchet MS"/>
              </a:rPr>
              <a:t>will </a:t>
            </a:r>
            <a:r>
              <a:rPr sz="1050" b="1" spc="35" dirty="0">
                <a:latin typeface="Trebuchet MS"/>
                <a:cs typeface="Trebuchet MS"/>
              </a:rPr>
              <a:t>ensure </a:t>
            </a:r>
            <a:r>
              <a:rPr sz="1050" b="1" spc="5" dirty="0">
                <a:latin typeface="Trebuchet MS"/>
                <a:cs typeface="Trebuchet MS"/>
              </a:rPr>
              <a:t>the </a:t>
            </a:r>
            <a:r>
              <a:rPr sz="1050" b="1" spc="35" dirty="0">
                <a:latin typeface="Trebuchet MS"/>
                <a:cs typeface="Trebuchet MS"/>
              </a:rPr>
              <a:t>Sensitivity </a:t>
            </a:r>
            <a:r>
              <a:rPr sz="1050" b="1" spc="50" dirty="0">
                <a:latin typeface="Trebuchet MS"/>
                <a:cs typeface="Trebuchet MS"/>
              </a:rPr>
              <a:t>rating </a:t>
            </a:r>
            <a:r>
              <a:rPr sz="1050" b="1" spc="80" dirty="0">
                <a:latin typeface="Trebuchet MS"/>
                <a:cs typeface="Trebuchet MS"/>
              </a:rPr>
              <a:t>is </a:t>
            </a:r>
            <a:r>
              <a:rPr sz="1050" b="1" spc="50" dirty="0">
                <a:latin typeface="Trebuchet MS"/>
                <a:cs typeface="Trebuchet MS"/>
              </a:rPr>
              <a:t>very  </a:t>
            </a:r>
            <a:r>
              <a:rPr sz="1050" b="1" spc="75" dirty="0">
                <a:latin typeface="Trebuchet MS"/>
                <a:cs typeface="Trebuchet MS"/>
              </a:rPr>
              <a:t>high</a:t>
            </a:r>
            <a:r>
              <a:rPr sz="1050" b="1" spc="-60" dirty="0">
                <a:latin typeface="Trebuchet MS"/>
                <a:cs typeface="Trebuchet MS"/>
              </a:rPr>
              <a:t> </a:t>
            </a:r>
            <a:r>
              <a:rPr sz="1050" b="1" spc="45" dirty="0">
                <a:latin typeface="Trebuchet MS"/>
                <a:cs typeface="Trebuchet MS"/>
              </a:rPr>
              <a:t>which</a:t>
            </a:r>
            <a:r>
              <a:rPr sz="1050" b="1" spc="-45" dirty="0">
                <a:latin typeface="Trebuchet MS"/>
                <a:cs typeface="Trebuchet MS"/>
              </a:rPr>
              <a:t> </a:t>
            </a:r>
            <a:r>
              <a:rPr sz="1050" b="1" spc="55" dirty="0">
                <a:latin typeface="Trebuchet MS"/>
                <a:cs typeface="Trebuchet MS"/>
              </a:rPr>
              <a:t>in</a:t>
            </a:r>
            <a:r>
              <a:rPr sz="1050" b="1" spc="-55" dirty="0">
                <a:latin typeface="Trebuchet MS"/>
                <a:cs typeface="Trebuchet MS"/>
              </a:rPr>
              <a:t> </a:t>
            </a:r>
            <a:r>
              <a:rPr sz="1050" b="1" spc="35" dirty="0">
                <a:latin typeface="Trebuchet MS"/>
                <a:cs typeface="Trebuchet MS"/>
              </a:rPr>
              <a:t>turn</a:t>
            </a:r>
            <a:r>
              <a:rPr sz="1050" b="1" spc="-55" dirty="0">
                <a:latin typeface="Trebuchet MS"/>
                <a:cs typeface="Trebuchet MS"/>
              </a:rPr>
              <a:t> </a:t>
            </a:r>
            <a:r>
              <a:rPr sz="1050" b="1" spc="60" dirty="0">
                <a:latin typeface="Trebuchet MS"/>
                <a:cs typeface="Trebuchet MS"/>
              </a:rPr>
              <a:t>will</a:t>
            </a:r>
            <a:r>
              <a:rPr sz="1050" b="1" spc="-45" dirty="0">
                <a:latin typeface="Trebuchet MS"/>
                <a:cs typeface="Trebuchet MS"/>
              </a:rPr>
              <a:t> </a:t>
            </a:r>
            <a:r>
              <a:rPr sz="1050" b="1" spc="70" dirty="0">
                <a:latin typeface="Trebuchet MS"/>
                <a:cs typeface="Trebuchet MS"/>
              </a:rPr>
              <a:t>make</a:t>
            </a:r>
            <a:r>
              <a:rPr sz="1050" b="1" spc="-35" dirty="0">
                <a:latin typeface="Trebuchet MS"/>
                <a:cs typeface="Trebuchet MS"/>
              </a:rPr>
              <a:t> </a:t>
            </a:r>
            <a:r>
              <a:rPr sz="1050" b="1" spc="40" dirty="0">
                <a:latin typeface="Trebuchet MS"/>
                <a:cs typeface="Trebuchet MS"/>
              </a:rPr>
              <a:t>sure</a:t>
            </a:r>
            <a:r>
              <a:rPr sz="1050" b="1" spc="-35" dirty="0">
                <a:latin typeface="Trebuchet MS"/>
                <a:cs typeface="Trebuchet MS"/>
              </a:rPr>
              <a:t> </a:t>
            </a:r>
            <a:r>
              <a:rPr sz="1050" b="1" spc="55" dirty="0">
                <a:latin typeface="Trebuchet MS"/>
                <a:cs typeface="Trebuchet MS"/>
              </a:rPr>
              <a:t>almost</a:t>
            </a:r>
            <a:r>
              <a:rPr sz="1050" b="1" spc="-45" dirty="0">
                <a:latin typeface="Trebuchet MS"/>
                <a:cs typeface="Trebuchet MS"/>
              </a:rPr>
              <a:t> </a:t>
            </a:r>
            <a:r>
              <a:rPr sz="1050" b="1" spc="70" dirty="0">
                <a:latin typeface="Trebuchet MS"/>
                <a:cs typeface="Trebuchet MS"/>
              </a:rPr>
              <a:t>all</a:t>
            </a:r>
            <a:r>
              <a:rPr sz="1050" b="1" spc="-55" dirty="0">
                <a:latin typeface="Trebuchet MS"/>
                <a:cs typeface="Trebuchet MS"/>
              </a:rPr>
              <a:t> </a:t>
            </a:r>
            <a:r>
              <a:rPr sz="1050" b="1" spc="60" dirty="0">
                <a:latin typeface="Trebuchet MS"/>
                <a:cs typeface="Trebuchet MS"/>
              </a:rPr>
              <a:t>leads</a:t>
            </a:r>
            <a:r>
              <a:rPr sz="1050" b="1" spc="-50" dirty="0">
                <a:latin typeface="Trebuchet MS"/>
                <a:cs typeface="Trebuchet MS"/>
              </a:rPr>
              <a:t> </a:t>
            </a:r>
            <a:r>
              <a:rPr sz="1050" b="1" spc="5" dirty="0">
                <a:latin typeface="Trebuchet MS"/>
                <a:cs typeface="Trebuchet MS"/>
              </a:rPr>
              <a:t>that</a:t>
            </a:r>
            <a:r>
              <a:rPr sz="1050" b="1" spc="-60" dirty="0">
                <a:latin typeface="Trebuchet MS"/>
                <a:cs typeface="Trebuchet MS"/>
              </a:rPr>
              <a:t> </a:t>
            </a:r>
            <a:r>
              <a:rPr sz="1050" b="1" spc="30" dirty="0">
                <a:latin typeface="Trebuchet MS"/>
                <a:cs typeface="Trebuchet MS"/>
              </a:rPr>
              <a:t>are  </a:t>
            </a:r>
            <a:r>
              <a:rPr sz="1050" b="1" spc="55" dirty="0">
                <a:latin typeface="Trebuchet MS"/>
                <a:cs typeface="Trebuchet MS"/>
              </a:rPr>
              <a:t>likely</a:t>
            </a:r>
            <a:r>
              <a:rPr sz="1050" b="1" spc="-60" dirty="0">
                <a:latin typeface="Trebuchet MS"/>
                <a:cs typeface="Trebuchet MS"/>
              </a:rPr>
              <a:t> </a:t>
            </a:r>
            <a:r>
              <a:rPr sz="1050" b="1" spc="-15" dirty="0">
                <a:latin typeface="Trebuchet MS"/>
                <a:cs typeface="Trebuchet MS"/>
              </a:rPr>
              <a:t>to</a:t>
            </a:r>
            <a:r>
              <a:rPr sz="1050" b="1" spc="-45" dirty="0">
                <a:latin typeface="Trebuchet MS"/>
                <a:cs typeface="Trebuchet MS"/>
              </a:rPr>
              <a:t> </a:t>
            </a:r>
            <a:r>
              <a:rPr sz="1050" b="1" spc="40" dirty="0">
                <a:latin typeface="Trebuchet MS"/>
                <a:cs typeface="Trebuchet MS"/>
              </a:rPr>
              <a:t>Convert</a:t>
            </a:r>
            <a:r>
              <a:rPr sz="1050" b="1" spc="-35" dirty="0">
                <a:latin typeface="Trebuchet MS"/>
                <a:cs typeface="Trebuchet MS"/>
              </a:rPr>
              <a:t> </a:t>
            </a:r>
            <a:r>
              <a:rPr sz="1050" b="1" spc="30" dirty="0">
                <a:latin typeface="Trebuchet MS"/>
                <a:cs typeface="Trebuchet MS"/>
              </a:rPr>
              <a:t>are</a:t>
            </a:r>
            <a:r>
              <a:rPr sz="1050" b="1" spc="-55" dirty="0">
                <a:latin typeface="Trebuchet MS"/>
                <a:cs typeface="Trebuchet MS"/>
              </a:rPr>
              <a:t> </a:t>
            </a:r>
            <a:r>
              <a:rPr sz="1050" b="1" spc="35" dirty="0">
                <a:latin typeface="Trebuchet MS"/>
                <a:cs typeface="Trebuchet MS"/>
              </a:rPr>
              <a:t>identified</a:t>
            </a:r>
            <a:r>
              <a:rPr sz="1050" b="1" spc="-70" dirty="0">
                <a:latin typeface="Trebuchet MS"/>
                <a:cs typeface="Trebuchet MS"/>
              </a:rPr>
              <a:t> </a:t>
            </a:r>
            <a:r>
              <a:rPr sz="1050" b="1" spc="35" dirty="0">
                <a:latin typeface="Trebuchet MS"/>
                <a:cs typeface="Trebuchet MS"/>
              </a:rPr>
              <a:t>correctly</a:t>
            </a:r>
            <a:r>
              <a:rPr sz="1050" b="1" spc="-55" dirty="0">
                <a:latin typeface="Trebuchet MS"/>
                <a:cs typeface="Trebuchet MS"/>
              </a:rPr>
              <a:t> </a:t>
            </a:r>
            <a:r>
              <a:rPr sz="1050" b="1" spc="55" dirty="0">
                <a:latin typeface="Trebuchet MS"/>
                <a:cs typeface="Trebuchet MS"/>
              </a:rPr>
              <a:t>and</a:t>
            </a:r>
            <a:r>
              <a:rPr sz="1050" b="1" spc="-55" dirty="0">
                <a:latin typeface="Trebuchet MS"/>
                <a:cs typeface="Trebuchet MS"/>
              </a:rPr>
              <a:t> </a:t>
            </a:r>
            <a:r>
              <a:rPr sz="1050" b="1" spc="5" dirty="0">
                <a:latin typeface="Trebuchet MS"/>
                <a:cs typeface="Trebuchet MS"/>
              </a:rPr>
              <a:t>the</a:t>
            </a:r>
            <a:r>
              <a:rPr sz="1050" b="1" spc="-45" dirty="0">
                <a:latin typeface="Trebuchet MS"/>
                <a:cs typeface="Trebuchet MS"/>
              </a:rPr>
              <a:t> </a:t>
            </a:r>
            <a:r>
              <a:rPr sz="1050" b="1" spc="45" dirty="0">
                <a:latin typeface="Trebuchet MS"/>
                <a:cs typeface="Trebuchet MS"/>
              </a:rPr>
              <a:t>agents</a:t>
            </a:r>
            <a:r>
              <a:rPr sz="1050" b="1" spc="-50" dirty="0">
                <a:latin typeface="Trebuchet MS"/>
                <a:cs typeface="Trebuchet MS"/>
              </a:rPr>
              <a:t> </a:t>
            </a:r>
            <a:r>
              <a:rPr sz="1050" b="1" spc="55" dirty="0">
                <a:latin typeface="Trebuchet MS"/>
                <a:cs typeface="Trebuchet MS"/>
              </a:rPr>
              <a:t>can  </a:t>
            </a:r>
            <a:r>
              <a:rPr sz="1050" b="1" spc="70" dirty="0">
                <a:latin typeface="Trebuchet MS"/>
                <a:cs typeface="Trebuchet MS"/>
              </a:rPr>
              <a:t>make</a:t>
            </a:r>
            <a:r>
              <a:rPr sz="1050" b="1" spc="-35" dirty="0">
                <a:latin typeface="Trebuchet MS"/>
                <a:cs typeface="Trebuchet MS"/>
              </a:rPr>
              <a:t> </a:t>
            </a:r>
            <a:r>
              <a:rPr sz="1050" b="1" spc="35" dirty="0">
                <a:latin typeface="Trebuchet MS"/>
                <a:cs typeface="Trebuchet MS"/>
              </a:rPr>
              <a:t>phone</a:t>
            </a:r>
            <a:r>
              <a:rPr sz="1050" b="1" spc="-45" dirty="0">
                <a:latin typeface="Trebuchet MS"/>
                <a:cs typeface="Trebuchet MS"/>
              </a:rPr>
              <a:t> </a:t>
            </a:r>
            <a:r>
              <a:rPr sz="1050" b="1" spc="70" dirty="0">
                <a:latin typeface="Trebuchet MS"/>
                <a:cs typeface="Trebuchet MS"/>
              </a:rPr>
              <a:t>calls</a:t>
            </a:r>
            <a:r>
              <a:rPr sz="1050" b="1" spc="-60" dirty="0">
                <a:latin typeface="Trebuchet MS"/>
                <a:cs typeface="Trebuchet MS"/>
              </a:rPr>
              <a:t> </a:t>
            </a:r>
            <a:r>
              <a:rPr sz="1050" b="1" spc="-15" dirty="0">
                <a:latin typeface="Trebuchet MS"/>
                <a:cs typeface="Trebuchet MS"/>
              </a:rPr>
              <a:t>to</a:t>
            </a:r>
            <a:r>
              <a:rPr sz="1050" b="1" spc="-40" dirty="0">
                <a:latin typeface="Trebuchet MS"/>
                <a:cs typeface="Trebuchet MS"/>
              </a:rPr>
              <a:t> </a:t>
            </a:r>
            <a:r>
              <a:rPr sz="1050" b="1" spc="80" dirty="0">
                <a:latin typeface="Trebuchet MS"/>
                <a:cs typeface="Trebuchet MS"/>
              </a:rPr>
              <a:t>as</a:t>
            </a:r>
            <a:r>
              <a:rPr sz="1050" b="1" spc="-50" dirty="0">
                <a:latin typeface="Trebuchet MS"/>
                <a:cs typeface="Trebuchet MS"/>
              </a:rPr>
              <a:t> </a:t>
            </a:r>
            <a:r>
              <a:rPr sz="1050" b="1" spc="75" dirty="0">
                <a:latin typeface="Trebuchet MS"/>
                <a:cs typeface="Trebuchet MS"/>
              </a:rPr>
              <a:t>much</a:t>
            </a:r>
            <a:r>
              <a:rPr sz="1050" b="1" spc="-45" dirty="0">
                <a:latin typeface="Trebuchet MS"/>
                <a:cs typeface="Trebuchet MS"/>
              </a:rPr>
              <a:t> </a:t>
            </a:r>
            <a:r>
              <a:rPr sz="1050" b="1" dirty="0">
                <a:latin typeface="Trebuchet MS"/>
                <a:cs typeface="Trebuchet MS"/>
              </a:rPr>
              <a:t>of</a:t>
            </a:r>
            <a:r>
              <a:rPr sz="1050" b="1" spc="-30" dirty="0">
                <a:latin typeface="Trebuchet MS"/>
                <a:cs typeface="Trebuchet MS"/>
              </a:rPr>
              <a:t> </a:t>
            </a:r>
            <a:r>
              <a:rPr sz="1050" b="1" spc="55" dirty="0">
                <a:latin typeface="Trebuchet MS"/>
                <a:cs typeface="Trebuchet MS"/>
              </a:rPr>
              <a:t>such</a:t>
            </a:r>
            <a:r>
              <a:rPr sz="1050" b="1" spc="-35" dirty="0">
                <a:latin typeface="Trebuchet MS"/>
                <a:cs typeface="Trebuchet MS"/>
              </a:rPr>
              <a:t> </a:t>
            </a:r>
            <a:r>
              <a:rPr sz="1050" b="1" spc="35" dirty="0">
                <a:latin typeface="Trebuchet MS"/>
                <a:cs typeface="Trebuchet MS"/>
              </a:rPr>
              <a:t>people</a:t>
            </a:r>
            <a:r>
              <a:rPr sz="1050" b="1" spc="-55" dirty="0">
                <a:latin typeface="Trebuchet MS"/>
                <a:cs typeface="Trebuchet MS"/>
              </a:rPr>
              <a:t> </a:t>
            </a:r>
            <a:r>
              <a:rPr sz="1050" b="1" spc="75" dirty="0">
                <a:latin typeface="Trebuchet MS"/>
                <a:cs typeface="Trebuchet MS"/>
              </a:rPr>
              <a:t>as</a:t>
            </a:r>
            <a:r>
              <a:rPr sz="1050" b="1" spc="-45" dirty="0">
                <a:latin typeface="Trebuchet MS"/>
                <a:cs typeface="Trebuchet MS"/>
              </a:rPr>
              <a:t> </a:t>
            </a:r>
            <a:r>
              <a:rPr sz="1050" b="1" spc="40" dirty="0">
                <a:latin typeface="Trebuchet MS"/>
                <a:cs typeface="Trebuchet MS"/>
              </a:rPr>
              <a:t>possible.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3840" y="4116323"/>
            <a:ext cx="4994147" cy="10485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36323" y="4141689"/>
            <a:ext cx="4756785" cy="97472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ct val="87200"/>
              </a:lnSpc>
              <a:spcBef>
                <a:spcPts val="250"/>
              </a:spcBef>
            </a:pPr>
            <a:r>
              <a:rPr sz="1000" b="1" spc="13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00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30" dirty="0">
                <a:solidFill>
                  <a:srgbClr val="FFFFFF"/>
                </a:solidFill>
                <a:latin typeface="Trebuchet MS"/>
                <a:cs typeface="Trebuchet MS"/>
              </a:rPr>
              <a:t>Education</a:t>
            </a:r>
            <a:r>
              <a:rPr sz="1000" b="1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45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100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0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25" dirty="0">
                <a:solidFill>
                  <a:srgbClr val="FFFFFF"/>
                </a:solidFill>
                <a:latin typeface="Trebuchet MS"/>
                <a:cs typeface="Trebuchet MS"/>
              </a:rPr>
              <a:t>period</a:t>
            </a:r>
            <a:r>
              <a:rPr sz="100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0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4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00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35" dirty="0">
                <a:solidFill>
                  <a:srgbClr val="FFFFFF"/>
                </a:solidFill>
                <a:latin typeface="Trebuchet MS"/>
                <a:cs typeface="Trebuchet MS"/>
              </a:rPr>
              <a:t>months</a:t>
            </a:r>
            <a:r>
              <a:rPr sz="1000" b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30" dirty="0">
                <a:solidFill>
                  <a:srgbClr val="FFFFFF"/>
                </a:solidFill>
                <a:latin typeface="Trebuchet MS"/>
                <a:cs typeface="Trebuchet MS"/>
              </a:rPr>
              <a:t>every</a:t>
            </a:r>
            <a:r>
              <a:rPr sz="1000" b="1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15" dirty="0">
                <a:solidFill>
                  <a:srgbClr val="FFFFFF"/>
                </a:solidFill>
                <a:latin typeface="Trebuchet MS"/>
                <a:cs typeface="Trebuchet MS"/>
              </a:rPr>
              <a:t>year</a:t>
            </a:r>
            <a:r>
              <a:rPr sz="10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50" dirty="0">
                <a:solidFill>
                  <a:srgbClr val="FFFFFF"/>
                </a:solidFill>
                <a:latin typeface="Trebuchet MS"/>
                <a:cs typeface="Trebuchet MS"/>
              </a:rPr>
              <a:t>during</a:t>
            </a:r>
            <a:r>
              <a:rPr sz="100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30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100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10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20" dirty="0">
                <a:solidFill>
                  <a:srgbClr val="FFFFFF"/>
                </a:solidFill>
                <a:latin typeface="Trebuchet MS"/>
                <a:cs typeface="Trebuchet MS"/>
              </a:rPr>
              <a:t>hire</a:t>
            </a:r>
            <a:r>
              <a:rPr sz="10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Trebuchet MS"/>
                <a:cs typeface="Trebuchet MS"/>
              </a:rPr>
              <a:t>few  </a:t>
            </a:r>
            <a:r>
              <a:rPr sz="1000" b="1" spc="20" dirty="0">
                <a:solidFill>
                  <a:srgbClr val="FFFFFF"/>
                </a:solidFill>
                <a:latin typeface="Trebuchet MS"/>
                <a:cs typeface="Trebuchet MS"/>
              </a:rPr>
              <a:t>interns.</a:t>
            </a:r>
            <a:r>
              <a:rPr sz="1000" b="1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0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45" dirty="0">
                <a:solidFill>
                  <a:srgbClr val="FFFFFF"/>
                </a:solidFill>
                <a:latin typeface="Trebuchet MS"/>
                <a:cs typeface="Trebuchet MS"/>
              </a:rPr>
              <a:t>sales</a:t>
            </a:r>
            <a:r>
              <a:rPr sz="100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15" dirty="0">
                <a:solidFill>
                  <a:srgbClr val="FFFFFF"/>
                </a:solidFill>
                <a:latin typeface="Trebuchet MS"/>
                <a:cs typeface="Trebuchet MS"/>
              </a:rPr>
              <a:t>team,</a:t>
            </a:r>
            <a:r>
              <a:rPr sz="1000" b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4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000" b="1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25" dirty="0">
                <a:solidFill>
                  <a:srgbClr val="FFFFFF"/>
                </a:solidFill>
                <a:latin typeface="Trebuchet MS"/>
                <a:cs typeface="Trebuchet MS"/>
              </a:rPr>
              <a:t>particular,</a:t>
            </a:r>
            <a:r>
              <a:rPr sz="10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50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100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25" dirty="0">
                <a:solidFill>
                  <a:srgbClr val="FFFFFF"/>
                </a:solidFill>
                <a:latin typeface="Trebuchet MS"/>
                <a:cs typeface="Trebuchet MS"/>
              </a:rPr>
              <a:t>around</a:t>
            </a:r>
            <a:r>
              <a:rPr sz="1000" b="1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35" dirty="0">
                <a:solidFill>
                  <a:srgbClr val="FFFFFF"/>
                </a:solidFill>
                <a:latin typeface="Trebuchet MS"/>
                <a:cs typeface="Trebuchet MS"/>
              </a:rPr>
              <a:t>10</a:t>
            </a:r>
            <a:r>
              <a:rPr sz="10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30" dirty="0">
                <a:solidFill>
                  <a:srgbClr val="FFFFFF"/>
                </a:solidFill>
                <a:latin typeface="Trebuchet MS"/>
                <a:cs typeface="Trebuchet MS"/>
              </a:rPr>
              <a:t>interns</a:t>
            </a:r>
            <a:r>
              <a:rPr sz="1000" b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10" dirty="0">
                <a:solidFill>
                  <a:srgbClr val="FFFFFF"/>
                </a:solidFill>
                <a:latin typeface="Trebuchet MS"/>
                <a:cs typeface="Trebuchet MS"/>
              </a:rPr>
              <a:t>allotted</a:t>
            </a:r>
            <a:r>
              <a:rPr sz="10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0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15" dirty="0">
                <a:solidFill>
                  <a:srgbClr val="FFFFFF"/>
                </a:solidFill>
                <a:latin typeface="Trebuchet MS"/>
                <a:cs typeface="Trebuchet MS"/>
              </a:rPr>
              <a:t>them.  </a:t>
            </a:r>
            <a:r>
              <a:rPr sz="1000" b="1" spc="-15" dirty="0">
                <a:solidFill>
                  <a:srgbClr val="FFFFFF"/>
                </a:solidFill>
                <a:latin typeface="Trebuchet MS"/>
                <a:cs typeface="Trebuchet MS"/>
              </a:rPr>
              <a:t>So, </a:t>
            </a:r>
            <a:r>
              <a:rPr sz="1000" b="1" spc="50" dirty="0">
                <a:solidFill>
                  <a:srgbClr val="FFFFFF"/>
                </a:solidFill>
                <a:latin typeface="Trebuchet MS"/>
                <a:cs typeface="Trebuchet MS"/>
              </a:rPr>
              <a:t>during </a:t>
            </a:r>
            <a:r>
              <a:rPr sz="1000" b="1" spc="25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1000" b="1" spc="20" dirty="0">
                <a:solidFill>
                  <a:srgbClr val="FFFFFF"/>
                </a:solidFill>
                <a:latin typeface="Trebuchet MS"/>
                <a:cs typeface="Trebuchet MS"/>
              </a:rPr>
              <a:t>phase, </a:t>
            </a:r>
            <a:r>
              <a:rPr sz="1000" b="1" dirty="0">
                <a:solidFill>
                  <a:srgbClr val="FFFFFF"/>
                </a:solidFill>
                <a:latin typeface="Trebuchet MS"/>
                <a:cs typeface="Trebuchet MS"/>
              </a:rPr>
              <a:t>they </a:t>
            </a:r>
            <a:r>
              <a:rPr sz="1000" b="1" spc="40" dirty="0">
                <a:solidFill>
                  <a:srgbClr val="FFFFFF"/>
                </a:solidFill>
                <a:latin typeface="Trebuchet MS"/>
                <a:cs typeface="Trebuchet MS"/>
              </a:rPr>
              <a:t>wish </a:t>
            </a:r>
            <a:r>
              <a:rPr sz="1000" b="1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000" b="1" spc="55" dirty="0">
                <a:solidFill>
                  <a:srgbClr val="FFFFFF"/>
                </a:solidFill>
                <a:latin typeface="Trebuchet MS"/>
                <a:cs typeface="Trebuchet MS"/>
              </a:rPr>
              <a:t>make </a:t>
            </a:r>
            <a:r>
              <a:rPr sz="1000" b="1" spc="-1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000" b="1" spc="30" dirty="0">
                <a:solidFill>
                  <a:srgbClr val="FFFFFF"/>
                </a:solidFill>
                <a:latin typeface="Trebuchet MS"/>
                <a:cs typeface="Trebuchet MS"/>
              </a:rPr>
              <a:t>lead </a:t>
            </a:r>
            <a:r>
              <a:rPr sz="1000" b="1" spc="25" dirty="0">
                <a:solidFill>
                  <a:srgbClr val="FFFFFF"/>
                </a:solidFill>
                <a:latin typeface="Trebuchet MS"/>
                <a:cs typeface="Trebuchet MS"/>
              </a:rPr>
              <a:t>conversion </a:t>
            </a:r>
            <a:r>
              <a:rPr sz="1000" b="1" spc="35" dirty="0">
                <a:solidFill>
                  <a:srgbClr val="FFFFFF"/>
                </a:solidFill>
                <a:latin typeface="Trebuchet MS"/>
                <a:cs typeface="Trebuchet MS"/>
              </a:rPr>
              <a:t>more  </a:t>
            </a:r>
            <a:r>
              <a:rPr sz="1000" b="1" spc="40" dirty="0">
                <a:solidFill>
                  <a:srgbClr val="FFFFFF"/>
                </a:solidFill>
                <a:latin typeface="Trebuchet MS"/>
                <a:cs typeface="Trebuchet MS"/>
              </a:rPr>
              <a:t>aggressive.</a:t>
            </a:r>
            <a:r>
              <a:rPr sz="1000" b="1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5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00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100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5" dirty="0">
                <a:solidFill>
                  <a:srgbClr val="FFFFFF"/>
                </a:solidFill>
                <a:latin typeface="Trebuchet MS"/>
                <a:cs typeface="Trebuchet MS"/>
              </a:rPr>
              <a:t>want</a:t>
            </a:r>
            <a:r>
              <a:rPr sz="100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40" dirty="0">
                <a:solidFill>
                  <a:srgbClr val="FFFFFF"/>
                </a:solidFill>
                <a:latin typeface="Trebuchet MS"/>
                <a:cs typeface="Trebuchet MS"/>
              </a:rPr>
              <a:t>almost</a:t>
            </a:r>
            <a:r>
              <a:rPr sz="1000" b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5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100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000" b="1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10" dirty="0">
                <a:solidFill>
                  <a:srgbClr val="FFFFFF"/>
                </a:solidFill>
                <a:latin typeface="Trebuchet MS"/>
                <a:cs typeface="Trebuchet MS"/>
              </a:rPr>
              <a:t>potential</a:t>
            </a:r>
            <a:r>
              <a:rPr sz="10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40" dirty="0">
                <a:solidFill>
                  <a:srgbClr val="FFFFFF"/>
                </a:solidFill>
                <a:latin typeface="Trebuchet MS"/>
                <a:cs typeface="Trebuchet MS"/>
              </a:rPr>
              <a:t>leads</a:t>
            </a:r>
            <a:r>
              <a:rPr sz="100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Trebuchet MS"/>
                <a:cs typeface="Trebuchet MS"/>
              </a:rPr>
              <a:t>(i.e.</a:t>
            </a:r>
            <a:r>
              <a:rPr sz="1000" b="1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35" dirty="0">
                <a:solidFill>
                  <a:srgbClr val="FFFFFF"/>
                </a:solidFill>
                <a:latin typeface="Trebuchet MS"/>
                <a:cs typeface="Trebuchet MS"/>
              </a:rPr>
              <a:t>customers  </a:t>
            </a:r>
            <a:r>
              <a:rPr sz="1000" b="1" spc="10" dirty="0">
                <a:solidFill>
                  <a:srgbClr val="FFFFFF"/>
                </a:solidFill>
                <a:latin typeface="Trebuchet MS"/>
                <a:cs typeface="Trebuchet MS"/>
              </a:rPr>
              <a:t>who</a:t>
            </a:r>
            <a:r>
              <a:rPr sz="100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1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00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15" dirty="0">
                <a:solidFill>
                  <a:srgbClr val="FFFFFF"/>
                </a:solidFill>
                <a:latin typeface="Trebuchet MS"/>
                <a:cs typeface="Trebuchet MS"/>
              </a:rPr>
              <a:t>been</a:t>
            </a:r>
            <a:r>
              <a:rPr sz="1000" b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20" dirty="0">
                <a:solidFill>
                  <a:srgbClr val="FFFFFF"/>
                </a:solidFill>
                <a:latin typeface="Trebuchet MS"/>
                <a:cs typeface="Trebuchet MS"/>
              </a:rPr>
              <a:t>predicted</a:t>
            </a:r>
            <a:r>
              <a:rPr sz="10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6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100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4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0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3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00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0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30" dirty="0">
                <a:solidFill>
                  <a:srgbClr val="FFFFFF"/>
                </a:solidFill>
                <a:latin typeface="Trebuchet MS"/>
                <a:cs typeface="Trebuchet MS"/>
              </a:rPr>
              <a:t>model)</a:t>
            </a:r>
            <a:r>
              <a:rPr sz="1000" b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3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00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2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000" b="1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15" dirty="0">
                <a:solidFill>
                  <a:srgbClr val="FFFFFF"/>
                </a:solidFill>
                <a:latin typeface="Trebuchet MS"/>
                <a:cs typeface="Trebuchet MS"/>
              </a:rPr>
              <a:t>converted</a:t>
            </a:r>
            <a:r>
              <a:rPr sz="10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00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10" dirty="0">
                <a:solidFill>
                  <a:srgbClr val="FFFFFF"/>
                </a:solidFill>
                <a:latin typeface="Trebuchet MS"/>
                <a:cs typeface="Trebuchet MS"/>
              </a:rPr>
              <a:t>hence,</a:t>
            </a:r>
            <a:r>
              <a:rPr sz="1000" b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5" dirty="0">
                <a:solidFill>
                  <a:srgbClr val="FFFFFF"/>
                </a:solidFill>
                <a:latin typeface="Trebuchet MS"/>
                <a:cs typeface="Trebuchet MS"/>
              </a:rPr>
              <a:t>want  </a:t>
            </a:r>
            <a:r>
              <a:rPr sz="1000" b="1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000" b="1" spc="55" dirty="0">
                <a:solidFill>
                  <a:srgbClr val="FFFFFF"/>
                </a:solidFill>
                <a:latin typeface="Trebuchet MS"/>
                <a:cs typeface="Trebuchet MS"/>
              </a:rPr>
              <a:t>make </a:t>
            </a:r>
            <a:r>
              <a:rPr sz="1000" b="1" spc="20" dirty="0">
                <a:solidFill>
                  <a:srgbClr val="FFFFFF"/>
                </a:solidFill>
                <a:latin typeface="Trebuchet MS"/>
                <a:cs typeface="Trebuchet MS"/>
              </a:rPr>
              <a:t>phone </a:t>
            </a:r>
            <a:r>
              <a:rPr sz="1000" b="1" spc="50" dirty="0">
                <a:solidFill>
                  <a:srgbClr val="FFFFFF"/>
                </a:solidFill>
                <a:latin typeface="Trebuchet MS"/>
                <a:cs typeface="Trebuchet MS"/>
              </a:rPr>
              <a:t>calls </a:t>
            </a:r>
            <a:r>
              <a:rPr sz="1000" b="1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000" b="1" spc="60" dirty="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sz="1000" b="1" spc="55" dirty="0">
                <a:solidFill>
                  <a:srgbClr val="FFFFFF"/>
                </a:solidFill>
                <a:latin typeface="Trebuchet MS"/>
                <a:cs typeface="Trebuchet MS"/>
              </a:rPr>
              <a:t>much </a:t>
            </a:r>
            <a:r>
              <a:rPr sz="1000" b="1" spc="-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000" b="1" spc="45" dirty="0">
                <a:solidFill>
                  <a:srgbClr val="FFFFFF"/>
                </a:solidFill>
                <a:latin typeface="Trebuchet MS"/>
                <a:cs typeface="Trebuchet MS"/>
              </a:rPr>
              <a:t>such </a:t>
            </a:r>
            <a:r>
              <a:rPr sz="1000" b="1" spc="20" dirty="0">
                <a:solidFill>
                  <a:srgbClr val="FFFFFF"/>
                </a:solidFill>
                <a:latin typeface="Trebuchet MS"/>
                <a:cs typeface="Trebuchet MS"/>
              </a:rPr>
              <a:t>people </a:t>
            </a:r>
            <a:r>
              <a:rPr sz="1000" b="1" spc="60" dirty="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sz="1000" b="1" spc="30" dirty="0">
                <a:solidFill>
                  <a:srgbClr val="FFFFFF"/>
                </a:solidFill>
                <a:latin typeface="Trebuchet MS"/>
                <a:cs typeface="Trebuchet MS"/>
              </a:rPr>
              <a:t>possible. </a:t>
            </a:r>
            <a:r>
              <a:rPr sz="1000" b="1" spc="35" dirty="0">
                <a:solidFill>
                  <a:srgbClr val="FFFFFF"/>
                </a:solidFill>
                <a:latin typeface="Trebuchet MS"/>
                <a:cs typeface="Trebuchet MS"/>
              </a:rPr>
              <a:t>Suggest </a:t>
            </a:r>
            <a:r>
              <a:rPr sz="1000" b="1" spc="4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000" b="1" spc="35" dirty="0">
                <a:solidFill>
                  <a:srgbClr val="FFFFFF"/>
                </a:solidFill>
                <a:latin typeface="Trebuchet MS"/>
                <a:cs typeface="Trebuchet MS"/>
              </a:rPr>
              <a:t>good  </a:t>
            </a:r>
            <a:r>
              <a:rPr sz="1000" b="1" spc="25" dirty="0">
                <a:solidFill>
                  <a:srgbClr val="FFFFFF"/>
                </a:solidFill>
                <a:latin typeface="Trebuchet MS"/>
                <a:cs typeface="Trebuchet MS"/>
              </a:rPr>
              <a:t>strategy</a:t>
            </a:r>
            <a:r>
              <a:rPr sz="100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1000" b="1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40" dirty="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sz="1000" b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40" dirty="0">
                <a:solidFill>
                  <a:srgbClr val="FFFFFF"/>
                </a:solidFill>
                <a:latin typeface="Trebuchet MS"/>
                <a:cs typeface="Trebuchet MS"/>
              </a:rPr>
              <a:t>employ</a:t>
            </a:r>
            <a:r>
              <a:rPr sz="10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100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2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0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20" dirty="0">
                <a:solidFill>
                  <a:srgbClr val="FFFFFF"/>
                </a:solidFill>
                <a:latin typeface="Trebuchet MS"/>
                <a:cs typeface="Trebuchet MS"/>
              </a:rPr>
              <a:t>stage.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98364" y="5430011"/>
            <a:ext cx="4599432" cy="931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409672" y="5427977"/>
            <a:ext cx="4060825" cy="9080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06680" marR="5080" indent="-94615">
              <a:lnSpc>
                <a:spcPct val="89900"/>
              </a:lnSpc>
              <a:spcBef>
                <a:spcPts val="245"/>
              </a:spcBef>
              <a:buFont typeface="Trebuchet MS"/>
              <a:buChar char="•"/>
              <a:tabLst>
                <a:tab pos="107314" algn="l"/>
              </a:tabLst>
            </a:pPr>
            <a:r>
              <a:rPr sz="1050" b="1" spc="10" dirty="0">
                <a:latin typeface="Trebuchet MS"/>
                <a:cs typeface="Trebuchet MS"/>
              </a:rPr>
              <a:t>We </a:t>
            </a:r>
            <a:r>
              <a:rPr sz="1050" b="1" spc="60" dirty="0">
                <a:latin typeface="Trebuchet MS"/>
                <a:cs typeface="Trebuchet MS"/>
              </a:rPr>
              <a:t>will </a:t>
            </a:r>
            <a:r>
              <a:rPr sz="1050" b="1" spc="40" dirty="0">
                <a:latin typeface="Trebuchet MS"/>
                <a:cs typeface="Trebuchet MS"/>
              </a:rPr>
              <a:t>choose </a:t>
            </a:r>
            <a:r>
              <a:rPr sz="1050" b="1" spc="60" dirty="0">
                <a:latin typeface="Trebuchet MS"/>
                <a:cs typeface="Trebuchet MS"/>
              </a:rPr>
              <a:t>a </a:t>
            </a:r>
            <a:r>
              <a:rPr sz="1050" b="1" spc="55" dirty="0">
                <a:solidFill>
                  <a:srgbClr val="9C3131"/>
                </a:solidFill>
                <a:latin typeface="Trebuchet MS"/>
                <a:cs typeface="Trebuchet MS"/>
              </a:rPr>
              <a:t>higher </a:t>
            </a:r>
            <a:r>
              <a:rPr sz="1050" b="1" spc="35" dirty="0">
                <a:latin typeface="Trebuchet MS"/>
                <a:cs typeface="Trebuchet MS"/>
              </a:rPr>
              <a:t>threshold </a:t>
            </a:r>
            <a:r>
              <a:rPr sz="1050" b="1" spc="45" dirty="0">
                <a:latin typeface="Trebuchet MS"/>
                <a:cs typeface="Trebuchet MS"/>
              </a:rPr>
              <a:t>value </a:t>
            </a:r>
            <a:r>
              <a:rPr sz="1050" b="1" spc="10" dirty="0">
                <a:latin typeface="Trebuchet MS"/>
                <a:cs typeface="Trebuchet MS"/>
              </a:rPr>
              <a:t>for </a:t>
            </a:r>
            <a:r>
              <a:rPr sz="1050" b="1" spc="50" dirty="0">
                <a:latin typeface="Trebuchet MS"/>
                <a:cs typeface="Trebuchet MS"/>
              </a:rPr>
              <a:t>Conversion  </a:t>
            </a:r>
            <a:r>
              <a:rPr sz="1050" b="1" spc="30" dirty="0">
                <a:latin typeface="Trebuchet MS"/>
                <a:cs typeface="Trebuchet MS"/>
              </a:rPr>
              <a:t>Probability. </a:t>
            </a:r>
            <a:r>
              <a:rPr sz="1050" b="1" spc="70" dirty="0">
                <a:latin typeface="Trebuchet MS"/>
                <a:cs typeface="Trebuchet MS"/>
              </a:rPr>
              <a:t>This </a:t>
            </a:r>
            <a:r>
              <a:rPr sz="1050" b="1" spc="60" dirty="0">
                <a:latin typeface="Trebuchet MS"/>
                <a:cs typeface="Trebuchet MS"/>
              </a:rPr>
              <a:t>will </a:t>
            </a:r>
            <a:r>
              <a:rPr sz="1050" b="1" spc="35" dirty="0">
                <a:latin typeface="Trebuchet MS"/>
                <a:cs typeface="Trebuchet MS"/>
              </a:rPr>
              <a:t>ensure </a:t>
            </a:r>
            <a:r>
              <a:rPr sz="1050" b="1" spc="5" dirty="0">
                <a:latin typeface="Trebuchet MS"/>
                <a:cs typeface="Trebuchet MS"/>
              </a:rPr>
              <a:t>the </a:t>
            </a:r>
            <a:r>
              <a:rPr sz="1050" b="1" spc="40" dirty="0">
                <a:latin typeface="Trebuchet MS"/>
                <a:cs typeface="Trebuchet MS"/>
              </a:rPr>
              <a:t>Specificity </a:t>
            </a:r>
            <a:r>
              <a:rPr sz="1050" b="1" spc="50" dirty="0">
                <a:latin typeface="Trebuchet MS"/>
                <a:cs typeface="Trebuchet MS"/>
              </a:rPr>
              <a:t>rating </a:t>
            </a:r>
            <a:r>
              <a:rPr sz="1050" b="1" spc="80" dirty="0">
                <a:latin typeface="Trebuchet MS"/>
                <a:cs typeface="Trebuchet MS"/>
              </a:rPr>
              <a:t>is </a:t>
            </a:r>
            <a:r>
              <a:rPr sz="1050" b="1" spc="50" dirty="0">
                <a:latin typeface="Trebuchet MS"/>
                <a:cs typeface="Trebuchet MS"/>
              </a:rPr>
              <a:t>very  </a:t>
            </a:r>
            <a:r>
              <a:rPr sz="1050" b="1" spc="60" dirty="0">
                <a:latin typeface="Trebuchet MS"/>
                <a:cs typeface="Trebuchet MS"/>
              </a:rPr>
              <a:t>high,</a:t>
            </a:r>
            <a:r>
              <a:rPr sz="1050" b="1" spc="-65" dirty="0">
                <a:latin typeface="Trebuchet MS"/>
                <a:cs typeface="Trebuchet MS"/>
              </a:rPr>
              <a:t> </a:t>
            </a:r>
            <a:r>
              <a:rPr sz="1050" b="1" spc="45" dirty="0">
                <a:latin typeface="Trebuchet MS"/>
                <a:cs typeface="Trebuchet MS"/>
              </a:rPr>
              <a:t>which</a:t>
            </a:r>
            <a:r>
              <a:rPr sz="1050" b="1" spc="-35" dirty="0">
                <a:latin typeface="Trebuchet MS"/>
                <a:cs typeface="Trebuchet MS"/>
              </a:rPr>
              <a:t> </a:t>
            </a:r>
            <a:r>
              <a:rPr sz="1050" b="1" spc="55" dirty="0">
                <a:latin typeface="Trebuchet MS"/>
                <a:cs typeface="Trebuchet MS"/>
              </a:rPr>
              <a:t>in</a:t>
            </a:r>
            <a:r>
              <a:rPr sz="1050" b="1" spc="-70" dirty="0">
                <a:latin typeface="Trebuchet MS"/>
                <a:cs typeface="Trebuchet MS"/>
              </a:rPr>
              <a:t> </a:t>
            </a:r>
            <a:r>
              <a:rPr sz="1050" b="1" spc="30" dirty="0">
                <a:latin typeface="Trebuchet MS"/>
                <a:cs typeface="Trebuchet MS"/>
              </a:rPr>
              <a:t>turn</a:t>
            </a:r>
            <a:r>
              <a:rPr sz="1050" b="1" spc="-30" dirty="0">
                <a:latin typeface="Trebuchet MS"/>
                <a:cs typeface="Trebuchet MS"/>
              </a:rPr>
              <a:t> </a:t>
            </a:r>
            <a:r>
              <a:rPr sz="1050" b="1" spc="60" dirty="0">
                <a:latin typeface="Trebuchet MS"/>
                <a:cs typeface="Trebuchet MS"/>
              </a:rPr>
              <a:t>will</a:t>
            </a:r>
            <a:r>
              <a:rPr sz="1050" b="1" spc="-45" dirty="0">
                <a:latin typeface="Trebuchet MS"/>
                <a:cs typeface="Trebuchet MS"/>
              </a:rPr>
              <a:t> </a:t>
            </a:r>
            <a:r>
              <a:rPr sz="1050" b="1" spc="70" dirty="0">
                <a:latin typeface="Trebuchet MS"/>
                <a:cs typeface="Trebuchet MS"/>
              </a:rPr>
              <a:t>make</a:t>
            </a:r>
            <a:r>
              <a:rPr sz="1050" b="1" spc="-35" dirty="0">
                <a:latin typeface="Trebuchet MS"/>
                <a:cs typeface="Trebuchet MS"/>
              </a:rPr>
              <a:t> </a:t>
            </a:r>
            <a:r>
              <a:rPr sz="1050" b="1" spc="40" dirty="0">
                <a:latin typeface="Trebuchet MS"/>
                <a:cs typeface="Trebuchet MS"/>
              </a:rPr>
              <a:t>sure</a:t>
            </a:r>
            <a:r>
              <a:rPr sz="1050" b="1" spc="-45" dirty="0">
                <a:latin typeface="Trebuchet MS"/>
                <a:cs typeface="Trebuchet MS"/>
              </a:rPr>
              <a:t> </a:t>
            </a:r>
            <a:r>
              <a:rPr sz="1050" b="1" spc="55" dirty="0">
                <a:latin typeface="Trebuchet MS"/>
                <a:cs typeface="Trebuchet MS"/>
              </a:rPr>
              <a:t>almost</a:t>
            </a:r>
            <a:r>
              <a:rPr sz="1050" b="1" spc="-40" dirty="0">
                <a:latin typeface="Trebuchet MS"/>
                <a:cs typeface="Trebuchet MS"/>
              </a:rPr>
              <a:t> </a:t>
            </a:r>
            <a:r>
              <a:rPr sz="1050" b="1" spc="70" dirty="0">
                <a:latin typeface="Trebuchet MS"/>
                <a:cs typeface="Trebuchet MS"/>
              </a:rPr>
              <a:t>all</a:t>
            </a:r>
            <a:r>
              <a:rPr sz="1050" b="1" spc="-55" dirty="0">
                <a:latin typeface="Trebuchet MS"/>
                <a:cs typeface="Trebuchet MS"/>
              </a:rPr>
              <a:t> </a:t>
            </a:r>
            <a:r>
              <a:rPr sz="1050" b="1" spc="60" dirty="0">
                <a:latin typeface="Trebuchet MS"/>
                <a:cs typeface="Trebuchet MS"/>
              </a:rPr>
              <a:t>leads</a:t>
            </a:r>
            <a:r>
              <a:rPr sz="1050" b="1" spc="-60" dirty="0">
                <a:latin typeface="Trebuchet MS"/>
                <a:cs typeface="Trebuchet MS"/>
              </a:rPr>
              <a:t> </a:t>
            </a:r>
            <a:r>
              <a:rPr sz="1050" b="1" dirty="0">
                <a:latin typeface="Trebuchet MS"/>
                <a:cs typeface="Trebuchet MS"/>
              </a:rPr>
              <a:t>that</a:t>
            </a:r>
            <a:r>
              <a:rPr sz="1050" b="1" spc="-40" dirty="0">
                <a:latin typeface="Trebuchet MS"/>
                <a:cs typeface="Trebuchet MS"/>
              </a:rPr>
              <a:t> </a:t>
            </a:r>
            <a:r>
              <a:rPr sz="1050" b="1" spc="30" dirty="0">
                <a:latin typeface="Trebuchet MS"/>
                <a:cs typeface="Trebuchet MS"/>
              </a:rPr>
              <a:t>are  on </a:t>
            </a:r>
            <a:r>
              <a:rPr sz="1050" b="1" spc="5" dirty="0">
                <a:latin typeface="Trebuchet MS"/>
                <a:cs typeface="Trebuchet MS"/>
              </a:rPr>
              <a:t>the </a:t>
            </a:r>
            <a:r>
              <a:rPr sz="1050" b="1" spc="65" dirty="0">
                <a:latin typeface="Trebuchet MS"/>
                <a:cs typeface="Trebuchet MS"/>
              </a:rPr>
              <a:t>brink </a:t>
            </a:r>
            <a:r>
              <a:rPr sz="1050" b="1" dirty="0">
                <a:latin typeface="Trebuchet MS"/>
                <a:cs typeface="Trebuchet MS"/>
              </a:rPr>
              <a:t>of the </a:t>
            </a:r>
            <a:r>
              <a:rPr sz="1050" b="1" spc="45" dirty="0">
                <a:latin typeface="Trebuchet MS"/>
                <a:cs typeface="Trebuchet MS"/>
              </a:rPr>
              <a:t>probability </a:t>
            </a:r>
            <a:r>
              <a:rPr sz="1050" b="1" dirty="0">
                <a:latin typeface="Trebuchet MS"/>
                <a:cs typeface="Trebuchet MS"/>
              </a:rPr>
              <a:t>of </a:t>
            </a:r>
            <a:r>
              <a:rPr sz="1050" b="1" spc="40" dirty="0">
                <a:latin typeface="Trebuchet MS"/>
                <a:cs typeface="Trebuchet MS"/>
              </a:rPr>
              <a:t>getting Converted </a:t>
            </a:r>
            <a:r>
              <a:rPr sz="1050" b="1" spc="20" dirty="0">
                <a:latin typeface="Trebuchet MS"/>
                <a:cs typeface="Trebuchet MS"/>
              </a:rPr>
              <a:t>or </a:t>
            </a:r>
            <a:r>
              <a:rPr sz="1050" b="1" spc="5" dirty="0">
                <a:latin typeface="Trebuchet MS"/>
                <a:cs typeface="Trebuchet MS"/>
              </a:rPr>
              <a:t>not  </a:t>
            </a:r>
            <a:r>
              <a:rPr sz="1050" b="1" spc="30" dirty="0">
                <a:latin typeface="Trebuchet MS"/>
                <a:cs typeface="Trebuchet MS"/>
              </a:rPr>
              <a:t>are</a:t>
            </a:r>
            <a:r>
              <a:rPr sz="1050" b="1" spc="-35" dirty="0">
                <a:latin typeface="Trebuchet MS"/>
                <a:cs typeface="Trebuchet MS"/>
              </a:rPr>
              <a:t> </a:t>
            </a:r>
            <a:r>
              <a:rPr sz="1050" b="1" dirty="0">
                <a:latin typeface="Trebuchet MS"/>
                <a:cs typeface="Trebuchet MS"/>
              </a:rPr>
              <a:t>not</a:t>
            </a:r>
            <a:r>
              <a:rPr sz="1050" b="1" spc="-55" dirty="0">
                <a:latin typeface="Trebuchet MS"/>
                <a:cs typeface="Trebuchet MS"/>
              </a:rPr>
              <a:t> </a:t>
            </a:r>
            <a:r>
              <a:rPr sz="1050" b="1" spc="25" dirty="0">
                <a:latin typeface="Trebuchet MS"/>
                <a:cs typeface="Trebuchet MS"/>
              </a:rPr>
              <a:t>selected.</a:t>
            </a:r>
            <a:r>
              <a:rPr sz="1050" b="1" spc="-120" dirty="0">
                <a:latin typeface="Trebuchet MS"/>
                <a:cs typeface="Trebuchet MS"/>
              </a:rPr>
              <a:t> </a:t>
            </a:r>
            <a:r>
              <a:rPr sz="1050" b="1" spc="80" dirty="0">
                <a:latin typeface="Trebuchet MS"/>
                <a:cs typeface="Trebuchet MS"/>
              </a:rPr>
              <a:t>As</a:t>
            </a:r>
            <a:r>
              <a:rPr sz="1050" b="1" spc="-35" dirty="0">
                <a:latin typeface="Trebuchet MS"/>
                <a:cs typeface="Trebuchet MS"/>
              </a:rPr>
              <a:t> </a:t>
            </a:r>
            <a:r>
              <a:rPr sz="1050" b="1" spc="60" dirty="0">
                <a:latin typeface="Trebuchet MS"/>
                <a:cs typeface="Trebuchet MS"/>
              </a:rPr>
              <a:t>a</a:t>
            </a:r>
            <a:r>
              <a:rPr sz="1050" b="1" spc="-45" dirty="0">
                <a:latin typeface="Trebuchet MS"/>
                <a:cs typeface="Trebuchet MS"/>
              </a:rPr>
              <a:t> </a:t>
            </a:r>
            <a:r>
              <a:rPr sz="1050" b="1" spc="30" dirty="0">
                <a:latin typeface="Trebuchet MS"/>
                <a:cs typeface="Trebuchet MS"/>
              </a:rPr>
              <a:t>result</a:t>
            </a:r>
            <a:r>
              <a:rPr sz="1050" b="1" spc="-55" dirty="0">
                <a:latin typeface="Trebuchet MS"/>
                <a:cs typeface="Trebuchet MS"/>
              </a:rPr>
              <a:t> </a:t>
            </a:r>
            <a:r>
              <a:rPr sz="1050" b="1" spc="5" dirty="0">
                <a:latin typeface="Trebuchet MS"/>
                <a:cs typeface="Trebuchet MS"/>
              </a:rPr>
              <a:t>the</a:t>
            </a:r>
            <a:r>
              <a:rPr sz="1050" b="1" spc="-50" dirty="0">
                <a:latin typeface="Trebuchet MS"/>
                <a:cs typeface="Trebuchet MS"/>
              </a:rPr>
              <a:t> </a:t>
            </a:r>
            <a:r>
              <a:rPr sz="1050" b="1" spc="45" dirty="0">
                <a:latin typeface="Trebuchet MS"/>
                <a:cs typeface="Trebuchet MS"/>
              </a:rPr>
              <a:t>agents</a:t>
            </a:r>
            <a:r>
              <a:rPr sz="1050" b="1" spc="-50" dirty="0">
                <a:latin typeface="Trebuchet MS"/>
                <a:cs typeface="Trebuchet MS"/>
              </a:rPr>
              <a:t> </a:t>
            </a:r>
            <a:r>
              <a:rPr sz="1050" b="1" dirty="0">
                <a:latin typeface="Trebuchet MS"/>
                <a:cs typeface="Trebuchet MS"/>
              </a:rPr>
              <a:t>won’t</a:t>
            </a:r>
            <a:r>
              <a:rPr sz="1050" b="1" spc="-35" dirty="0">
                <a:latin typeface="Trebuchet MS"/>
                <a:cs typeface="Trebuchet MS"/>
              </a:rPr>
              <a:t> </a:t>
            </a:r>
            <a:r>
              <a:rPr sz="1050" b="1" spc="30" dirty="0">
                <a:latin typeface="Trebuchet MS"/>
                <a:cs typeface="Trebuchet MS"/>
              </a:rPr>
              <a:t>have</a:t>
            </a:r>
            <a:r>
              <a:rPr sz="1050" b="1" spc="-40" dirty="0">
                <a:latin typeface="Trebuchet MS"/>
                <a:cs typeface="Trebuchet MS"/>
              </a:rPr>
              <a:t> </a:t>
            </a:r>
            <a:r>
              <a:rPr sz="1050" b="1" spc="-15" dirty="0">
                <a:latin typeface="Trebuchet MS"/>
                <a:cs typeface="Trebuchet MS"/>
              </a:rPr>
              <a:t>to</a:t>
            </a:r>
            <a:r>
              <a:rPr sz="1050" b="1" spc="-55" dirty="0">
                <a:latin typeface="Trebuchet MS"/>
                <a:cs typeface="Trebuchet MS"/>
              </a:rPr>
              <a:t> </a:t>
            </a:r>
            <a:r>
              <a:rPr sz="1050" b="1" spc="70" dirty="0">
                <a:latin typeface="Trebuchet MS"/>
                <a:cs typeface="Trebuchet MS"/>
              </a:rPr>
              <a:t>make  </a:t>
            </a:r>
            <a:r>
              <a:rPr sz="1050" b="1" spc="55" dirty="0">
                <a:latin typeface="Trebuchet MS"/>
                <a:cs typeface="Trebuchet MS"/>
              </a:rPr>
              <a:t>unnecessary</a:t>
            </a:r>
            <a:r>
              <a:rPr sz="1050" b="1" spc="-35" dirty="0">
                <a:latin typeface="Trebuchet MS"/>
                <a:cs typeface="Trebuchet MS"/>
              </a:rPr>
              <a:t> </a:t>
            </a:r>
            <a:r>
              <a:rPr sz="1050" b="1" spc="35" dirty="0">
                <a:latin typeface="Trebuchet MS"/>
                <a:cs typeface="Trebuchet MS"/>
              </a:rPr>
              <a:t>phone</a:t>
            </a:r>
            <a:r>
              <a:rPr sz="1050" b="1" spc="-45" dirty="0">
                <a:latin typeface="Trebuchet MS"/>
                <a:cs typeface="Trebuchet MS"/>
              </a:rPr>
              <a:t> </a:t>
            </a:r>
            <a:r>
              <a:rPr sz="1050" b="1" spc="70" dirty="0">
                <a:latin typeface="Trebuchet MS"/>
                <a:cs typeface="Trebuchet MS"/>
              </a:rPr>
              <a:t>calls</a:t>
            </a:r>
            <a:r>
              <a:rPr sz="1050" b="1" spc="-60" dirty="0">
                <a:latin typeface="Trebuchet MS"/>
                <a:cs typeface="Trebuchet MS"/>
              </a:rPr>
              <a:t> </a:t>
            </a:r>
            <a:r>
              <a:rPr sz="1050" b="1" spc="55" dirty="0">
                <a:latin typeface="Trebuchet MS"/>
                <a:cs typeface="Trebuchet MS"/>
              </a:rPr>
              <a:t>and</a:t>
            </a:r>
            <a:r>
              <a:rPr sz="1050" b="1" spc="-45" dirty="0">
                <a:latin typeface="Trebuchet MS"/>
                <a:cs typeface="Trebuchet MS"/>
              </a:rPr>
              <a:t> </a:t>
            </a:r>
            <a:r>
              <a:rPr sz="1050" b="1" spc="55" dirty="0">
                <a:latin typeface="Trebuchet MS"/>
                <a:cs typeface="Trebuchet MS"/>
              </a:rPr>
              <a:t>can</a:t>
            </a:r>
            <a:r>
              <a:rPr sz="1050" b="1" spc="-45" dirty="0">
                <a:latin typeface="Trebuchet MS"/>
                <a:cs typeface="Trebuchet MS"/>
              </a:rPr>
              <a:t> </a:t>
            </a:r>
            <a:r>
              <a:rPr sz="1050" b="1" spc="40" dirty="0">
                <a:latin typeface="Trebuchet MS"/>
                <a:cs typeface="Trebuchet MS"/>
              </a:rPr>
              <a:t>focus</a:t>
            </a:r>
            <a:r>
              <a:rPr sz="1050" b="1" spc="-50" dirty="0">
                <a:latin typeface="Trebuchet MS"/>
                <a:cs typeface="Trebuchet MS"/>
              </a:rPr>
              <a:t> </a:t>
            </a:r>
            <a:r>
              <a:rPr sz="1050" b="1" spc="35" dirty="0">
                <a:latin typeface="Trebuchet MS"/>
                <a:cs typeface="Trebuchet MS"/>
              </a:rPr>
              <a:t>on</a:t>
            </a:r>
            <a:r>
              <a:rPr sz="1050" b="1" spc="-45" dirty="0">
                <a:latin typeface="Trebuchet MS"/>
                <a:cs typeface="Trebuchet MS"/>
              </a:rPr>
              <a:t> </a:t>
            </a:r>
            <a:r>
              <a:rPr sz="1050" b="1" spc="65" dirty="0">
                <a:latin typeface="Trebuchet MS"/>
                <a:cs typeface="Trebuchet MS"/>
              </a:rPr>
              <a:t>some</a:t>
            </a:r>
            <a:r>
              <a:rPr sz="1050" b="1" spc="-45" dirty="0">
                <a:latin typeface="Trebuchet MS"/>
                <a:cs typeface="Trebuchet MS"/>
              </a:rPr>
              <a:t> </a:t>
            </a:r>
            <a:r>
              <a:rPr sz="1050" b="1" spc="30" dirty="0">
                <a:latin typeface="Trebuchet MS"/>
                <a:cs typeface="Trebuchet MS"/>
              </a:rPr>
              <a:t>new</a:t>
            </a:r>
            <a:r>
              <a:rPr sz="1050" b="1" spc="-45" dirty="0">
                <a:latin typeface="Trebuchet MS"/>
                <a:cs typeface="Trebuchet MS"/>
              </a:rPr>
              <a:t> </a:t>
            </a:r>
            <a:r>
              <a:rPr sz="1050" b="1" spc="30" dirty="0">
                <a:latin typeface="Trebuchet MS"/>
                <a:cs typeface="Trebuchet MS"/>
              </a:rPr>
              <a:t>work.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31647" y="5317235"/>
            <a:ext cx="4997196" cy="11567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37843" y="5316769"/>
            <a:ext cx="4778375" cy="113093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ct val="88400"/>
              </a:lnSpc>
              <a:spcBef>
                <a:spcPts val="260"/>
              </a:spcBef>
            </a:pPr>
            <a:r>
              <a:rPr sz="1150" b="1" spc="40" dirty="0">
                <a:solidFill>
                  <a:srgbClr val="FFFFFF"/>
                </a:solidFill>
                <a:latin typeface="Trebuchet MS"/>
                <a:cs typeface="Trebuchet MS"/>
              </a:rPr>
              <a:t>Similarly, </a:t>
            </a:r>
            <a:r>
              <a:rPr sz="1150" b="1" spc="-5" dirty="0">
                <a:solidFill>
                  <a:srgbClr val="FFFFFF"/>
                </a:solidFill>
                <a:latin typeface="Trebuchet MS"/>
                <a:cs typeface="Trebuchet MS"/>
              </a:rPr>
              <a:t>at </a:t>
            </a:r>
            <a:r>
              <a:rPr sz="1150" b="1" spc="30" dirty="0">
                <a:solidFill>
                  <a:srgbClr val="FFFFFF"/>
                </a:solidFill>
                <a:latin typeface="Trebuchet MS"/>
                <a:cs typeface="Trebuchet MS"/>
              </a:rPr>
              <a:t>times, </a:t>
            </a:r>
            <a:r>
              <a:rPr sz="1150" b="1" spc="-1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150" b="1" spc="55" dirty="0">
                <a:solidFill>
                  <a:srgbClr val="FFFFFF"/>
                </a:solidFill>
                <a:latin typeface="Trebuchet MS"/>
                <a:cs typeface="Trebuchet MS"/>
              </a:rPr>
              <a:t>company </a:t>
            </a:r>
            <a:r>
              <a:rPr sz="1150" b="1" spc="35" dirty="0">
                <a:solidFill>
                  <a:srgbClr val="FFFFFF"/>
                </a:solidFill>
                <a:latin typeface="Trebuchet MS"/>
                <a:cs typeface="Trebuchet MS"/>
              </a:rPr>
              <a:t>reaches </a:t>
            </a:r>
            <a:r>
              <a:rPr sz="1150" b="1" spc="30" dirty="0">
                <a:solidFill>
                  <a:srgbClr val="FFFFFF"/>
                </a:solidFill>
                <a:latin typeface="Trebuchet MS"/>
                <a:cs typeface="Trebuchet MS"/>
              </a:rPr>
              <a:t>its </a:t>
            </a:r>
            <a:r>
              <a:rPr sz="1150" b="1" spc="10" dirty="0">
                <a:solidFill>
                  <a:srgbClr val="FFFFFF"/>
                </a:solidFill>
                <a:latin typeface="Trebuchet MS"/>
                <a:cs typeface="Trebuchet MS"/>
              </a:rPr>
              <a:t>target </a:t>
            </a:r>
            <a:r>
              <a:rPr sz="1150" b="1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150" b="1" spc="5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150" b="1" spc="20" dirty="0">
                <a:solidFill>
                  <a:srgbClr val="FFFFFF"/>
                </a:solidFill>
                <a:latin typeface="Trebuchet MS"/>
                <a:cs typeface="Trebuchet MS"/>
              </a:rPr>
              <a:t>quarter  </a:t>
            </a:r>
            <a:r>
              <a:rPr sz="1150" b="1" spc="5" dirty="0">
                <a:solidFill>
                  <a:srgbClr val="FFFFFF"/>
                </a:solidFill>
                <a:latin typeface="Trebuchet MS"/>
                <a:cs typeface="Trebuchet MS"/>
              </a:rPr>
              <a:t>before </a:t>
            </a:r>
            <a:r>
              <a:rPr sz="1150" b="1" spc="-1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150" b="1" spc="30" dirty="0">
                <a:solidFill>
                  <a:srgbClr val="FFFFFF"/>
                </a:solidFill>
                <a:latin typeface="Trebuchet MS"/>
                <a:cs typeface="Trebuchet MS"/>
              </a:rPr>
              <a:t>deadline. </a:t>
            </a:r>
            <a:r>
              <a:rPr sz="1150" b="1" spc="85" dirty="0">
                <a:solidFill>
                  <a:srgbClr val="FFFFFF"/>
                </a:solidFill>
                <a:latin typeface="Trebuchet MS"/>
                <a:cs typeface="Trebuchet MS"/>
              </a:rPr>
              <a:t>During </a:t>
            </a:r>
            <a:r>
              <a:rPr sz="1150" b="1" spc="30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1150" b="1" spc="20" dirty="0">
                <a:solidFill>
                  <a:srgbClr val="FFFFFF"/>
                </a:solidFill>
                <a:latin typeface="Trebuchet MS"/>
                <a:cs typeface="Trebuchet MS"/>
              </a:rPr>
              <a:t>time, </a:t>
            </a:r>
            <a:r>
              <a:rPr sz="1150" b="1" spc="-1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150" b="1" spc="55" dirty="0">
                <a:solidFill>
                  <a:srgbClr val="FFFFFF"/>
                </a:solidFill>
                <a:latin typeface="Trebuchet MS"/>
                <a:cs typeface="Trebuchet MS"/>
              </a:rPr>
              <a:t>company </a:t>
            </a:r>
            <a:r>
              <a:rPr sz="1150" b="1" spc="30" dirty="0">
                <a:solidFill>
                  <a:srgbClr val="FFFFFF"/>
                </a:solidFill>
                <a:latin typeface="Trebuchet MS"/>
                <a:cs typeface="Trebuchet MS"/>
              </a:rPr>
              <a:t>wants </a:t>
            </a:r>
            <a:r>
              <a:rPr sz="1150" b="1" spc="-10" dirty="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sz="1150" b="1" spc="60" dirty="0">
                <a:solidFill>
                  <a:srgbClr val="FFFFFF"/>
                </a:solidFill>
                <a:latin typeface="Trebuchet MS"/>
                <a:cs typeface="Trebuchet MS"/>
              </a:rPr>
              <a:t>sales</a:t>
            </a:r>
            <a:r>
              <a:rPr sz="115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35" dirty="0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r>
              <a:rPr sz="115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-2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15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30" dirty="0">
                <a:solidFill>
                  <a:srgbClr val="FFFFFF"/>
                </a:solidFill>
                <a:latin typeface="Trebuchet MS"/>
                <a:cs typeface="Trebuchet MS"/>
              </a:rPr>
              <a:t>focus</a:t>
            </a:r>
            <a:r>
              <a:rPr sz="115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2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15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60" dirty="0">
                <a:solidFill>
                  <a:srgbClr val="FFFFFF"/>
                </a:solidFill>
                <a:latin typeface="Trebuchet MS"/>
                <a:cs typeface="Trebuchet MS"/>
              </a:rPr>
              <a:t>some</a:t>
            </a:r>
            <a:r>
              <a:rPr sz="1150" b="1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20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115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35" dirty="0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r>
              <a:rPr sz="115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7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115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20" dirty="0">
                <a:solidFill>
                  <a:srgbClr val="FFFFFF"/>
                </a:solidFill>
                <a:latin typeface="Trebuchet MS"/>
                <a:cs typeface="Trebuchet MS"/>
              </a:rPr>
              <a:t>well.</a:t>
            </a:r>
            <a:r>
              <a:rPr sz="1150" b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20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15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60" dirty="0">
                <a:solidFill>
                  <a:srgbClr val="FFFFFF"/>
                </a:solidFill>
                <a:latin typeface="Trebuchet MS"/>
                <a:cs typeface="Trebuchet MS"/>
              </a:rPr>
              <a:t>during</a:t>
            </a:r>
            <a:r>
              <a:rPr sz="115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3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15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20" dirty="0">
                <a:solidFill>
                  <a:srgbClr val="FFFFFF"/>
                </a:solidFill>
                <a:latin typeface="Trebuchet MS"/>
                <a:cs typeface="Trebuchet MS"/>
              </a:rPr>
              <a:t>time,  </a:t>
            </a:r>
            <a:r>
              <a:rPr sz="1150" b="1" spc="-1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150" b="1" spc="40" dirty="0">
                <a:solidFill>
                  <a:srgbClr val="FFFFFF"/>
                </a:solidFill>
                <a:latin typeface="Trebuchet MS"/>
                <a:cs typeface="Trebuchet MS"/>
              </a:rPr>
              <a:t>company’s </a:t>
            </a:r>
            <a:r>
              <a:rPr sz="1150" b="1" spc="90" dirty="0">
                <a:solidFill>
                  <a:srgbClr val="FFFFFF"/>
                </a:solidFill>
                <a:latin typeface="Trebuchet MS"/>
                <a:cs typeface="Trebuchet MS"/>
              </a:rPr>
              <a:t>aim </a:t>
            </a:r>
            <a:r>
              <a:rPr sz="1150" b="1" spc="80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150" b="1" spc="-3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150" b="1" spc="-5" dirty="0">
                <a:solidFill>
                  <a:srgbClr val="FFFFFF"/>
                </a:solidFill>
                <a:latin typeface="Trebuchet MS"/>
                <a:cs typeface="Trebuchet MS"/>
              </a:rPr>
              <a:t>not </a:t>
            </a:r>
            <a:r>
              <a:rPr sz="1150" b="1" spc="65" dirty="0">
                <a:solidFill>
                  <a:srgbClr val="FFFFFF"/>
                </a:solidFill>
                <a:latin typeface="Trebuchet MS"/>
                <a:cs typeface="Trebuchet MS"/>
              </a:rPr>
              <a:t>make </a:t>
            </a:r>
            <a:r>
              <a:rPr sz="1150" b="1" spc="20" dirty="0">
                <a:solidFill>
                  <a:srgbClr val="FFFFFF"/>
                </a:solidFill>
                <a:latin typeface="Trebuchet MS"/>
                <a:cs typeface="Trebuchet MS"/>
              </a:rPr>
              <a:t>phone </a:t>
            </a:r>
            <a:r>
              <a:rPr sz="1150" b="1" spc="65" dirty="0">
                <a:solidFill>
                  <a:srgbClr val="FFFFFF"/>
                </a:solidFill>
                <a:latin typeface="Trebuchet MS"/>
                <a:cs typeface="Trebuchet MS"/>
              </a:rPr>
              <a:t>calls </a:t>
            </a:r>
            <a:r>
              <a:rPr sz="1150" b="1" spc="50" dirty="0">
                <a:solidFill>
                  <a:srgbClr val="FFFFFF"/>
                </a:solidFill>
                <a:latin typeface="Trebuchet MS"/>
                <a:cs typeface="Trebuchet MS"/>
              </a:rPr>
              <a:t>unless </a:t>
            </a:r>
            <a:r>
              <a:rPr sz="1150" b="1" spc="-5" dirty="0">
                <a:solidFill>
                  <a:srgbClr val="FFFFFF"/>
                </a:solidFill>
                <a:latin typeface="Trebuchet MS"/>
                <a:cs typeface="Trebuchet MS"/>
              </a:rPr>
              <a:t>it’s  </a:t>
            </a:r>
            <a:r>
              <a:rPr sz="1150" b="1" spc="25" dirty="0">
                <a:solidFill>
                  <a:srgbClr val="FFFFFF"/>
                </a:solidFill>
                <a:latin typeface="Trebuchet MS"/>
                <a:cs typeface="Trebuchet MS"/>
              </a:rPr>
              <a:t>extremely </a:t>
            </a:r>
            <a:r>
              <a:rPr sz="1150" b="1" spc="30" dirty="0">
                <a:solidFill>
                  <a:srgbClr val="FFFFFF"/>
                </a:solidFill>
                <a:latin typeface="Trebuchet MS"/>
                <a:cs typeface="Trebuchet MS"/>
              </a:rPr>
              <a:t>necessary, </a:t>
            </a:r>
            <a:r>
              <a:rPr sz="1150" b="1" dirty="0">
                <a:solidFill>
                  <a:srgbClr val="FFFFFF"/>
                </a:solidFill>
                <a:latin typeface="Trebuchet MS"/>
                <a:cs typeface="Trebuchet MS"/>
              </a:rPr>
              <a:t>i.e. they </a:t>
            </a:r>
            <a:r>
              <a:rPr sz="1150" b="1" spc="15" dirty="0">
                <a:solidFill>
                  <a:srgbClr val="FFFFFF"/>
                </a:solidFill>
                <a:latin typeface="Trebuchet MS"/>
                <a:cs typeface="Trebuchet MS"/>
              </a:rPr>
              <a:t>want </a:t>
            </a:r>
            <a:r>
              <a:rPr sz="1150" b="1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150" b="1" spc="60" dirty="0">
                <a:solidFill>
                  <a:srgbClr val="FFFFFF"/>
                </a:solidFill>
                <a:latin typeface="Trebuchet MS"/>
                <a:cs typeface="Trebuchet MS"/>
              </a:rPr>
              <a:t>minimize </a:t>
            </a:r>
            <a:r>
              <a:rPr sz="1150" b="1" spc="-1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150" b="1" spc="5" dirty="0">
                <a:solidFill>
                  <a:srgbClr val="FFFFFF"/>
                </a:solidFill>
                <a:latin typeface="Trebuchet MS"/>
                <a:cs typeface="Trebuchet MS"/>
              </a:rPr>
              <a:t>rate </a:t>
            </a:r>
            <a:r>
              <a:rPr sz="1150" b="1" spc="-10" dirty="0">
                <a:solidFill>
                  <a:srgbClr val="FFFFFF"/>
                </a:solidFill>
                <a:latin typeface="Trebuchet MS"/>
                <a:cs typeface="Trebuchet MS"/>
              </a:rPr>
              <a:t>of  </a:t>
            </a:r>
            <a:r>
              <a:rPr sz="1150" b="1" spc="50" dirty="0">
                <a:solidFill>
                  <a:srgbClr val="FFFFFF"/>
                </a:solidFill>
                <a:latin typeface="Trebuchet MS"/>
                <a:cs typeface="Trebuchet MS"/>
              </a:rPr>
              <a:t>useless</a:t>
            </a:r>
            <a:r>
              <a:rPr sz="1150" b="1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20" dirty="0">
                <a:solidFill>
                  <a:srgbClr val="FFFFFF"/>
                </a:solidFill>
                <a:latin typeface="Trebuchet MS"/>
                <a:cs typeface="Trebuchet MS"/>
              </a:rPr>
              <a:t>phone</a:t>
            </a:r>
            <a:r>
              <a:rPr sz="1150" b="1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45" dirty="0">
                <a:solidFill>
                  <a:srgbClr val="FFFFFF"/>
                </a:solidFill>
                <a:latin typeface="Trebuchet MS"/>
                <a:cs typeface="Trebuchet MS"/>
              </a:rPr>
              <a:t>calls.</a:t>
            </a:r>
            <a:r>
              <a:rPr sz="1150" b="1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45" dirty="0">
                <a:solidFill>
                  <a:srgbClr val="FFFFFF"/>
                </a:solidFill>
                <a:latin typeface="Trebuchet MS"/>
                <a:cs typeface="Trebuchet MS"/>
              </a:rPr>
              <a:t>Suggest</a:t>
            </a:r>
            <a:r>
              <a:rPr sz="1150" b="1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5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30" dirty="0">
                <a:solidFill>
                  <a:srgbClr val="FFFFFF"/>
                </a:solidFill>
                <a:latin typeface="Trebuchet MS"/>
                <a:cs typeface="Trebuchet MS"/>
              </a:rPr>
              <a:t>strategy</a:t>
            </a:r>
            <a:r>
              <a:rPr sz="115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1150" b="1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45" dirty="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sz="1150" b="1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50" dirty="0">
                <a:solidFill>
                  <a:srgbClr val="FFFFFF"/>
                </a:solidFill>
                <a:latin typeface="Trebuchet MS"/>
                <a:cs typeface="Trebuchet MS"/>
              </a:rPr>
              <a:t>employ</a:t>
            </a:r>
            <a:r>
              <a:rPr sz="1150" b="1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-5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115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b="1" spc="30" dirty="0">
                <a:solidFill>
                  <a:srgbClr val="FFFFFF"/>
                </a:solidFill>
                <a:latin typeface="Trebuchet MS"/>
                <a:cs typeface="Trebuchet MS"/>
              </a:rPr>
              <a:t>this  </a:t>
            </a:r>
            <a:r>
              <a:rPr sz="1150" b="1" spc="25" dirty="0">
                <a:solidFill>
                  <a:srgbClr val="FFFFFF"/>
                </a:solidFill>
                <a:latin typeface="Trebuchet MS"/>
                <a:cs typeface="Trebuchet MS"/>
              </a:rPr>
              <a:t>stage.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75003"/>
            <a:ext cx="9878695" cy="5425440"/>
            <a:chOff x="0" y="1175003"/>
            <a:chExt cx="9878695" cy="5425440"/>
          </a:xfrm>
        </p:grpSpPr>
        <p:sp>
          <p:nvSpPr>
            <p:cNvPr id="3" name="object 3"/>
            <p:cNvSpPr/>
            <p:nvPr/>
          </p:nvSpPr>
          <p:spPr>
            <a:xfrm>
              <a:off x="0" y="1207007"/>
              <a:ext cx="1048512" cy="6705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7700" y="2234183"/>
              <a:ext cx="8801100" cy="2642870"/>
            </a:xfrm>
            <a:custGeom>
              <a:avLst/>
              <a:gdLst/>
              <a:ahLst/>
              <a:cxnLst/>
              <a:rect l="l" t="t" r="r" b="b"/>
              <a:pathLst>
                <a:path w="8801100" h="2642870">
                  <a:moveTo>
                    <a:pt x="7203948" y="1796796"/>
                  </a:moveTo>
                  <a:lnTo>
                    <a:pt x="7196709" y="1760410"/>
                  </a:lnTo>
                  <a:lnTo>
                    <a:pt x="7176897" y="1730883"/>
                  </a:lnTo>
                  <a:lnTo>
                    <a:pt x="7147369" y="1711071"/>
                  </a:lnTo>
                  <a:lnTo>
                    <a:pt x="7110984" y="1703832"/>
                  </a:lnTo>
                  <a:lnTo>
                    <a:pt x="1292352" y="1703832"/>
                  </a:lnTo>
                  <a:lnTo>
                    <a:pt x="1255077" y="1711071"/>
                  </a:lnTo>
                  <a:lnTo>
                    <a:pt x="1225105" y="1730883"/>
                  </a:lnTo>
                  <a:lnTo>
                    <a:pt x="1205115" y="1760410"/>
                  </a:lnTo>
                  <a:lnTo>
                    <a:pt x="1197864" y="1796796"/>
                  </a:lnTo>
                  <a:lnTo>
                    <a:pt x="1197864" y="2549652"/>
                  </a:lnTo>
                  <a:lnTo>
                    <a:pt x="1205115" y="2586037"/>
                  </a:lnTo>
                  <a:lnTo>
                    <a:pt x="1225105" y="2615565"/>
                  </a:lnTo>
                  <a:lnTo>
                    <a:pt x="1255077" y="2635377"/>
                  </a:lnTo>
                  <a:lnTo>
                    <a:pt x="1292352" y="2642616"/>
                  </a:lnTo>
                  <a:lnTo>
                    <a:pt x="7110984" y="2642616"/>
                  </a:lnTo>
                  <a:lnTo>
                    <a:pt x="7147369" y="2635377"/>
                  </a:lnTo>
                  <a:lnTo>
                    <a:pt x="7176897" y="2615565"/>
                  </a:lnTo>
                  <a:lnTo>
                    <a:pt x="7196709" y="2586037"/>
                  </a:lnTo>
                  <a:lnTo>
                    <a:pt x="7203948" y="2549652"/>
                  </a:lnTo>
                  <a:lnTo>
                    <a:pt x="7203948" y="1796796"/>
                  </a:lnTo>
                  <a:close/>
                </a:path>
                <a:path w="8801100" h="2642870">
                  <a:moveTo>
                    <a:pt x="880110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8801100" y="7620"/>
                  </a:lnTo>
                  <a:lnTo>
                    <a:pt x="8801100" y="0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30323" y="3921252"/>
              <a:ext cx="6038215" cy="972819"/>
            </a:xfrm>
            <a:custGeom>
              <a:avLst/>
              <a:gdLst/>
              <a:ahLst/>
              <a:cxnLst/>
              <a:rect l="l" t="t" r="r" b="b"/>
              <a:pathLst>
                <a:path w="6038215" h="972820">
                  <a:moveTo>
                    <a:pt x="5928360" y="972312"/>
                  </a:moveTo>
                  <a:lnTo>
                    <a:pt x="109728" y="972312"/>
                  </a:lnTo>
                  <a:lnTo>
                    <a:pt x="77724" y="967740"/>
                  </a:lnTo>
                  <a:lnTo>
                    <a:pt x="39624" y="947928"/>
                  </a:lnTo>
                  <a:lnTo>
                    <a:pt x="18288" y="923544"/>
                  </a:lnTo>
                  <a:lnTo>
                    <a:pt x="12192" y="915924"/>
                  </a:lnTo>
                  <a:lnTo>
                    <a:pt x="7620" y="905256"/>
                  </a:lnTo>
                  <a:lnTo>
                    <a:pt x="4572" y="896112"/>
                  </a:lnTo>
                  <a:lnTo>
                    <a:pt x="1524" y="885444"/>
                  </a:lnTo>
                  <a:lnTo>
                    <a:pt x="0" y="874776"/>
                  </a:lnTo>
                  <a:lnTo>
                    <a:pt x="0" y="99060"/>
                  </a:lnTo>
                  <a:lnTo>
                    <a:pt x="12192" y="57912"/>
                  </a:lnTo>
                  <a:lnTo>
                    <a:pt x="38100" y="25908"/>
                  </a:lnTo>
                  <a:lnTo>
                    <a:pt x="86868" y="3048"/>
                  </a:lnTo>
                  <a:lnTo>
                    <a:pt x="108204" y="0"/>
                  </a:lnTo>
                  <a:lnTo>
                    <a:pt x="5928360" y="0"/>
                  </a:lnTo>
                  <a:lnTo>
                    <a:pt x="5937504" y="1524"/>
                  </a:lnTo>
                  <a:lnTo>
                    <a:pt x="5949696" y="3048"/>
                  </a:lnTo>
                  <a:lnTo>
                    <a:pt x="5960364" y="4572"/>
                  </a:lnTo>
                  <a:lnTo>
                    <a:pt x="5978652" y="13716"/>
                  </a:lnTo>
                  <a:lnTo>
                    <a:pt x="5989320" y="18288"/>
                  </a:lnTo>
                  <a:lnTo>
                    <a:pt x="5996940" y="24384"/>
                  </a:lnTo>
                  <a:lnTo>
                    <a:pt x="6004560" y="32004"/>
                  </a:lnTo>
                  <a:lnTo>
                    <a:pt x="102108" y="32004"/>
                  </a:lnTo>
                  <a:lnTo>
                    <a:pt x="86868" y="35052"/>
                  </a:lnTo>
                  <a:lnTo>
                    <a:pt x="79248" y="38100"/>
                  </a:lnTo>
                  <a:lnTo>
                    <a:pt x="73152" y="41148"/>
                  </a:lnTo>
                  <a:lnTo>
                    <a:pt x="65532" y="44196"/>
                  </a:lnTo>
                  <a:lnTo>
                    <a:pt x="59436" y="48768"/>
                  </a:lnTo>
                  <a:lnTo>
                    <a:pt x="54864" y="54864"/>
                  </a:lnTo>
                  <a:lnTo>
                    <a:pt x="48768" y="59436"/>
                  </a:lnTo>
                  <a:lnTo>
                    <a:pt x="44196" y="65532"/>
                  </a:lnTo>
                  <a:lnTo>
                    <a:pt x="41148" y="71628"/>
                  </a:lnTo>
                  <a:lnTo>
                    <a:pt x="36576" y="79248"/>
                  </a:lnTo>
                  <a:lnTo>
                    <a:pt x="35052" y="86868"/>
                  </a:lnTo>
                  <a:lnTo>
                    <a:pt x="32004" y="92964"/>
                  </a:lnTo>
                  <a:lnTo>
                    <a:pt x="30480" y="100584"/>
                  </a:lnTo>
                  <a:lnTo>
                    <a:pt x="30480" y="868680"/>
                  </a:lnTo>
                  <a:lnTo>
                    <a:pt x="32004" y="877824"/>
                  </a:lnTo>
                  <a:lnTo>
                    <a:pt x="53340" y="917448"/>
                  </a:lnTo>
                  <a:lnTo>
                    <a:pt x="100584" y="940308"/>
                  </a:lnTo>
                  <a:lnTo>
                    <a:pt x="6004560" y="940308"/>
                  </a:lnTo>
                  <a:lnTo>
                    <a:pt x="5998464" y="946404"/>
                  </a:lnTo>
                  <a:lnTo>
                    <a:pt x="5980176" y="958596"/>
                  </a:lnTo>
                  <a:lnTo>
                    <a:pt x="5971032" y="963168"/>
                  </a:lnTo>
                  <a:lnTo>
                    <a:pt x="5960364" y="966216"/>
                  </a:lnTo>
                  <a:lnTo>
                    <a:pt x="5951220" y="969264"/>
                  </a:lnTo>
                  <a:lnTo>
                    <a:pt x="5940552" y="970788"/>
                  </a:lnTo>
                  <a:lnTo>
                    <a:pt x="5928360" y="972312"/>
                  </a:lnTo>
                  <a:close/>
                </a:path>
                <a:path w="6038215" h="972820">
                  <a:moveTo>
                    <a:pt x="6004560" y="940308"/>
                  </a:moveTo>
                  <a:lnTo>
                    <a:pt x="5934456" y="940308"/>
                  </a:lnTo>
                  <a:lnTo>
                    <a:pt x="5943600" y="938784"/>
                  </a:lnTo>
                  <a:lnTo>
                    <a:pt x="5949696" y="937260"/>
                  </a:lnTo>
                  <a:lnTo>
                    <a:pt x="5987796" y="912876"/>
                  </a:lnTo>
                  <a:lnTo>
                    <a:pt x="6006084" y="871728"/>
                  </a:lnTo>
                  <a:lnTo>
                    <a:pt x="6006084" y="103632"/>
                  </a:lnTo>
                  <a:lnTo>
                    <a:pt x="6004560" y="94488"/>
                  </a:lnTo>
                  <a:lnTo>
                    <a:pt x="6003036" y="88392"/>
                  </a:lnTo>
                  <a:lnTo>
                    <a:pt x="5996940" y="73152"/>
                  </a:lnTo>
                  <a:lnTo>
                    <a:pt x="5992368" y="67056"/>
                  </a:lnTo>
                  <a:lnTo>
                    <a:pt x="5989320" y="60960"/>
                  </a:lnTo>
                  <a:lnTo>
                    <a:pt x="5951220" y="35052"/>
                  </a:lnTo>
                  <a:lnTo>
                    <a:pt x="5935980" y="32004"/>
                  </a:lnTo>
                  <a:lnTo>
                    <a:pt x="6004560" y="32004"/>
                  </a:lnTo>
                  <a:lnTo>
                    <a:pt x="6028944" y="67056"/>
                  </a:lnTo>
                  <a:lnTo>
                    <a:pt x="6038088" y="109728"/>
                  </a:lnTo>
                  <a:lnTo>
                    <a:pt x="6038088" y="862584"/>
                  </a:lnTo>
                  <a:lnTo>
                    <a:pt x="6033516" y="894588"/>
                  </a:lnTo>
                  <a:lnTo>
                    <a:pt x="6028944" y="903732"/>
                  </a:lnTo>
                  <a:lnTo>
                    <a:pt x="6024372" y="914400"/>
                  </a:lnTo>
                  <a:lnTo>
                    <a:pt x="6019800" y="923544"/>
                  </a:lnTo>
                  <a:lnTo>
                    <a:pt x="6013704" y="931164"/>
                  </a:lnTo>
                  <a:lnTo>
                    <a:pt x="6004560" y="940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46241" y="4086887"/>
            <a:ext cx="5607050" cy="59245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200910" marR="5080" indent="-2188845">
              <a:lnSpc>
                <a:spcPts val="2090"/>
              </a:lnSpc>
              <a:spcBef>
                <a:spcPts val="405"/>
              </a:spcBef>
            </a:pPr>
            <a:r>
              <a:rPr sz="1950" spc="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9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20" dirty="0">
                <a:solidFill>
                  <a:srgbClr val="FFFFFF"/>
                </a:solidFill>
                <a:latin typeface="Trebuchet MS"/>
                <a:cs typeface="Trebuchet MS"/>
              </a:rPr>
              <a:t>objective</a:t>
            </a:r>
            <a:r>
              <a:rPr sz="1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6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9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15" dirty="0">
                <a:solidFill>
                  <a:srgbClr val="FFFFFF"/>
                </a:solidFill>
                <a:latin typeface="Trebuchet MS"/>
                <a:cs typeface="Trebuchet MS"/>
              </a:rPr>
              <a:t>thus</a:t>
            </a:r>
            <a:r>
              <a:rPr sz="19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45" dirty="0">
                <a:solidFill>
                  <a:srgbClr val="FFFFFF"/>
                </a:solidFill>
                <a:latin typeface="Trebuchet MS"/>
                <a:cs typeface="Trebuchet MS"/>
              </a:rPr>
              <a:t>classified</a:t>
            </a:r>
            <a:r>
              <a:rPr sz="19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19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45" dirty="0">
                <a:solidFill>
                  <a:srgbClr val="FFFFFF"/>
                </a:solidFill>
                <a:latin typeface="Trebuchet MS"/>
                <a:cs typeface="Trebuchet MS"/>
              </a:rPr>
              <a:t>following  </a:t>
            </a:r>
            <a:r>
              <a:rPr sz="1950" spc="65" dirty="0">
                <a:solidFill>
                  <a:srgbClr val="FFFFFF"/>
                </a:solidFill>
                <a:latin typeface="Trebuchet MS"/>
                <a:cs typeface="Trebuchet MS"/>
              </a:rPr>
              <a:t>sub-goals:</a:t>
            </a:r>
            <a:endParaRPr sz="195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87552" y="5099303"/>
            <a:ext cx="2677795" cy="1365885"/>
            <a:chOff x="987552" y="5099303"/>
            <a:chExt cx="2677795" cy="1365885"/>
          </a:xfrm>
        </p:grpSpPr>
        <p:sp>
          <p:nvSpPr>
            <p:cNvPr id="8" name="object 8"/>
            <p:cNvSpPr/>
            <p:nvPr/>
          </p:nvSpPr>
          <p:spPr>
            <a:xfrm>
              <a:off x="1002792" y="5116067"/>
              <a:ext cx="2647315" cy="1333500"/>
            </a:xfrm>
            <a:custGeom>
              <a:avLst/>
              <a:gdLst/>
              <a:ahLst/>
              <a:cxnLst/>
              <a:rect l="l" t="t" r="r" b="b"/>
              <a:pathLst>
                <a:path w="2647315" h="1333500">
                  <a:moveTo>
                    <a:pt x="2514600" y="1333500"/>
                  </a:moveTo>
                  <a:lnTo>
                    <a:pt x="134112" y="1333500"/>
                  </a:lnTo>
                  <a:lnTo>
                    <a:pt x="92073" y="1326721"/>
                  </a:lnTo>
                  <a:lnTo>
                    <a:pt x="55302" y="1307799"/>
                  </a:lnTo>
                  <a:lnTo>
                    <a:pt x="26139" y="1278855"/>
                  </a:lnTo>
                  <a:lnTo>
                    <a:pt x="6925" y="1242011"/>
                  </a:lnTo>
                  <a:lnTo>
                    <a:pt x="0" y="1199388"/>
                  </a:lnTo>
                  <a:lnTo>
                    <a:pt x="0" y="132587"/>
                  </a:lnTo>
                  <a:lnTo>
                    <a:pt x="6925" y="90708"/>
                  </a:lnTo>
                  <a:lnTo>
                    <a:pt x="26139" y="54315"/>
                  </a:lnTo>
                  <a:lnTo>
                    <a:pt x="55302" y="25603"/>
                  </a:lnTo>
                  <a:lnTo>
                    <a:pt x="92073" y="6766"/>
                  </a:lnTo>
                  <a:lnTo>
                    <a:pt x="134112" y="0"/>
                  </a:lnTo>
                  <a:lnTo>
                    <a:pt x="2514600" y="0"/>
                  </a:lnTo>
                  <a:lnTo>
                    <a:pt x="2556479" y="6766"/>
                  </a:lnTo>
                  <a:lnTo>
                    <a:pt x="2592872" y="25603"/>
                  </a:lnTo>
                  <a:lnTo>
                    <a:pt x="2621584" y="54315"/>
                  </a:lnTo>
                  <a:lnTo>
                    <a:pt x="2640421" y="90708"/>
                  </a:lnTo>
                  <a:lnTo>
                    <a:pt x="2647188" y="132587"/>
                  </a:lnTo>
                  <a:lnTo>
                    <a:pt x="2647188" y="1199388"/>
                  </a:lnTo>
                  <a:lnTo>
                    <a:pt x="2640421" y="1242011"/>
                  </a:lnTo>
                  <a:lnTo>
                    <a:pt x="2621584" y="1278855"/>
                  </a:lnTo>
                  <a:lnTo>
                    <a:pt x="2592872" y="1307799"/>
                  </a:lnTo>
                  <a:lnTo>
                    <a:pt x="2556479" y="1326721"/>
                  </a:lnTo>
                  <a:lnTo>
                    <a:pt x="2514600" y="1333500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87552" y="5099303"/>
              <a:ext cx="2677795" cy="1365885"/>
            </a:xfrm>
            <a:custGeom>
              <a:avLst/>
              <a:gdLst/>
              <a:ahLst/>
              <a:cxnLst/>
              <a:rect l="l" t="t" r="r" b="b"/>
              <a:pathLst>
                <a:path w="2677795" h="1365885">
                  <a:moveTo>
                    <a:pt x="2545080" y="1365504"/>
                  </a:moveTo>
                  <a:lnTo>
                    <a:pt x="135636" y="1365504"/>
                  </a:lnTo>
                  <a:lnTo>
                    <a:pt x="105156" y="1359408"/>
                  </a:lnTo>
                  <a:lnTo>
                    <a:pt x="67056" y="1341120"/>
                  </a:lnTo>
                  <a:lnTo>
                    <a:pt x="25908" y="1301496"/>
                  </a:lnTo>
                  <a:lnTo>
                    <a:pt x="3048" y="1248156"/>
                  </a:lnTo>
                  <a:lnTo>
                    <a:pt x="0" y="1217676"/>
                  </a:lnTo>
                  <a:lnTo>
                    <a:pt x="0" y="149352"/>
                  </a:lnTo>
                  <a:lnTo>
                    <a:pt x="1524" y="135636"/>
                  </a:lnTo>
                  <a:lnTo>
                    <a:pt x="3048" y="120396"/>
                  </a:lnTo>
                  <a:lnTo>
                    <a:pt x="18288" y="79248"/>
                  </a:lnTo>
                  <a:lnTo>
                    <a:pt x="53340" y="35052"/>
                  </a:lnTo>
                  <a:lnTo>
                    <a:pt x="89916" y="12192"/>
                  </a:lnTo>
                  <a:lnTo>
                    <a:pt x="105156" y="7620"/>
                  </a:lnTo>
                  <a:lnTo>
                    <a:pt x="118872" y="3048"/>
                  </a:lnTo>
                  <a:lnTo>
                    <a:pt x="149352" y="0"/>
                  </a:lnTo>
                  <a:lnTo>
                    <a:pt x="2529840" y="0"/>
                  </a:lnTo>
                  <a:lnTo>
                    <a:pt x="2543556" y="1524"/>
                  </a:lnTo>
                  <a:lnTo>
                    <a:pt x="2558796" y="3048"/>
                  </a:lnTo>
                  <a:lnTo>
                    <a:pt x="2586228" y="12192"/>
                  </a:lnTo>
                  <a:lnTo>
                    <a:pt x="2599944" y="18288"/>
                  </a:lnTo>
                  <a:lnTo>
                    <a:pt x="2612136" y="25908"/>
                  </a:lnTo>
                  <a:lnTo>
                    <a:pt x="2620670" y="32004"/>
                  </a:lnTo>
                  <a:lnTo>
                    <a:pt x="138684" y="32004"/>
                  </a:lnTo>
                  <a:lnTo>
                    <a:pt x="126492" y="33528"/>
                  </a:lnTo>
                  <a:lnTo>
                    <a:pt x="83820" y="51816"/>
                  </a:lnTo>
                  <a:lnTo>
                    <a:pt x="51816" y="83820"/>
                  </a:lnTo>
                  <a:lnTo>
                    <a:pt x="33528" y="124968"/>
                  </a:lnTo>
                  <a:lnTo>
                    <a:pt x="32004" y="137160"/>
                  </a:lnTo>
                  <a:lnTo>
                    <a:pt x="32004" y="1228344"/>
                  </a:lnTo>
                  <a:lnTo>
                    <a:pt x="45720" y="1272540"/>
                  </a:lnTo>
                  <a:lnTo>
                    <a:pt x="74676" y="1307592"/>
                  </a:lnTo>
                  <a:lnTo>
                    <a:pt x="114300" y="1328928"/>
                  </a:lnTo>
                  <a:lnTo>
                    <a:pt x="149352" y="1335024"/>
                  </a:lnTo>
                  <a:lnTo>
                    <a:pt x="2620060" y="1335024"/>
                  </a:lnTo>
                  <a:lnTo>
                    <a:pt x="2613660" y="1339596"/>
                  </a:lnTo>
                  <a:lnTo>
                    <a:pt x="2601468" y="1347216"/>
                  </a:lnTo>
                  <a:lnTo>
                    <a:pt x="2574036" y="1359408"/>
                  </a:lnTo>
                  <a:lnTo>
                    <a:pt x="2560320" y="1362456"/>
                  </a:lnTo>
                  <a:lnTo>
                    <a:pt x="2545080" y="1365504"/>
                  </a:lnTo>
                  <a:close/>
                </a:path>
                <a:path w="2677795" h="1365885">
                  <a:moveTo>
                    <a:pt x="2620060" y="1335024"/>
                  </a:moveTo>
                  <a:lnTo>
                    <a:pt x="2528316" y="1335024"/>
                  </a:lnTo>
                  <a:lnTo>
                    <a:pt x="2552700" y="1331976"/>
                  </a:lnTo>
                  <a:lnTo>
                    <a:pt x="2574036" y="1325880"/>
                  </a:lnTo>
                  <a:lnTo>
                    <a:pt x="2584704" y="1321308"/>
                  </a:lnTo>
                  <a:lnTo>
                    <a:pt x="2593848" y="1315212"/>
                  </a:lnTo>
                  <a:lnTo>
                    <a:pt x="2602992" y="1307592"/>
                  </a:lnTo>
                  <a:lnTo>
                    <a:pt x="2612136" y="1301496"/>
                  </a:lnTo>
                  <a:lnTo>
                    <a:pt x="2641092" y="1252728"/>
                  </a:lnTo>
                  <a:lnTo>
                    <a:pt x="2647188" y="1216152"/>
                  </a:lnTo>
                  <a:lnTo>
                    <a:pt x="2647188" y="150876"/>
                  </a:lnTo>
                  <a:lnTo>
                    <a:pt x="2638044" y="105156"/>
                  </a:lnTo>
                  <a:lnTo>
                    <a:pt x="2604516" y="59436"/>
                  </a:lnTo>
                  <a:lnTo>
                    <a:pt x="2586228" y="47244"/>
                  </a:lnTo>
                  <a:lnTo>
                    <a:pt x="2575560" y="41148"/>
                  </a:lnTo>
                  <a:lnTo>
                    <a:pt x="2554224" y="35052"/>
                  </a:lnTo>
                  <a:lnTo>
                    <a:pt x="2542032" y="32004"/>
                  </a:lnTo>
                  <a:lnTo>
                    <a:pt x="2620670" y="32004"/>
                  </a:lnTo>
                  <a:lnTo>
                    <a:pt x="2651760" y="65532"/>
                  </a:lnTo>
                  <a:lnTo>
                    <a:pt x="2671572" y="105156"/>
                  </a:lnTo>
                  <a:lnTo>
                    <a:pt x="2677668" y="134112"/>
                  </a:lnTo>
                  <a:lnTo>
                    <a:pt x="2677668" y="1231392"/>
                  </a:lnTo>
                  <a:lnTo>
                    <a:pt x="2667000" y="1274064"/>
                  </a:lnTo>
                  <a:lnTo>
                    <a:pt x="2634996" y="1321308"/>
                  </a:lnTo>
                  <a:lnTo>
                    <a:pt x="2624328" y="1331976"/>
                  </a:lnTo>
                  <a:lnTo>
                    <a:pt x="2620060" y="1335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50134" y="5363984"/>
            <a:ext cx="2356485" cy="8032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065" marR="5080" algn="ctr">
              <a:lnSpc>
                <a:spcPct val="88100"/>
              </a:lnSpc>
              <a:spcBef>
                <a:spcPts val="300"/>
              </a:spcBef>
            </a:pPr>
            <a:r>
              <a:rPr sz="1400" spc="20" dirty="0">
                <a:solidFill>
                  <a:srgbClr val="FFFFFF"/>
                </a:solidFill>
                <a:latin typeface="Trebuchet MS"/>
                <a:cs typeface="Trebuchet MS"/>
              </a:rPr>
              <a:t>Create 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400" spc="25" dirty="0">
                <a:solidFill>
                  <a:srgbClr val="FFFFFF"/>
                </a:solidFill>
                <a:latin typeface="Trebuchet MS"/>
                <a:cs typeface="Trebuchet MS"/>
              </a:rPr>
              <a:t>Logistic</a:t>
            </a:r>
            <a:r>
              <a:rPr sz="14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Trebuchet MS"/>
                <a:cs typeface="Trebuchet MS"/>
              </a:rPr>
              <a:t>Regression  </a:t>
            </a:r>
            <a:r>
              <a:rPr sz="1400" spc="40" dirty="0">
                <a:solidFill>
                  <a:srgbClr val="FFFFFF"/>
                </a:solidFill>
                <a:latin typeface="Trebuchet MS"/>
                <a:cs typeface="Trebuchet MS"/>
              </a:rPr>
              <a:t>model 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predict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400" spc="35" dirty="0">
                <a:solidFill>
                  <a:srgbClr val="FFFFFF"/>
                </a:solidFill>
                <a:latin typeface="Trebuchet MS"/>
                <a:cs typeface="Trebuchet MS"/>
              </a:rPr>
              <a:t>Lead  </a:t>
            </a: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Conversion </a:t>
            </a:r>
            <a:r>
              <a:rPr sz="1400" spc="25" dirty="0">
                <a:solidFill>
                  <a:srgbClr val="FFFFFF"/>
                </a:solidFill>
                <a:latin typeface="Trebuchet MS"/>
                <a:cs typeface="Trebuchet MS"/>
              </a:rPr>
              <a:t>probabilities</a:t>
            </a:r>
            <a:r>
              <a:rPr sz="14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for  </a:t>
            </a:r>
            <a:r>
              <a:rPr sz="1400" spc="25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lead.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691128" y="5099303"/>
            <a:ext cx="2620010" cy="1365885"/>
            <a:chOff x="3691128" y="5099303"/>
            <a:chExt cx="2620010" cy="1365885"/>
          </a:xfrm>
        </p:grpSpPr>
        <p:sp>
          <p:nvSpPr>
            <p:cNvPr id="12" name="object 12"/>
            <p:cNvSpPr/>
            <p:nvPr/>
          </p:nvSpPr>
          <p:spPr>
            <a:xfrm>
              <a:off x="3706368" y="5116067"/>
              <a:ext cx="2588260" cy="1333500"/>
            </a:xfrm>
            <a:custGeom>
              <a:avLst/>
              <a:gdLst/>
              <a:ahLst/>
              <a:cxnLst/>
              <a:rect l="l" t="t" r="r" b="b"/>
              <a:pathLst>
                <a:path w="2588260" h="1333500">
                  <a:moveTo>
                    <a:pt x="2455164" y="1333500"/>
                  </a:moveTo>
                  <a:lnTo>
                    <a:pt x="134112" y="1333500"/>
                  </a:lnTo>
                  <a:lnTo>
                    <a:pt x="91488" y="1326721"/>
                  </a:lnTo>
                  <a:lnTo>
                    <a:pt x="54644" y="1307799"/>
                  </a:lnTo>
                  <a:lnTo>
                    <a:pt x="25700" y="1278855"/>
                  </a:lnTo>
                  <a:lnTo>
                    <a:pt x="6778" y="1242011"/>
                  </a:lnTo>
                  <a:lnTo>
                    <a:pt x="0" y="1199388"/>
                  </a:lnTo>
                  <a:lnTo>
                    <a:pt x="0" y="132587"/>
                  </a:lnTo>
                  <a:lnTo>
                    <a:pt x="6778" y="90708"/>
                  </a:lnTo>
                  <a:lnTo>
                    <a:pt x="25700" y="54315"/>
                  </a:lnTo>
                  <a:lnTo>
                    <a:pt x="54644" y="25603"/>
                  </a:lnTo>
                  <a:lnTo>
                    <a:pt x="91488" y="6766"/>
                  </a:lnTo>
                  <a:lnTo>
                    <a:pt x="134112" y="0"/>
                  </a:lnTo>
                  <a:lnTo>
                    <a:pt x="2455164" y="0"/>
                  </a:lnTo>
                  <a:lnTo>
                    <a:pt x="2497043" y="6766"/>
                  </a:lnTo>
                  <a:lnTo>
                    <a:pt x="2533436" y="25603"/>
                  </a:lnTo>
                  <a:lnTo>
                    <a:pt x="2562148" y="54315"/>
                  </a:lnTo>
                  <a:lnTo>
                    <a:pt x="2580985" y="90708"/>
                  </a:lnTo>
                  <a:lnTo>
                    <a:pt x="2587752" y="132587"/>
                  </a:lnTo>
                  <a:lnTo>
                    <a:pt x="2587752" y="1199388"/>
                  </a:lnTo>
                  <a:lnTo>
                    <a:pt x="2580985" y="1242011"/>
                  </a:lnTo>
                  <a:lnTo>
                    <a:pt x="2562148" y="1278855"/>
                  </a:lnTo>
                  <a:lnTo>
                    <a:pt x="2533436" y="1307799"/>
                  </a:lnTo>
                  <a:lnTo>
                    <a:pt x="2497043" y="1326721"/>
                  </a:lnTo>
                  <a:lnTo>
                    <a:pt x="2455164" y="1333500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91128" y="5099303"/>
              <a:ext cx="2620010" cy="1365885"/>
            </a:xfrm>
            <a:custGeom>
              <a:avLst/>
              <a:gdLst/>
              <a:ahLst/>
              <a:cxnLst/>
              <a:rect l="l" t="t" r="r" b="b"/>
              <a:pathLst>
                <a:path w="2620010" h="1365885">
                  <a:moveTo>
                    <a:pt x="2485644" y="1365504"/>
                  </a:moveTo>
                  <a:lnTo>
                    <a:pt x="134112" y="1365504"/>
                  </a:lnTo>
                  <a:lnTo>
                    <a:pt x="120396" y="1362456"/>
                  </a:lnTo>
                  <a:lnTo>
                    <a:pt x="105156" y="1359408"/>
                  </a:lnTo>
                  <a:lnTo>
                    <a:pt x="67056" y="1341120"/>
                  </a:lnTo>
                  <a:lnTo>
                    <a:pt x="25908" y="1301496"/>
                  </a:lnTo>
                  <a:lnTo>
                    <a:pt x="6096" y="1261872"/>
                  </a:lnTo>
                  <a:lnTo>
                    <a:pt x="0" y="1232916"/>
                  </a:lnTo>
                  <a:lnTo>
                    <a:pt x="0" y="135636"/>
                  </a:lnTo>
                  <a:lnTo>
                    <a:pt x="10668" y="92964"/>
                  </a:lnTo>
                  <a:lnTo>
                    <a:pt x="33528" y="54864"/>
                  </a:lnTo>
                  <a:lnTo>
                    <a:pt x="65532" y="25908"/>
                  </a:lnTo>
                  <a:lnTo>
                    <a:pt x="103632" y="7620"/>
                  </a:lnTo>
                  <a:lnTo>
                    <a:pt x="147828" y="0"/>
                  </a:lnTo>
                  <a:lnTo>
                    <a:pt x="2470404" y="0"/>
                  </a:lnTo>
                  <a:lnTo>
                    <a:pt x="2484120" y="1524"/>
                  </a:lnTo>
                  <a:lnTo>
                    <a:pt x="2499360" y="3048"/>
                  </a:lnTo>
                  <a:lnTo>
                    <a:pt x="2514600" y="7620"/>
                  </a:lnTo>
                  <a:lnTo>
                    <a:pt x="2528316" y="12192"/>
                  </a:lnTo>
                  <a:lnTo>
                    <a:pt x="2540508" y="18288"/>
                  </a:lnTo>
                  <a:lnTo>
                    <a:pt x="2562453" y="32004"/>
                  </a:lnTo>
                  <a:lnTo>
                    <a:pt x="137160" y="32004"/>
                  </a:lnTo>
                  <a:lnTo>
                    <a:pt x="126492" y="33528"/>
                  </a:lnTo>
                  <a:lnTo>
                    <a:pt x="74676" y="57912"/>
                  </a:lnTo>
                  <a:lnTo>
                    <a:pt x="45720" y="92964"/>
                  </a:lnTo>
                  <a:lnTo>
                    <a:pt x="32004" y="137160"/>
                  </a:lnTo>
                  <a:lnTo>
                    <a:pt x="32004" y="1228344"/>
                  </a:lnTo>
                  <a:lnTo>
                    <a:pt x="33528" y="1240536"/>
                  </a:lnTo>
                  <a:lnTo>
                    <a:pt x="39624" y="1261872"/>
                  </a:lnTo>
                  <a:lnTo>
                    <a:pt x="45720" y="1272540"/>
                  </a:lnTo>
                  <a:lnTo>
                    <a:pt x="50292" y="1281684"/>
                  </a:lnTo>
                  <a:lnTo>
                    <a:pt x="82296" y="1313688"/>
                  </a:lnTo>
                  <a:lnTo>
                    <a:pt x="124968" y="1331976"/>
                  </a:lnTo>
                  <a:lnTo>
                    <a:pt x="149352" y="1335024"/>
                  </a:lnTo>
                  <a:lnTo>
                    <a:pt x="2561539" y="1335024"/>
                  </a:lnTo>
                  <a:lnTo>
                    <a:pt x="2542032" y="1347216"/>
                  </a:lnTo>
                  <a:lnTo>
                    <a:pt x="2528316" y="1353312"/>
                  </a:lnTo>
                  <a:lnTo>
                    <a:pt x="2516124" y="1359408"/>
                  </a:lnTo>
                  <a:lnTo>
                    <a:pt x="2485644" y="1365504"/>
                  </a:lnTo>
                  <a:close/>
                </a:path>
                <a:path w="2620010" h="1365885">
                  <a:moveTo>
                    <a:pt x="2561539" y="1335024"/>
                  </a:moveTo>
                  <a:lnTo>
                    <a:pt x="2468880" y="1335024"/>
                  </a:lnTo>
                  <a:lnTo>
                    <a:pt x="2493264" y="1331976"/>
                  </a:lnTo>
                  <a:lnTo>
                    <a:pt x="2503932" y="1328928"/>
                  </a:lnTo>
                  <a:lnTo>
                    <a:pt x="2516124" y="1325880"/>
                  </a:lnTo>
                  <a:lnTo>
                    <a:pt x="2525268" y="1321308"/>
                  </a:lnTo>
                  <a:lnTo>
                    <a:pt x="2535936" y="1315212"/>
                  </a:lnTo>
                  <a:lnTo>
                    <a:pt x="2545080" y="1307592"/>
                  </a:lnTo>
                  <a:lnTo>
                    <a:pt x="2552700" y="1301496"/>
                  </a:lnTo>
                  <a:lnTo>
                    <a:pt x="2583180" y="1252728"/>
                  </a:lnTo>
                  <a:lnTo>
                    <a:pt x="2587752" y="1229868"/>
                  </a:lnTo>
                  <a:lnTo>
                    <a:pt x="2587752" y="138684"/>
                  </a:lnTo>
                  <a:lnTo>
                    <a:pt x="2574036" y="94488"/>
                  </a:lnTo>
                  <a:lnTo>
                    <a:pt x="2545080" y="59436"/>
                  </a:lnTo>
                  <a:lnTo>
                    <a:pt x="2537460" y="51816"/>
                  </a:lnTo>
                  <a:lnTo>
                    <a:pt x="2526792" y="47244"/>
                  </a:lnTo>
                  <a:lnTo>
                    <a:pt x="2516124" y="41148"/>
                  </a:lnTo>
                  <a:lnTo>
                    <a:pt x="2494788" y="35052"/>
                  </a:lnTo>
                  <a:lnTo>
                    <a:pt x="2482596" y="32004"/>
                  </a:lnTo>
                  <a:lnTo>
                    <a:pt x="2562453" y="32004"/>
                  </a:lnTo>
                  <a:lnTo>
                    <a:pt x="2593848" y="65532"/>
                  </a:lnTo>
                  <a:lnTo>
                    <a:pt x="2616708" y="118872"/>
                  </a:lnTo>
                  <a:lnTo>
                    <a:pt x="2619756" y="149352"/>
                  </a:lnTo>
                  <a:lnTo>
                    <a:pt x="2619756" y="1216152"/>
                  </a:lnTo>
                  <a:lnTo>
                    <a:pt x="2613660" y="1260348"/>
                  </a:lnTo>
                  <a:lnTo>
                    <a:pt x="2593848" y="1299972"/>
                  </a:lnTo>
                  <a:lnTo>
                    <a:pt x="2566416" y="1331976"/>
                  </a:lnTo>
                  <a:lnTo>
                    <a:pt x="2561539" y="1335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823191" y="5269519"/>
            <a:ext cx="2356485" cy="9925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-2540" algn="ctr">
              <a:lnSpc>
                <a:spcPct val="88200"/>
              </a:lnSpc>
              <a:spcBef>
                <a:spcPts val="300"/>
              </a:spcBef>
            </a:pPr>
            <a:r>
              <a:rPr sz="1400" spc="60" dirty="0">
                <a:solidFill>
                  <a:srgbClr val="FFFFFF"/>
                </a:solidFill>
                <a:latin typeface="Trebuchet MS"/>
                <a:cs typeface="Trebuchet MS"/>
              </a:rPr>
              <a:t>Decide </a:t>
            </a:r>
            <a:r>
              <a:rPr sz="1400" spc="40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400" spc="25" dirty="0">
                <a:solidFill>
                  <a:srgbClr val="FFFFFF"/>
                </a:solidFill>
                <a:latin typeface="Trebuchet MS"/>
                <a:cs typeface="Trebuchet MS"/>
              </a:rPr>
              <a:t>probality  </a:t>
            </a: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threshold </a:t>
            </a:r>
            <a:r>
              <a:rPr sz="1400" spc="20" dirty="0">
                <a:solidFill>
                  <a:srgbClr val="FFFFFF"/>
                </a:solidFill>
                <a:latin typeface="Trebuchet MS"/>
                <a:cs typeface="Trebuchet MS"/>
              </a:rPr>
              <a:t>value </a:t>
            </a:r>
            <a:r>
              <a:rPr sz="1400" spc="35" dirty="0">
                <a:solidFill>
                  <a:srgbClr val="FFFFFF"/>
                </a:solidFill>
                <a:latin typeface="Trebuchet MS"/>
                <a:cs typeface="Trebuchet MS"/>
              </a:rPr>
              <a:t>above</a:t>
            </a:r>
            <a:r>
              <a:rPr sz="1400" spc="-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Trebuchet MS"/>
                <a:cs typeface="Trebuchet MS"/>
              </a:rPr>
              <a:t>which  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lead 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1400" spc="85" dirty="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1400" spc="25" dirty="0">
                <a:solidFill>
                  <a:srgbClr val="FFFFFF"/>
                </a:solidFill>
                <a:latin typeface="Trebuchet MS"/>
                <a:cs typeface="Trebuchet MS"/>
              </a:rPr>
              <a:t>predicted </a:t>
            </a:r>
            <a:r>
              <a:rPr sz="1400" spc="40" dirty="0">
                <a:solidFill>
                  <a:srgbClr val="FFFFFF"/>
                </a:solidFill>
                <a:latin typeface="Trebuchet MS"/>
                <a:cs typeface="Trebuchet MS"/>
              </a:rPr>
              <a:t>as  </a:t>
            </a:r>
            <a:r>
              <a:rPr sz="1400" spc="10" dirty="0">
                <a:solidFill>
                  <a:srgbClr val="FFFFFF"/>
                </a:solidFill>
                <a:latin typeface="Trebuchet MS"/>
                <a:cs typeface="Trebuchet MS"/>
              </a:rPr>
              <a:t>converted, </a:t>
            </a:r>
            <a:r>
              <a:rPr sz="1400" spc="25" dirty="0">
                <a:solidFill>
                  <a:srgbClr val="FFFFFF"/>
                </a:solidFill>
                <a:latin typeface="Trebuchet MS"/>
                <a:cs typeface="Trebuchet MS"/>
              </a:rPr>
              <a:t>whereas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not  </a:t>
            </a:r>
            <a:r>
              <a:rPr sz="1400" spc="20" dirty="0">
                <a:solidFill>
                  <a:srgbClr val="FFFFFF"/>
                </a:solidFill>
                <a:latin typeface="Trebuchet MS"/>
                <a:cs typeface="Trebuchet MS"/>
              </a:rPr>
              <a:t>converted </a:t>
            </a:r>
            <a:r>
              <a:rPr sz="1400" spc="-55" dirty="0">
                <a:solidFill>
                  <a:srgbClr val="FFFFFF"/>
                </a:solidFill>
                <a:latin typeface="Trebuchet MS"/>
                <a:cs typeface="Trebuchet MS"/>
              </a:rPr>
              <a:t>if 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1400" spc="40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400" spc="35" dirty="0">
                <a:solidFill>
                  <a:srgbClr val="FFFFFF"/>
                </a:solidFill>
                <a:latin typeface="Trebuchet MS"/>
                <a:cs typeface="Trebuchet MS"/>
              </a:rPr>
              <a:t>below</a:t>
            </a:r>
            <a:r>
              <a:rPr sz="14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it.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341364" y="5106923"/>
            <a:ext cx="2555875" cy="1365885"/>
            <a:chOff x="6341364" y="5106923"/>
            <a:chExt cx="2555875" cy="1365885"/>
          </a:xfrm>
        </p:grpSpPr>
        <p:sp>
          <p:nvSpPr>
            <p:cNvPr id="16" name="object 16"/>
            <p:cNvSpPr/>
            <p:nvPr/>
          </p:nvSpPr>
          <p:spPr>
            <a:xfrm>
              <a:off x="6356604" y="5123687"/>
              <a:ext cx="2525395" cy="1333500"/>
            </a:xfrm>
            <a:custGeom>
              <a:avLst/>
              <a:gdLst/>
              <a:ahLst/>
              <a:cxnLst/>
              <a:rect l="l" t="t" r="r" b="b"/>
              <a:pathLst>
                <a:path w="2525395" h="1333500">
                  <a:moveTo>
                    <a:pt x="2391156" y="1333500"/>
                  </a:moveTo>
                  <a:lnTo>
                    <a:pt x="134112" y="1333500"/>
                  </a:lnTo>
                  <a:lnTo>
                    <a:pt x="92073" y="1326721"/>
                  </a:lnTo>
                  <a:lnTo>
                    <a:pt x="55302" y="1307799"/>
                  </a:lnTo>
                  <a:lnTo>
                    <a:pt x="26139" y="1278855"/>
                  </a:lnTo>
                  <a:lnTo>
                    <a:pt x="6925" y="1242011"/>
                  </a:lnTo>
                  <a:lnTo>
                    <a:pt x="0" y="1199388"/>
                  </a:lnTo>
                  <a:lnTo>
                    <a:pt x="0" y="132587"/>
                  </a:lnTo>
                  <a:lnTo>
                    <a:pt x="6925" y="90708"/>
                  </a:lnTo>
                  <a:lnTo>
                    <a:pt x="26139" y="54315"/>
                  </a:lnTo>
                  <a:lnTo>
                    <a:pt x="55302" y="25603"/>
                  </a:lnTo>
                  <a:lnTo>
                    <a:pt x="92073" y="6766"/>
                  </a:lnTo>
                  <a:lnTo>
                    <a:pt x="134112" y="0"/>
                  </a:lnTo>
                  <a:lnTo>
                    <a:pt x="2391156" y="0"/>
                  </a:lnTo>
                  <a:lnTo>
                    <a:pt x="2433779" y="6766"/>
                  </a:lnTo>
                  <a:lnTo>
                    <a:pt x="2470623" y="25603"/>
                  </a:lnTo>
                  <a:lnTo>
                    <a:pt x="2499567" y="54315"/>
                  </a:lnTo>
                  <a:lnTo>
                    <a:pt x="2518489" y="90708"/>
                  </a:lnTo>
                  <a:lnTo>
                    <a:pt x="2525268" y="132587"/>
                  </a:lnTo>
                  <a:lnTo>
                    <a:pt x="2525268" y="1199388"/>
                  </a:lnTo>
                  <a:lnTo>
                    <a:pt x="2518489" y="1242011"/>
                  </a:lnTo>
                  <a:lnTo>
                    <a:pt x="2499567" y="1278855"/>
                  </a:lnTo>
                  <a:lnTo>
                    <a:pt x="2470623" y="1307799"/>
                  </a:lnTo>
                  <a:lnTo>
                    <a:pt x="2433779" y="1326721"/>
                  </a:lnTo>
                  <a:lnTo>
                    <a:pt x="2391156" y="1333500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41364" y="5106923"/>
              <a:ext cx="2555875" cy="1365885"/>
            </a:xfrm>
            <a:custGeom>
              <a:avLst/>
              <a:gdLst/>
              <a:ahLst/>
              <a:cxnLst/>
              <a:rect l="l" t="t" r="r" b="b"/>
              <a:pathLst>
                <a:path w="2555875" h="1365885">
                  <a:moveTo>
                    <a:pt x="2423160" y="1365504"/>
                  </a:moveTo>
                  <a:lnTo>
                    <a:pt x="134112" y="1365504"/>
                  </a:lnTo>
                  <a:lnTo>
                    <a:pt x="120396" y="1362456"/>
                  </a:lnTo>
                  <a:lnTo>
                    <a:pt x="105156" y="1359408"/>
                  </a:lnTo>
                  <a:lnTo>
                    <a:pt x="67056" y="1341120"/>
                  </a:lnTo>
                  <a:lnTo>
                    <a:pt x="25908" y="1301496"/>
                  </a:lnTo>
                  <a:lnTo>
                    <a:pt x="3048" y="1248156"/>
                  </a:lnTo>
                  <a:lnTo>
                    <a:pt x="0" y="1217676"/>
                  </a:lnTo>
                  <a:lnTo>
                    <a:pt x="0" y="135636"/>
                  </a:lnTo>
                  <a:lnTo>
                    <a:pt x="18288" y="79248"/>
                  </a:lnTo>
                  <a:lnTo>
                    <a:pt x="42672" y="44196"/>
                  </a:lnTo>
                  <a:lnTo>
                    <a:pt x="77724" y="18288"/>
                  </a:lnTo>
                  <a:lnTo>
                    <a:pt x="118872" y="3048"/>
                  </a:lnTo>
                  <a:lnTo>
                    <a:pt x="147828" y="0"/>
                  </a:lnTo>
                  <a:lnTo>
                    <a:pt x="2406396" y="0"/>
                  </a:lnTo>
                  <a:lnTo>
                    <a:pt x="2450592" y="7620"/>
                  </a:lnTo>
                  <a:lnTo>
                    <a:pt x="2490216" y="25908"/>
                  </a:lnTo>
                  <a:lnTo>
                    <a:pt x="2498750" y="32004"/>
                  </a:lnTo>
                  <a:lnTo>
                    <a:pt x="138684" y="32004"/>
                  </a:lnTo>
                  <a:lnTo>
                    <a:pt x="126492" y="33528"/>
                  </a:lnTo>
                  <a:lnTo>
                    <a:pt x="83820" y="51816"/>
                  </a:lnTo>
                  <a:lnTo>
                    <a:pt x="51816" y="83820"/>
                  </a:lnTo>
                  <a:lnTo>
                    <a:pt x="33528" y="124968"/>
                  </a:lnTo>
                  <a:lnTo>
                    <a:pt x="32004" y="137160"/>
                  </a:lnTo>
                  <a:lnTo>
                    <a:pt x="32004" y="1228344"/>
                  </a:lnTo>
                  <a:lnTo>
                    <a:pt x="45720" y="1272540"/>
                  </a:lnTo>
                  <a:lnTo>
                    <a:pt x="73152" y="1307592"/>
                  </a:lnTo>
                  <a:lnTo>
                    <a:pt x="114300" y="1328928"/>
                  </a:lnTo>
                  <a:lnTo>
                    <a:pt x="149352" y="1335024"/>
                  </a:lnTo>
                  <a:lnTo>
                    <a:pt x="2497531" y="1335024"/>
                  </a:lnTo>
                  <a:lnTo>
                    <a:pt x="2478024" y="1347216"/>
                  </a:lnTo>
                  <a:lnTo>
                    <a:pt x="2465832" y="1353312"/>
                  </a:lnTo>
                  <a:lnTo>
                    <a:pt x="2452116" y="1359408"/>
                  </a:lnTo>
                  <a:lnTo>
                    <a:pt x="2436876" y="1362456"/>
                  </a:lnTo>
                  <a:lnTo>
                    <a:pt x="2423160" y="1365504"/>
                  </a:lnTo>
                  <a:close/>
                </a:path>
                <a:path w="2555875" h="1365885">
                  <a:moveTo>
                    <a:pt x="2497531" y="1335024"/>
                  </a:moveTo>
                  <a:lnTo>
                    <a:pt x="2406396" y="1335024"/>
                  </a:lnTo>
                  <a:lnTo>
                    <a:pt x="2418588" y="1333500"/>
                  </a:lnTo>
                  <a:lnTo>
                    <a:pt x="2429256" y="1331976"/>
                  </a:lnTo>
                  <a:lnTo>
                    <a:pt x="2471928" y="1315212"/>
                  </a:lnTo>
                  <a:lnTo>
                    <a:pt x="2510028" y="1274064"/>
                  </a:lnTo>
                  <a:lnTo>
                    <a:pt x="2523744" y="1229868"/>
                  </a:lnTo>
                  <a:lnTo>
                    <a:pt x="2525268" y="1216152"/>
                  </a:lnTo>
                  <a:lnTo>
                    <a:pt x="2525268" y="150876"/>
                  </a:lnTo>
                  <a:lnTo>
                    <a:pt x="2522220" y="126492"/>
                  </a:lnTo>
                  <a:lnTo>
                    <a:pt x="2516124" y="105156"/>
                  </a:lnTo>
                  <a:lnTo>
                    <a:pt x="2510028" y="94488"/>
                  </a:lnTo>
                  <a:lnTo>
                    <a:pt x="2505456" y="83820"/>
                  </a:lnTo>
                  <a:lnTo>
                    <a:pt x="2473452" y="51816"/>
                  </a:lnTo>
                  <a:lnTo>
                    <a:pt x="2430780" y="35052"/>
                  </a:lnTo>
                  <a:lnTo>
                    <a:pt x="2420112" y="32004"/>
                  </a:lnTo>
                  <a:lnTo>
                    <a:pt x="2498750" y="32004"/>
                  </a:lnTo>
                  <a:lnTo>
                    <a:pt x="2500884" y="33528"/>
                  </a:lnTo>
                  <a:lnTo>
                    <a:pt x="2529840" y="65532"/>
                  </a:lnTo>
                  <a:lnTo>
                    <a:pt x="2549652" y="105156"/>
                  </a:lnTo>
                  <a:lnTo>
                    <a:pt x="2555748" y="134112"/>
                  </a:lnTo>
                  <a:lnTo>
                    <a:pt x="2555748" y="1231392"/>
                  </a:lnTo>
                  <a:lnTo>
                    <a:pt x="2545080" y="1274064"/>
                  </a:lnTo>
                  <a:lnTo>
                    <a:pt x="2513076" y="1321308"/>
                  </a:lnTo>
                  <a:lnTo>
                    <a:pt x="2502408" y="1331976"/>
                  </a:lnTo>
                  <a:lnTo>
                    <a:pt x="2497531" y="1335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557303" y="5370079"/>
            <a:ext cx="2126615" cy="8032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ctr">
              <a:lnSpc>
                <a:spcPct val="88100"/>
              </a:lnSpc>
              <a:spcBef>
                <a:spcPts val="300"/>
              </a:spcBef>
            </a:pP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Multiply 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400" spc="35" dirty="0">
                <a:solidFill>
                  <a:srgbClr val="FFFFFF"/>
                </a:solidFill>
                <a:latin typeface="Trebuchet MS"/>
                <a:cs typeface="Trebuchet MS"/>
              </a:rPr>
              <a:t>Lead  </a:t>
            </a: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Conversion 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probability</a:t>
            </a:r>
            <a:r>
              <a:rPr sz="140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to  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arrive </a:t>
            </a: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at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400" spc="35" dirty="0">
                <a:solidFill>
                  <a:srgbClr val="FFFFFF"/>
                </a:solidFill>
                <a:latin typeface="Trebuchet MS"/>
                <a:cs typeface="Trebuchet MS"/>
              </a:rPr>
              <a:t>Lead 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Score  </a:t>
            </a:r>
            <a:r>
              <a:rPr sz="1400" spc="20" dirty="0">
                <a:solidFill>
                  <a:srgbClr val="FFFFFF"/>
                </a:solidFill>
                <a:latin typeface="Trebuchet MS"/>
                <a:cs typeface="Trebuchet MS"/>
              </a:rPr>
              <a:t>value </a:t>
            </a:r>
            <a:r>
              <a:rPr sz="1400" spc="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1400" spc="-2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lead.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57727" y="2249423"/>
            <a:ext cx="5865876" cy="1319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369062" y="2287024"/>
            <a:ext cx="5287010" cy="121221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54305" marR="216535" indent="-142240">
              <a:lnSpc>
                <a:spcPct val="88200"/>
              </a:lnSpc>
              <a:spcBef>
                <a:spcPts val="300"/>
              </a:spcBef>
              <a:buFont typeface="Trebuchet MS"/>
              <a:buChar char="•"/>
              <a:tabLst>
                <a:tab pos="154940" algn="l"/>
              </a:tabLst>
            </a:pPr>
            <a:r>
              <a:rPr sz="1400" i="1" spc="5" dirty="0">
                <a:latin typeface="Times New Roman"/>
                <a:cs typeface="Times New Roman"/>
              </a:rPr>
              <a:t>To </a:t>
            </a:r>
            <a:r>
              <a:rPr sz="1400" i="1" spc="95" dirty="0">
                <a:latin typeface="Times New Roman"/>
                <a:cs typeface="Times New Roman"/>
              </a:rPr>
              <a:t>help </a:t>
            </a:r>
            <a:r>
              <a:rPr sz="1400" i="1" spc="35" dirty="0">
                <a:latin typeface="Times New Roman"/>
                <a:cs typeface="Times New Roman"/>
              </a:rPr>
              <a:t>X </a:t>
            </a:r>
            <a:r>
              <a:rPr sz="1400" i="1" spc="45" dirty="0">
                <a:latin typeface="Times New Roman"/>
                <a:cs typeface="Times New Roman"/>
              </a:rPr>
              <a:t>Education </a:t>
            </a:r>
            <a:r>
              <a:rPr sz="1400" i="1" spc="50" dirty="0">
                <a:latin typeface="Times New Roman"/>
                <a:cs typeface="Times New Roman"/>
              </a:rPr>
              <a:t>to </a:t>
            </a:r>
            <a:r>
              <a:rPr sz="1400" i="1" spc="75" dirty="0">
                <a:latin typeface="Times New Roman"/>
                <a:cs typeface="Times New Roman"/>
              </a:rPr>
              <a:t>select </a:t>
            </a:r>
            <a:r>
              <a:rPr sz="1400" i="1" spc="80" dirty="0">
                <a:latin typeface="Times New Roman"/>
                <a:cs typeface="Times New Roman"/>
              </a:rPr>
              <a:t>the </a:t>
            </a:r>
            <a:r>
              <a:rPr sz="1400" i="1" spc="85" dirty="0">
                <a:latin typeface="Times New Roman"/>
                <a:cs typeface="Times New Roman"/>
              </a:rPr>
              <a:t>most </a:t>
            </a:r>
            <a:r>
              <a:rPr sz="1400" i="1" spc="70" dirty="0">
                <a:latin typeface="Times New Roman"/>
                <a:cs typeface="Times New Roman"/>
              </a:rPr>
              <a:t>promising </a:t>
            </a:r>
            <a:r>
              <a:rPr sz="1400" i="1" spc="55" dirty="0">
                <a:latin typeface="Times New Roman"/>
                <a:cs typeface="Times New Roman"/>
              </a:rPr>
              <a:t>leads(Hot  Leads),</a:t>
            </a:r>
            <a:r>
              <a:rPr sz="1400" i="1" spc="-145" dirty="0">
                <a:latin typeface="Times New Roman"/>
                <a:cs typeface="Times New Roman"/>
              </a:rPr>
              <a:t> </a:t>
            </a:r>
            <a:r>
              <a:rPr sz="1400" i="1" spc="60" dirty="0">
                <a:latin typeface="Times New Roman"/>
                <a:cs typeface="Times New Roman"/>
              </a:rPr>
              <a:t>i.e.</a:t>
            </a:r>
            <a:r>
              <a:rPr sz="1400" i="1" spc="-150" dirty="0">
                <a:latin typeface="Times New Roman"/>
                <a:cs typeface="Times New Roman"/>
              </a:rPr>
              <a:t> </a:t>
            </a:r>
            <a:r>
              <a:rPr sz="1400" i="1" spc="75" dirty="0">
                <a:latin typeface="Times New Roman"/>
                <a:cs typeface="Times New Roman"/>
              </a:rPr>
              <a:t>the</a:t>
            </a:r>
            <a:r>
              <a:rPr sz="1400" i="1" spc="-5" dirty="0">
                <a:latin typeface="Times New Roman"/>
                <a:cs typeface="Times New Roman"/>
              </a:rPr>
              <a:t> </a:t>
            </a:r>
            <a:r>
              <a:rPr sz="1400" i="1" spc="75" dirty="0">
                <a:latin typeface="Times New Roman"/>
                <a:cs typeface="Times New Roman"/>
              </a:rPr>
              <a:t>leads</a:t>
            </a:r>
            <a:r>
              <a:rPr sz="1400" i="1" spc="-5" dirty="0">
                <a:latin typeface="Times New Roman"/>
                <a:cs typeface="Times New Roman"/>
              </a:rPr>
              <a:t> </a:t>
            </a:r>
            <a:r>
              <a:rPr sz="1400" i="1" spc="30" dirty="0">
                <a:latin typeface="Times New Roman"/>
                <a:cs typeface="Times New Roman"/>
              </a:rPr>
              <a:t>that</a:t>
            </a:r>
            <a:r>
              <a:rPr sz="1400" i="1" dirty="0">
                <a:latin typeface="Times New Roman"/>
                <a:cs typeface="Times New Roman"/>
              </a:rPr>
              <a:t> </a:t>
            </a:r>
            <a:r>
              <a:rPr sz="1400" i="1" spc="55" dirty="0">
                <a:latin typeface="Times New Roman"/>
                <a:cs typeface="Times New Roman"/>
              </a:rPr>
              <a:t>are</a:t>
            </a:r>
            <a:r>
              <a:rPr sz="1400" i="1" dirty="0">
                <a:latin typeface="Times New Roman"/>
                <a:cs typeface="Times New Roman"/>
              </a:rPr>
              <a:t> </a:t>
            </a:r>
            <a:r>
              <a:rPr sz="1400" i="1" spc="85" dirty="0">
                <a:latin typeface="Times New Roman"/>
                <a:cs typeface="Times New Roman"/>
              </a:rPr>
              <a:t>most</a:t>
            </a:r>
            <a:r>
              <a:rPr sz="1400" i="1" dirty="0">
                <a:latin typeface="Times New Roman"/>
                <a:cs typeface="Times New Roman"/>
              </a:rPr>
              <a:t> </a:t>
            </a:r>
            <a:r>
              <a:rPr sz="1400" i="1" spc="55" dirty="0">
                <a:latin typeface="Times New Roman"/>
                <a:cs typeface="Times New Roman"/>
              </a:rPr>
              <a:t>likely</a:t>
            </a:r>
            <a:r>
              <a:rPr sz="1400" i="1" spc="-25" dirty="0">
                <a:latin typeface="Times New Roman"/>
                <a:cs typeface="Times New Roman"/>
              </a:rPr>
              <a:t> </a:t>
            </a:r>
            <a:r>
              <a:rPr sz="1400" i="1" spc="60" dirty="0">
                <a:latin typeface="Times New Roman"/>
                <a:cs typeface="Times New Roman"/>
              </a:rPr>
              <a:t>to</a:t>
            </a:r>
            <a:r>
              <a:rPr sz="1400" i="1" dirty="0">
                <a:latin typeface="Times New Roman"/>
                <a:cs typeface="Times New Roman"/>
              </a:rPr>
              <a:t> </a:t>
            </a:r>
            <a:r>
              <a:rPr sz="1400" i="1" spc="60" dirty="0">
                <a:latin typeface="Times New Roman"/>
                <a:cs typeface="Times New Roman"/>
              </a:rPr>
              <a:t>convert</a:t>
            </a:r>
            <a:r>
              <a:rPr sz="1400" i="1" dirty="0">
                <a:latin typeface="Times New Roman"/>
                <a:cs typeface="Times New Roman"/>
              </a:rPr>
              <a:t> </a:t>
            </a:r>
            <a:r>
              <a:rPr sz="1400" i="1" spc="45" dirty="0">
                <a:latin typeface="Times New Roman"/>
                <a:cs typeface="Times New Roman"/>
              </a:rPr>
              <a:t>into</a:t>
            </a:r>
            <a:r>
              <a:rPr sz="1400" i="1" spc="-15" dirty="0">
                <a:latin typeface="Times New Roman"/>
                <a:cs typeface="Times New Roman"/>
              </a:rPr>
              <a:t> </a:t>
            </a:r>
            <a:r>
              <a:rPr sz="1400" i="1" spc="75" dirty="0">
                <a:latin typeface="Times New Roman"/>
                <a:cs typeface="Times New Roman"/>
              </a:rPr>
              <a:t>paying  customers.</a:t>
            </a:r>
            <a:endParaRPr sz="1400">
              <a:latin typeface="Times New Roman"/>
              <a:cs typeface="Times New Roman"/>
            </a:endParaRPr>
          </a:p>
          <a:p>
            <a:pPr marL="154305" marR="5080" indent="-142240">
              <a:lnSpc>
                <a:spcPct val="88200"/>
              </a:lnSpc>
              <a:spcBef>
                <a:spcPts val="245"/>
              </a:spcBef>
              <a:buFont typeface="Trebuchet MS"/>
              <a:buChar char="•"/>
              <a:tabLst>
                <a:tab pos="154940" algn="l"/>
              </a:tabLst>
            </a:pPr>
            <a:r>
              <a:rPr sz="1400" i="1" spc="5" dirty="0">
                <a:latin typeface="Times New Roman"/>
                <a:cs typeface="Times New Roman"/>
              </a:rPr>
              <a:t>To</a:t>
            </a:r>
            <a:r>
              <a:rPr sz="1400" i="1" spc="10" dirty="0">
                <a:latin typeface="Times New Roman"/>
                <a:cs typeface="Times New Roman"/>
              </a:rPr>
              <a:t> </a:t>
            </a:r>
            <a:r>
              <a:rPr sz="1400" i="1" spc="70" dirty="0">
                <a:latin typeface="Times New Roman"/>
                <a:cs typeface="Times New Roman"/>
              </a:rPr>
              <a:t>build</a:t>
            </a:r>
            <a:r>
              <a:rPr sz="1400" i="1" dirty="0">
                <a:latin typeface="Times New Roman"/>
                <a:cs typeface="Times New Roman"/>
              </a:rPr>
              <a:t> </a:t>
            </a:r>
            <a:r>
              <a:rPr sz="1400" i="1" spc="45" dirty="0">
                <a:latin typeface="Times New Roman"/>
                <a:cs typeface="Times New Roman"/>
              </a:rPr>
              <a:t>a</a:t>
            </a:r>
            <a:r>
              <a:rPr sz="1400" i="1" spc="-5" dirty="0">
                <a:latin typeface="Times New Roman"/>
                <a:cs typeface="Times New Roman"/>
              </a:rPr>
              <a:t> </a:t>
            </a:r>
            <a:r>
              <a:rPr sz="1400" i="1" spc="45" dirty="0">
                <a:latin typeface="Times New Roman"/>
                <a:cs typeface="Times New Roman"/>
              </a:rPr>
              <a:t>logistic</a:t>
            </a:r>
            <a:r>
              <a:rPr sz="1400" i="1" spc="-10" dirty="0">
                <a:latin typeface="Times New Roman"/>
                <a:cs typeface="Times New Roman"/>
              </a:rPr>
              <a:t> </a:t>
            </a:r>
            <a:r>
              <a:rPr sz="1400" i="1" spc="65" dirty="0">
                <a:latin typeface="Times New Roman"/>
                <a:cs typeface="Times New Roman"/>
              </a:rPr>
              <a:t>regression</a:t>
            </a:r>
            <a:r>
              <a:rPr sz="1400" i="1" spc="-5" dirty="0">
                <a:latin typeface="Times New Roman"/>
                <a:cs typeface="Times New Roman"/>
              </a:rPr>
              <a:t> </a:t>
            </a:r>
            <a:r>
              <a:rPr sz="1400" i="1" spc="110" dirty="0">
                <a:latin typeface="Times New Roman"/>
                <a:cs typeface="Times New Roman"/>
              </a:rPr>
              <a:t>model</a:t>
            </a:r>
            <a:r>
              <a:rPr sz="1400" i="1" spc="-10" dirty="0">
                <a:latin typeface="Times New Roman"/>
                <a:cs typeface="Times New Roman"/>
              </a:rPr>
              <a:t> </a:t>
            </a:r>
            <a:r>
              <a:rPr sz="1400" i="1" spc="50" dirty="0">
                <a:latin typeface="Times New Roman"/>
                <a:cs typeface="Times New Roman"/>
              </a:rPr>
              <a:t>to</a:t>
            </a:r>
            <a:r>
              <a:rPr sz="1400" i="1" spc="-5" dirty="0">
                <a:latin typeface="Times New Roman"/>
                <a:cs typeface="Times New Roman"/>
              </a:rPr>
              <a:t> </a:t>
            </a:r>
            <a:r>
              <a:rPr sz="1400" i="1" spc="60" dirty="0">
                <a:latin typeface="Times New Roman"/>
                <a:cs typeface="Times New Roman"/>
              </a:rPr>
              <a:t>assign</a:t>
            </a:r>
            <a:r>
              <a:rPr sz="1400" i="1" spc="-15" dirty="0">
                <a:latin typeface="Times New Roman"/>
                <a:cs typeface="Times New Roman"/>
              </a:rPr>
              <a:t> </a:t>
            </a:r>
            <a:r>
              <a:rPr sz="1400" i="1" spc="45" dirty="0">
                <a:latin typeface="Times New Roman"/>
                <a:cs typeface="Times New Roman"/>
              </a:rPr>
              <a:t>a</a:t>
            </a:r>
            <a:r>
              <a:rPr sz="1400" i="1" spc="-5" dirty="0">
                <a:latin typeface="Times New Roman"/>
                <a:cs typeface="Times New Roman"/>
              </a:rPr>
              <a:t> </a:t>
            </a:r>
            <a:r>
              <a:rPr sz="1400" i="1" spc="85" dirty="0">
                <a:latin typeface="Times New Roman"/>
                <a:cs typeface="Times New Roman"/>
              </a:rPr>
              <a:t>lead</a:t>
            </a:r>
            <a:r>
              <a:rPr sz="1400" i="1" spc="-15" dirty="0">
                <a:latin typeface="Times New Roman"/>
                <a:cs typeface="Times New Roman"/>
              </a:rPr>
              <a:t> </a:t>
            </a:r>
            <a:r>
              <a:rPr sz="1400" i="1" spc="70" dirty="0">
                <a:latin typeface="Times New Roman"/>
                <a:cs typeface="Times New Roman"/>
              </a:rPr>
              <a:t>score</a:t>
            </a:r>
            <a:r>
              <a:rPr sz="1400" i="1" spc="10" dirty="0">
                <a:latin typeface="Times New Roman"/>
                <a:cs typeface="Times New Roman"/>
              </a:rPr>
              <a:t> </a:t>
            </a:r>
            <a:r>
              <a:rPr sz="1400" i="1" spc="50" dirty="0">
                <a:latin typeface="Times New Roman"/>
                <a:cs typeface="Times New Roman"/>
              </a:rPr>
              <a:t>value  </a:t>
            </a:r>
            <a:r>
              <a:rPr sz="1400" i="1" spc="114" dirty="0">
                <a:latin typeface="Times New Roman"/>
                <a:cs typeface="Times New Roman"/>
              </a:rPr>
              <a:t>between</a:t>
            </a:r>
            <a:r>
              <a:rPr sz="1400" i="1" spc="-30" dirty="0">
                <a:latin typeface="Times New Roman"/>
                <a:cs typeface="Times New Roman"/>
              </a:rPr>
              <a:t> </a:t>
            </a:r>
            <a:r>
              <a:rPr sz="1400" i="1" spc="45" dirty="0">
                <a:latin typeface="Times New Roman"/>
                <a:cs typeface="Times New Roman"/>
              </a:rPr>
              <a:t>0</a:t>
            </a:r>
            <a:r>
              <a:rPr sz="1400" i="1" spc="-5" dirty="0">
                <a:latin typeface="Times New Roman"/>
                <a:cs typeface="Times New Roman"/>
              </a:rPr>
              <a:t> </a:t>
            </a:r>
            <a:r>
              <a:rPr sz="1400" i="1" spc="90" dirty="0">
                <a:latin typeface="Times New Roman"/>
                <a:cs typeface="Times New Roman"/>
              </a:rPr>
              <a:t>and</a:t>
            </a:r>
            <a:r>
              <a:rPr sz="1400" i="1" spc="-15" dirty="0">
                <a:latin typeface="Times New Roman"/>
                <a:cs typeface="Times New Roman"/>
              </a:rPr>
              <a:t> </a:t>
            </a:r>
            <a:r>
              <a:rPr sz="1400" i="1" spc="40" dirty="0">
                <a:latin typeface="Times New Roman"/>
                <a:cs typeface="Times New Roman"/>
              </a:rPr>
              <a:t>100</a:t>
            </a:r>
            <a:r>
              <a:rPr sz="1400" i="1" spc="10" dirty="0">
                <a:latin typeface="Times New Roman"/>
                <a:cs typeface="Times New Roman"/>
              </a:rPr>
              <a:t> </a:t>
            </a:r>
            <a:r>
              <a:rPr sz="1400" i="1" spc="50" dirty="0">
                <a:latin typeface="Times New Roman"/>
                <a:cs typeface="Times New Roman"/>
              </a:rPr>
              <a:t>to</a:t>
            </a:r>
            <a:r>
              <a:rPr sz="1400" i="1" dirty="0">
                <a:latin typeface="Times New Roman"/>
                <a:cs typeface="Times New Roman"/>
              </a:rPr>
              <a:t> </a:t>
            </a:r>
            <a:r>
              <a:rPr sz="1400" i="1" spc="85" dirty="0">
                <a:latin typeface="Times New Roman"/>
                <a:cs typeface="Times New Roman"/>
              </a:rPr>
              <a:t>each</a:t>
            </a:r>
            <a:r>
              <a:rPr sz="1400" i="1" spc="-20" dirty="0">
                <a:latin typeface="Times New Roman"/>
                <a:cs typeface="Times New Roman"/>
              </a:rPr>
              <a:t> </a:t>
            </a:r>
            <a:r>
              <a:rPr sz="1400" i="1" spc="45" dirty="0">
                <a:latin typeface="Times New Roman"/>
                <a:cs typeface="Times New Roman"/>
              </a:rPr>
              <a:t>of</a:t>
            </a:r>
            <a:r>
              <a:rPr sz="1400" i="1" dirty="0">
                <a:latin typeface="Times New Roman"/>
                <a:cs typeface="Times New Roman"/>
              </a:rPr>
              <a:t> </a:t>
            </a:r>
            <a:r>
              <a:rPr sz="1400" i="1" spc="80" dirty="0">
                <a:latin typeface="Times New Roman"/>
                <a:cs typeface="Times New Roman"/>
              </a:rPr>
              <a:t>the</a:t>
            </a:r>
            <a:r>
              <a:rPr sz="1400" i="1" spc="-5" dirty="0">
                <a:latin typeface="Times New Roman"/>
                <a:cs typeface="Times New Roman"/>
              </a:rPr>
              <a:t> </a:t>
            </a:r>
            <a:r>
              <a:rPr sz="1400" i="1" spc="80" dirty="0">
                <a:latin typeface="Times New Roman"/>
                <a:cs typeface="Times New Roman"/>
              </a:rPr>
              <a:t>leads</a:t>
            </a:r>
            <a:r>
              <a:rPr sz="1400" i="1" spc="-20" dirty="0">
                <a:latin typeface="Times New Roman"/>
                <a:cs typeface="Times New Roman"/>
              </a:rPr>
              <a:t> </a:t>
            </a:r>
            <a:r>
              <a:rPr sz="1400" i="1" spc="60" dirty="0">
                <a:latin typeface="Times New Roman"/>
                <a:cs typeface="Times New Roman"/>
              </a:rPr>
              <a:t>which</a:t>
            </a:r>
            <a:r>
              <a:rPr sz="1400" i="1" spc="-20" dirty="0">
                <a:latin typeface="Times New Roman"/>
                <a:cs typeface="Times New Roman"/>
              </a:rPr>
              <a:t> </a:t>
            </a:r>
            <a:r>
              <a:rPr sz="1400" i="1" spc="65" dirty="0">
                <a:latin typeface="Times New Roman"/>
                <a:cs typeface="Times New Roman"/>
              </a:rPr>
              <a:t>can</a:t>
            </a:r>
            <a:r>
              <a:rPr sz="1400" i="1" dirty="0">
                <a:latin typeface="Times New Roman"/>
                <a:cs typeface="Times New Roman"/>
              </a:rPr>
              <a:t> </a:t>
            </a:r>
            <a:r>
              <a:rPr sz="1400" i="1" spc="150" dirty="0">
                <a:latin typeface="Times New Roman"/>
                <a:cs typeface="Times New Roman"/>
              </a:rPr>
              <a:t>be</a:t>
            </a:r>
            <a:r>
              <a:rPr sz="1400" i="1" spc="10" dirty="0">
                <a:latin typeface="Times New Roman"/>
                <a:cs typeface="Times New Roman"/>
              </a:rPr>
              <a:t> </a:t>
            </a:r>
            <a:r>
              <a:rPr sz="1400" i="1" spc="105" dirty="0">
                <a:latin typeface="Times New Roman"/>
                <a:cs typeface="Times New Roman"/>
              </a:rPr>
              <a:t>used</a:t>
            </a:r>
            <a:r>
              <a:rPr sz="1400" i="1" spc="-30" dirty="0">
                <a:latin typeface="Times New Roman"/>
                <a:cs typeface="Times New Roman"/>
              </a:rPr>
              <a:t> </a:t>
            </a:r>
            <a:r>
              <a:rPr sz="1400" i="1" spc="100" dirty="0">
                <a:latin typeface="Times New Roman"/>
                <a:cs typeface="Times New Roman"/>
              </a:rPr>
              <a:t>by</a:t>
            </a:r>
            <a:r>
              <a:rPr sz="1400" i="1" dirty="0">
                <a:latin typeface="Times New Roman"/>
                <a:cs typeface="Times New Roman"/>
              </a:rPr>
              <a:t> </a:t>
            </a:r>
            <a:r>
              <a:rPr sz="1400" i="1" spc="75" dirty="0">
                <a:latin typeface="Times New Roman"/>
                <a:cs typeface="Times New Roman"/>
              </a:rPr>
              <a:t>the  </a:t>
            </a:r>
            <a:r>
              <a:rPr sz="1400" i="1" spc="95" dirty="0">
                <a:latin typeface="Times New Roman"/>
                <a:cs typeface="Times New Roman"/>
              </a:rPr>
              <a:t>company</a:t>
            </a:r>
            <a:r>
              <a:rPr sz="1400" i="1" spc="-245" dirty="0">
                <a:latin typeface="Times New Roman"/>
                <a:cs typeface="Times New Roman"/>
              </a:rPr>
              <a:t> </a:t>
            </a:r>
            <a:r>
              <a:rPr sz="1400" i="1" spc="50" dirty="0">
                <a:latin typeface="Times New Roman"/>
                <a:cs typeface="Times New Roman"/>
              </a:rPr>
              <a:t>to </a:t>
            </a:r>
            <a:r>
              <a:rPr sz="1400" i="1" spc="60" dirty="0">
                <a:latin typeface="Times New Roman"/>
                <a:cs typeface="Times New Roman"/>
              </a:rPr>
              <a:t>target potential </a:t>
            </a:r>
            <a:r>
              <a:rPr sz="1400" i="1" spc="70" dirty="0">
                <a:latin typeface="Times New Roman"/>
                <a:cs typeface="Times New Roman"/>
              </a:rPr>
              <a:t>leads.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29639" y="2087879"/>
            <a:ext cx="2263140" cy="1638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153203" y="2407476"/>
            <a:ext cx="1816735" cy="925194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 indent="106045">
              <a:lnSpc>
                <a:spcPts val="3320"/>
              </a:lnSpc>
              <a:spcBef>
                <a:spcPts val="575"/>
              </a:spcBef>
            </a:pPr>
            <a:r>
              <a:rPr sz="3100" spc="114" dirty="0"/>
              <a:t>Business  </a:t>
            </a:r>
            <a:r>
              <a:rPr sz="3100" spc="409" dirty="0"/>
              <a:t>O</a:t>
            </a:r>
            <a:r>
              <a:rPr sz="3100" spc="305" dirty="0"/>
              <a:t>b</a:t>
            </a:r>
            <a:r>
              <a:rPr sz="3100" spc="-235" dirty="0"/>
              <a:t>j</a:t>
            </a:r>
            <a:r>
              <a:rPr sz="3100" spc="85" dirty="0"/>
              <a:t>e</a:t>
            </a:r>
            <a:r>
              <a:rPr sz="3100" spc="90" dirty="0"/>
              <a:t>c</a:t>
            </a:r>
            <a:r>
              <a:rPr sz="3100" spc="-260" dirty="0"/>
              <a:t>t</a:t>
            </a:r>
            <a:r>
              <a:rPr sz="3100" spc="-40" dirty="0"/>
              <a:t>i</a:t>
            </a:r>
            <a:r>
              <a:rPr sz="3100" spc="105" dirty="0"/>
              <a:t>v</a:t>
            </a:r>
            <a:r>
              <a:rPr sz="3100" spc="100" dirty="0"/>
              <a:t>e</a:t>
            </a:r>
            <a:endParaRPr sz="3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C0119-D922-82FC-D614-086BEF439097}"/>
              </a:ext>
            </a:extLst>
          </p:cNvPr>
          <p:cNvSpPr txBox="1"/>
          <p:nvPr/>
        </p:nvSpPr>
        <p:spPr>
          <a:xfrm>
            <a:off x="2667000" y="2667000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240612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75003"/>
            <a:ext cx="9878695" cy="5425440"/>
            <a:chOff x="0" y="1175003"/>
            <a:chExt cx="9878695" cy="5425440"/>
          </a:xfrm>
        </p:grpSpPr>
        <p:sp>
          <p:nvSpPr>
            <p:cNvPr id="3" name="object 3"/>
            <p:cNvSpPr/>
            <p:nvPr/>
          </p:nvSpPr>
          <p:spPr>
            <a:xfrm>
              <a:off x="0" y="1207007"/>
              <a:ext cx="1048512" cy="6705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7700" y="2234183"/>
              <a:ext cx="8801100" cy="7620"/>
            </a:xfrm>
            <a:custGeom>
              <a:avLst/>
              <a:gdLst/>
              <a:ahLst/>
              <a:cxnLst/>
              <a:rect l="l" t="t" r="r" b="b"/>
              <a:pathLst>
                <a:path w="8801100" h="7619">
                  <a:moveTo>
                    <a:pt x="8801100" y="7619"/>
                  </a:moveTo>
                  <a:lnTo>
                    <a:pt x="0" y="7619"/>
                  </a:lnTo>
                  <a:lnTo>
                    <a:pt x="0" y="0"/>
                  </a:lnTo>
                  <a:lnTo>
                    <a:pt x="8801100" y="0"/>
                  </a:lnTo>
                  <a:lnTo>
                    <a:pt x="8801100" y="761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57727" y="2008631"/>
              <a:ext cx="5865876" cy="12146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233398" y="2078178"/>
            <a:ext cx="5284470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110"/>
              </a:spcBef>
              <a:buChar char="•"/>
              <a:tabLst>
                <a:tab pos="201930" algn="l"/>
              </a:tabLst>
            </a:pPr>
            <a:r>
              <a:rPr sz="1800" spc="45" dirty="0">
                <a:latin typeface="Trebuchet MS"/>
                <a:cs typeface="Trebuchet MS"/>
              </a:rPr>
              <a:t>The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spc="50" dirty="0">
                <a:latin typeface="Trebuchet MS"/>
                <a:cs typeface="Trebuchet MS"/>
              </a:rPr>
              <a:t>approach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for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this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project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50" dirty="0">
                <a:latin typeface="Trebuchet MS"/>
                <a:cs typeface="Trebuchet MS"/>
              </a:rPr>
              <a:t>has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85" dirty="0">
                <a:latin typeface="Trebuchet MS"/>
                <a:cs typeface="Trebuchet MS"/>
              </a:rPr>
              <a:t>been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to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65" dirty="0">
                <a:latin typeface="Trebuchet MS"/>
                <a:cs typeface="Trebuchet MS"/>
              </a:rPr>
              <a:t>divide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2395" y="2322010"/>
            <a:ext cx="5102860" cy="78994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algn="just">
              <a:lnSpc>
                <a:spcPts val="1920"/>
              </a:lnSpc>
              <a:spcBef>
                <a:spcPts val="375"/>
              </a:spcBef>
            </a:pPr>
            <a:r>
              <a:rPr sz="1800" spc="-20" dirty="0">
                <a:latin typeface="Trebuchet MS"/>
                <a:cs typeface="Trebuchet MS"/>
              </a:rPr>
              <a:t>the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entire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50" dirty="0">
                <a:latin typeface="Trebuchet MS"/>
                <a:cs typeface="Trebuchet MS"/>
              </a:rPr>
              <a:t>case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30" dirty="0">
                <a:latin typeface="Trebuchet MS"/>
                <a:cs typeface="Trebuchet MS"/>
              </a:rPr>
              <a:t>study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into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55" dirty="0">
                <a:latin typeface="Trebuchet MS"/>
                <a:cs typeface="Trebuchet MS"/>
              </a:rPr>
              <a:t>various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50" dirty="0">
                <a:latin typeface="Trebuchet MS"/>
                <a:cs typeface="Trebuchet MS"/>
              </a:rPr>
              <a:t>checkpoints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to  </a:t>
            </a:r>
            <a:r>
              <a:rPr sz="1800" spc="5" dirty="0">
                <a:latin typeface="Trebuchet MS"/>
                <a:cs typeface="Trebuchet MS"/>
              </a:rPr>
              <a:t>meet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45" dirty="0">
                <a:latin typeface="Trebuchet MS"/>
                <a:cs typeface="Trebuchet MS"/>
              </a:rPr>
              <a:t>each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of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the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50" dirty="0">
                <a:latin typeface="Trebuchet MS"/>
                <a:cs typeface="Trebuchet MS"/>
              </a:rPr>
              <a:t>sub-goals.</a:t>
            </a:r>
            <a:r>
              <a:rPr sz="1800" spc="-280" dirty="0">
                <a:latin typeface="Trebuchet MS"/>
                <a:cs typeface="Trebuchet MS"/>
              </a:rPr>
              <a:t> </a:t>
            </a:r>
            <a:r>
              <a:rPr sz="1800" spc="40" dirty="0">
                <a:latin typeface="Trebuchet MS"/>
                <a:cs typeface="Trebuchet MS"/>
              </a:rPr>
              <a:t>The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spc="50" dirty="0">
                <a:latin typeface="Trebuchet MS"/>
                <a:cs typeface="Trebuchet MS"/>
              </a:rPr>
              <a:t>checkpoints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are  </a:t>
            </a:r>
            <a:r>
              <a:rPr sz="1800" spc="30" dirty="0">
                <a:latin typeface="Trebuchet MS"/>
                <a:cs typeface="Trebuchet MS"/>
              </a:rPr>
              <a:t>represented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30" dirty="0">
                <a:latin typeface="Trebuchet MS"/>
                <a:cs typeface="Trebuchet MS"/>
              </a:rPr>
              <a:t>in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15" dirty="0">
                <a:latin typeface="Trebuchet MS"/>
                <a:cs typeface="Trebuchet MS"/>
              </a:rPr>
              <a:t>a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25" dirty="0">
                <a:latin typeface="Trebuchet MS"/>
                <a:cs typeface="Trebuchet MS"/>
              </a:rPr>
              <a:t>sequential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flow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55" dirty="0">
                <a:latin typeface="Trebuchet MS"/>
                <a:cs typeface="Trebuchet MS"/>
              </a:rPr>
              <a:t>as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20" dirty="0">
                <a:latin typeface="Trebuchet MS"/>
                <a:cs typeface="Trebuchet MS"/>
              </a:rPr>
              <a:t>below: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29639" y="1859279"/>
            <a:ext cx="2263140" cy="1514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45" dirty="0"/>
              <a:t>P</a:t>
            </a:r>
            <a:r>
              <a:rPr spc="-10" dirty="0"/>
              <a:t>r</a:t>
            </a:r>
            <a:r>
              <a:rPr spc="95" dirty="0"/>
              <a:t>o</a:t>
            </a:r>
            <a:r>
              <a:rPr spc="190" dirty="0"/>
              <a:t>b</a:t>
            </a:r>
            <a:r>
              <a:rPr spc="-5" dirty="0"/>
              <a:t>l</a:t>
            </a:r>
            <a:r>
              <a:rPr spc="100" dirty="0"/>
              <a:t>e</a:t>
            </a:r>
            <a:r>
              <a:rPr spc="114" dirty="0"/>
              <a:t>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22660" y="2393665"/>
            <a:ext cx="1879600" cy="711200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12700" marR="5080" indent="406400">
              <a:lnSpc>
                <a:spcPts val="2530"/>
              </a:lnSpc>
              <a:spcBef>
                <a:spcPts val="464"/>
              </a:spcBef>
            </a:pPr>
            <a:r>
              <a:rPr sz="2350" spc="110" dirty="0">
                <a:solidFill>
                  <a:srgbClr val="FFFFFF"/>
                </a:solidFill>
                <a:latin typeface="Trebuchet MS"/>
                <a:cs typeface="Trebuchet MS"/>
              </a:rPr>
              <a:t>Solving  </a:t>
            </a:r>
            <a:r>
              <a:rPr sz="2350" spc="40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350" spc="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50" spc="-2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50" spc="7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350" spc="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spc="19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350" spc="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spc="-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350" spc="1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50" spc="22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350" spc="18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235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769364" y="3700271"/>
            <a:ext cx="1490980" cy="906780"/>
            <a:chOff x="1769364" y="3700271"/>
            <a:chExt cx="1490980" cy="906780"/>
          </a:xfrm>
        </p:grpSpPr>
        <p:sp>
          <p:nvSpPr>
            <p:cNvPr id="12" name="object 12"/>
            <p:cNvSpPr/>
            <p:nvPr/>
          </p:nvSpPr>
          <p:spPr>
            <a:xfrm>
              <a:off x="1784604" y="3715511"/>
              <a:ext cx="1460500" cy="876300"/>
            </a:xfrm>
            <a:custGeom>
              <a:avLst/>
              <a:gdLst/>
              <a:ahLst/>
              <a:cxnLst/>
              <a:rect l="l" t="t" r="r" b="b"/>
              <a:pathLst>
                <a:path w="1460500" h="876300">
                  <a:moveTo>
                    <a:pt x="1373124" y="876299"/>
                  </a:moveTo>
                  <a:lnTo>
                    <a:pt x="88391" y="876299"/>
                  </a:lnTo>
                  <a:lnTo>
                    <a:pt x="54006" y="869346"/>
                  </a:lnTo>
                  <a:lnTo>
                    <a:pt x="25908" y="850391"/>
                  </a:lnTo>
                  <a:lnTo>
                    <a:pt x="6953" y="822293"/>
                  </a:lnTo>
                  <a:lnTo>
                    <a:pt x="0" y="787907"/>
                  </a:lnTo>
                  <a:lnTo>
                    <a:pt x="0" y="88391"/>
                  </a:lnTo>
                  <a:lnTo>
                    <a:pt x="6953" y="54006"/>
                  </a:lnTo>
                  <a:lnTo>
                    <a:pt x="25907" y="25907"/>
                  </a:lnTo>
                  <a:lnTo>
                    <a:pt x="54006" y="6953"/>
                  </a:lnTo>
                  <a:lnTo>
                    <a:pt x="88391" y="0"/>
                  </a:lnTo>
                  <a:lnTo>
                    <a:pt x="1373124" y="0"/>
                  </a:lnTo>
                  <a:lnTo>
                    <a:pt x="1406628" y="6953"/>
                  </a:lnTo>
                  <a:lnTo>
                    <a:pt x="1434274" y="25907"/>
                  </a:lnTo>
                  <a:lnTo>
                    <a:pt x="1453062" y="54006"/>
                  </a:lnTo>
                  <a:lnTo>
                    <a:pt x="1459992" y="88391"/>
                  </a:lnTo>
                  <a:lnTo>
                    <a:pt x="1459992" y="787907"/>
                  </a:lnTo>
                  <a:lnTo>
                    <a:pt x="1453062" y="822293"/>
                  </a:lnTo>
                  <a:lnTo>
                    <a:pt x="1434274" y="850391"/>
                  </a:lnTo>
                  <a:lnTo>
                    <a:pt x="1406628" y="869346"/>
                  </a:lnTo>
                  <a:lnTo>
                    <a:pt x="1373124" y="87629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9364" y="3700271"/>
              <a:ext cx="1490980" cy="906780"/>
            </a:xfrm>
            <a:custGeom>
              <a:avLst/>
              <a:gdLst/>
              <a:ahLst/>
              <a:cxnLst/>
              <a:rect l="l" t="t" r="r" b="b"/>
              <a:pathLst>
                <a:path w="1490979" h="906779">
                  <a:moveTo>
                    <a:pt x="1399032" y="906780"/>
                  </a:moveTo>
                  <a:lnTo>
                    <a:pt x="92964" y="906780"/>
                  </a:lnTo>
                  <a:lnTo>
                    <a:pt x="82296" y="905256"/>
                  </a:lnTo>
                  <a:lnTo>
                    <a:pt x="45720" y="890016"/>
                  </a:lnTo>
                  <a:lnTo>
                    <a:pt x="18288" y="862584"/>
                  </a:lnTo>
                  <a:lnTo>
                    <a:pt x="1524" y="824484"/>
                  </a:lnTo>
                  <a:lnTo>
                    <a:pt x="0" y="815340"/>
                  </a:lnTo>
                  <a:lnTo>
                    <a:pt x="0" y="92964"/>
                  </a:lnTo>
                  <a:lnTo>
                    <a:pt x="16764" y="45720"/>
                  </a:lnTo>
                  <a:lnTo>
                    <a:pt x="44196" y="18288"/>
                  </a:lnTo>
                  <a:lnTo>
                    <a:pt x="82296" y="1524"/>
                  </a:lnTo>
                  <a:lnTo>
                    <a:pt x="91440" y="0"/>
                  </a:lnTo>
                  <a:lnTo>
                    <a:pt x="1397508" y="0"/>
                  </a:lnTo>
                  <a:lnTo>
                    <a:pt x="1408176" y="1524"/>
                  </a:lnTo>
                  <a:lnTo>
                    <a:pt x="1417320" y="4572"/>
                  </a:lnTo>
                  <a:lnTo>
                    <a:pt x="1427988" y="7620"/>
                  </a:lnTo>
                  <a:lnTo>
                    <a:pt x="1437132" y="12192"/>
                  </a:lnTo>
                  <a:lnTo>
                    <a:pt x="1444752" y="16764"/>
                  </a:lnTo>
                  <a:lnTo>
                    <a:pt x="1459992" y="28956"/>
                  </a:lnTo>
                  <a:lnTo>
                    <a:pt x="1461516" y="30480"/>
                  </a:lnTo>
                  <a:lnTo>
                    <a:pt x="103632" y="30480"/>
                  </a:lnTo>
                  <a:lnTo>
                    <a:pt x="96012" y="32004"/>
                  </a:lnTo>
                  <a:lnTo>
                    <a:pt x="89916" y="32004"/>
                  </a:lnTo>
                  <a:lnTo>
                    <a:pt x="82296" y="33528"/>
                  </a:lnTo>
                  <a:lnTo>
                    <a:pt x="48768" y="56388"/>
                  </a:lnTo>
                  <a:lnTo>
                    <a:pt x="33528" y="88392"/>
                  </a:lnTo>
                  <a:lnTo>
                    <a:pt x="32004" y="94488"/>
                  </a:lnTo>
                  <a:lnTo>
                    <a:pt x="30480" y="103632"/>
                  </a:lnTo>
                  <a:lnTo>
                    <a:pt x="30480" y="803148"/>
                  </a:lnTo>
                  <a:lnTo>
                    <a:pt x="32004" y="810768"/>
                  </a:lnTo>
                  <a:lnTo>
                    <a:pt x="32004" y="818388"/>
                  </a:lnTo>
                  <a:lnTo>
                    <a:pt x="33528" y="824484"/>
                  </a:lnTo>
                  <a:lnTo>
                    <a:pt x="42672" y="842772"/>
                  </a:lnTo>
                  <a:lnTo>
                    <a:pt x="47244" y="848868"/>
                  </a:lnTo>
                  <a:lnTo>
                    <a:pt x="51816" y="853440"/>
                  </a:lnTo>
                  <a:lnTo>
                    <a:pt x="56388" y="859536"/>
                  </a:lnTo>
                  <a:lnTo>
                    <a:pt x="62484" y="862584"/>
                  </a:lnTo>
                  <a:lnTo>
                    <a:pt x="68580" y="867156"/>
                  </a:lnTo>
                  <a:lnTo>
                    <a:pt x="74676" y="870204"/>
                  </a:lnTo>
                  <a:lnTo>
                    <a:pt x="80772" y="871728"/>
                  </a:lnTo>
                  <a:lnTo>
                    <a:pt x="88392" y="874776"/>
                  </a:lnTo>
                  <a:lnTo>
                    <a:pt x="94488" y="874776"/>
                  </a:lnTo>
                  <a:lnTo>
                    <a:pt x="103632" y="876300"/>
                  </a:lnTo>
                  <a:lnTo>
                    <a:pt x="1461516" y="876300"/>
                  </a:lnTo>
                  <a:lnTo>
                    <a:pt x="1453896" y="883920"/>
                  </a:lnTo>
                  <a:lnTo>
                    <a:pt x="1446276" y="888492"/>
                  </a:lnTo>
                  <a:lnTo>
                    <a:pt x="1437132" y="894588"/>
                  </a:lnTo>
                  <a:lnTo>
                    <a:pt x="1429512" y="899160"/>
                  </a:lnTo>
                  <a:lnTo>
                    <a:pt x="1418844" y="902208"/>
                  </a:lnTo>
                  <a:lnTo>
                    <a:pt x="1409700" y="905256"/>
                  </a:lnTo>
                  <a:lnTo>
                    <a:pt x="1399032" y="906780"/>
                  </a:lnTo>
                  <a:close/>
                </a:path>
                <a:path w="1490979" h="906779">
                  <a:moveTo>
                    <a:pt x="1461516" y="876300"/>
                  </a:moveTo>
                  <a:lnTo>
                    <a:pt x="1386840" y="876300"/>
                  </a:lnTo>
                  <a:lnTo>
                    <a:pt x="1394460" y="874776"/>
                  </a:lnTo>
                  <a:lnTo>
                    <a:pt x="1402080" y="874776"/>
                  </a:lnTo>
                  <a:lnTo>
                    <a:pt x="1408176" y="873252"/>
                  </a:lnTo>
                  <a:lnTo>
                    <a:pt x="1414272" y="870204"/>
                  </a:lnTo>
                  <a:lnTo>
                    <a:pt x="1421892" y="867156"/>
                  </a:lnTo>
                  <a:lnTo>
                    <a:pt x="1427988" y="864108"/>
                  </a:lnTo>
                  <a:lnTo>
                    <a:pt x="1432560" y="859536"/>
                  </a:lnTo>
                  <a:lnTo>
                    <a:pt x="1438656" y="854964"/>
                  </a:lnTo>
                  <a:lnTo>
                    <a:pt x="1443228" y="850392"/>
                  </a:lnTo>
                  <a:lnTo>
                    <a:pt x="1446276" y="844296"/>
                  </a:lnTo>
                  <a:lnTo>
                    <a:pt x="1450848" y="838200"/>
                  </a:lnTo>
                  <a:lnTo>
                    <a:pt x="1456944" y="826008"/>
                  </a:lnTo>
                  <a:lnTo>
                    <a:pt x="1458468" y="818388"/>
                  </a:lnTo>
                  <a:lnTo>
                    <a:pt x="1459992" y="812292"/>
                  </a:lnTo>
                  <a:lnTo>
                    <a:pt x="1459992" y="96012"/>
                  </a:lnTo>
                  <a:lnTo>
                    <a:pt x="1458468" y="89916"/>
                  </a:lnTo>
                  <a:lnTo>
                    <a:pt x="1456944" y="82296"/>
                  </a:lnTo>
                  <a:lnTo>
                    <a:pt x="1447800" y="64008"/>
                  </a:lnTo>
                  <a:lnTo>
                    <a:pt x="1415796" y="36576"/>
                  </a:lnTo>
                  <a:lnTo>
                    <a:pt x="1388364" y="30480"/>
                  </a:lnTo>
                  <a:lnTo>
                    <a:pt x="1461516" y="30480"/>
                  </a:lnTo>
                  <a:lnTo>
                    <a:pt x="1482852" y="62484"/>
                  </a:lnTo>
                  <a:lnTo>
                    <a:pt x="1490472" y="91440"/>
                  </a:lnTo>
                  <a:lnTo>
                    <a:pt x="1490472" y="813816"/>
                  </a:lnTo>
                  <a:lnTo>
                    <a:pt x="1488948" y="824484"/>
                  </a:lnTo>
                  <a:lnTo>
                    <a:pt x="1487424" y="833628"/>
                  </a:lnTo>
                  <a:lnTo>
                    <a:pt x="1473708" y="861060"/>
                  </a:lnTo>
                  <a:lnTo>
                    <a:pt x="1461516" y="876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887725" y="3902462"/>
            <a:ext cx="1254760" cy="47625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240"/>
              </a:spcBef>
            </a:pPr>
            <a:r>
              <a:rPr sz="1050" b="1" spc="45" dirty="0">
                <a:solidFill>
                  <a:srgbClr val="FFFFFF"/>
                </a:solidFill>
                <a:latin typeface="Trebuchet MS"/>
                <a:cs typeface="Trebuchet MS"/>
              </a:rPr>
              <a:t>Understanding</a:t>
            </a:r>
            <a:r>
              <a:rPr sz="105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dirty="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sz="1050" b="1" spc="6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1050" b="1" spc="-10" dirty="0">
                <a:solidFill>
                  <a:srgbClr val="FFFFFF"/>
                </a:solidFill>
                <a:latin typeface="Trebuchet MS"/>
                <a:cs typeface="Trebuchet MS"/>
              </a:rPr>
              <a:t>Set </a:t>
            </a:r>
            <a:r>
              <a:rPr sz="1050" b="1" spc="110" dirty="0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sz="1050" b="1" spc="60" dirty="0">
                <a:solidFill>
                  <a:srgbClr val="FFFFFF"/>
                </a:solidFill>
                <a:latin typeface="Trebuchet MS"/>
                <a:cs typeface="Trebuchet MS"/>
              </a:rPr>
              <a:t>Data  </a:t>
            </a:r>
            <a:r>
              <a:rPr sz="1050" b="1" spc="35" dirty="0">
                <a:solidFill>
                  <a:srgbClr val="FFFFFF"/>
                </a:solidFill>
                <a:latin typeface="Trebuchet MS"/>
                <a:cs typeface="Trebuchet MS"/>
              </a:rPr>
              <a:t>Preparation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467100" y="3707891"/>
            <a:ext cx="3005455" cy="906780"/>
            <a:chOff x="3467100" y="3707891"/>
            <a:chExt cx="3005455" cy="906780"/>
          </a:xfrm>
        </p:grpSpPr>
        <p:sp>
          <p:nvSpPr>
            <p:cNvPr id="16" name="object 16"/>
            <p:cNvSpPr/>
            <p:nvPr/>
          </p:nvSpPr>
          <p:spPr>
            <a:xfrm>
              <a:off x="3467100" y="3976115"/>
              <a:ext cx="538480" cy="363220"/>
            </a:xfrm>
            <a:custGeom>
              <a:avLst/>
              <a:gdLst/>
              <a:ahLst/>
              <a:cxnLst/>
              <a:rect l="l" t="t" r="r" b="b"/>
              <a:pathLst>
                <a:path w="538479" h="363220">
                  <a:moveTo>
                    <a:pt x="355091" y="362712"/>
                  </a:moveTo>
                  <a:lnTo>
                    <a:pt x="356615" y="289560"/>
                  </a:lnTo>
                  <a:lnTo>
                    <a:pt x="0" y="288036"/>
                  </a:lnTo>
                  <a:lnTo>
                    <a:pt x="0" y="71627"/>
                  </a:lnTo>
                  <a:lnTo>
                    <a:pt x="356615" y="71627"/>
                  </a:lnTo>
                  <a:lnTo>
                    <a:pt x="356615" y="0"/>
                  </a:lnTo>
                  <a:lnTo>
                    <a:pt x="537972" y="181356"/>
                  </a:lnTo>
                  <a:lnTo>
                    <a:pt x="355091" y="362712"/>
                  </a:lnTo>
                  <a:close/>
                </a:path>
              </a:pathLst>
            </a:custGeom>
            <a:solidFill>
              <a:srgbClr val="BCC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58055" y="3723131"/>
              <a:ext cx="2199640" cy="876300"/>
            </a:xfrm>
            <a:custGeom>
              <a:avLst/>
              <a:gdLst/>
              <a:ahLst/>
              <a:cxnLst/>
              <a:rect l="l" t="t" r="r" b="b"/>
              <a:pathLst>
                <a:path w="2199640" h="876300">
                  <a:moveTo>
                    <a:pt x="2112264" y="876299"/>
                  </a:moveTo>
                  <a:lnTo>
                    <a:pt x="86868" y="876299"/>
                  </a:lnTo>
                  <a:lnTo>
                    <a:pt x="52720" y="869346"/>
                  </a:lnTo>
                  <a:lnTo>
                    <a:pt x="25145" y="850391"/>
                  </a:lnTo>
                  <a:lnTo>
                    <a:pt x="6715" y="822293"/>
                  </a:lnTo>
                  <a:lnTo>
                    <a:pt x="0" y="787907"/>
                  </a:lnTo>
                  <a:lnTo>
                    <a:pt x="0" y="86867"/>
                  </a:lnTo>
                  <a:lnTo>
                    <a:pt x="6715" y="53363"/>
                  </a:lnTo>
                  <a:lnTo>
                    <a:pt x="25146" y="25717"/>
                  </a:lnTo>
                  <a:lnTo>
                    <a:pt x="52720" y="6929"/>
                  </a:lnTo>
                  <a:lnTo>
                    <a:pt x="86868" y="0"/>
                  </a:lnTo>
                  <a:lnTo>
                    <a:pt x="2112264" y="0"/>
                  </a:lnTo>
                  <a:lnTo>
                    <a:pt x="2145768" y="6929"/>
                  </a:lnTo>
                  <a:lnTo>
                    <a:pt x="2173414" y="25717"/>
                  </a:lnTo>
                  <a:lnTo>
                    <a:pt x="2192202" y="53363"/>
                  </a:lnTo>
                  <a:lnTo>
                    <a:pt x="2199132" y="86867"/>
                  </a:lnTo>
                  <a:lnTo>
                    <a:pt x="2199132" y="787907"/>
                  </a:lnTo>
                  <a:lnTo>
                    <a:pt x="2192202" y="822293"/>
                  </a:lnTo>
                  <a:lnTo>
                    <a:pt x="2173414" y="850391"/>
                  </a:lnTo>
                  <a:lnTo>
                    <a:pt x="2145768" y="869346"/>
                  </a:lnTo>
                  <a:lnTo>
                    <a:pt x="2112264" y="87629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41291" y="3707891"/>
              <a:ext cx="2231390" cy="906780"/>
            </a:xfrm>
            <a:custGeom>
              <a:avLst/>
              <a:gdLst/>
              <a:ahLst/>
              <a:cxnLst/>
              <a:rect l="l" t="t" r="r" b="b"/>
              <a:pathLst>
                <a:path w="2231390" h="906779">
                  <a:moveTo>
                    <a:pt x="2139696" y="906780"/>
                  </a:moveTo>
                  <a:lnTo>
                    <a:pt x="94488" y="906780"/>
                  </a:lnTo>
                  <a:lnTo>
                    <a:pt x="83820" y="905256"/>
                  </a:lnTo>
                  <a:lnTo>
                    <a:pt x="74676" y="902208"/>
                  </a:lnTo>
                  <a:lnTo>
                    <a:pt x="64008" y="899160"/>
                  </a:lnTo>
                  <a:lnTo>
                    <a:pt x="24384" y="870204"/>
                  </a:lnTo>
                  <a:lnTo>
                    <a:pt x="6096" y="835152"/>
                  </a:lnTo>
                  <a:lnTo>
                    <a:pt x="0" y="804672"/>
                  </a:lnTo>
                  <a:lnTo>
                    <a:pt x="0" y="102108"/>
                  </a:lnTo>
                  <a:lnTo>
                    <a:pt x="1524" y="92964"/>
                  </a:lnTo>
                  <a:lnTo>
                    <a:pt x="3048" y="82296"/>
                  </a:lnTo>
                  <a:lnTo>
                    <a:pt x="18288" y="45720"/>
                  </a:lnTo>
                  <a:lnTo>
                    <a:pt x="45720" y="16764"/>
                  </a:lnTo>
                  <a:lnTo>
                    <a:pt x="82296" y="1524"/>
                  </a:lnTo>
                  <a:lnTo>
                    <a:pt x="92964" y="0"/>
                  </a:lnTo>
                  <a:lnTo>
                    <a:pt x="2138172" y="0"/>
                  </a:lnTo>
                  <a:lnTo>
                    <a:pt x="2148840" y="1524"/>
                  </a:lnTo>
                  <a:lnTo>
                    <a:pt x="2157984" y="4572"/>
                  </a:lnTo>
                  <a:lnTo>
                    <a:pt x="2168652" y="7620"/>
                  </a:lnTo>
                  <a:lnTo>
                    <a:pt x="2177796" y="12192"/>
                  </a:lnTo>
                  <a:lnTo>
                    <a:pt x="2185416" y="16764"/>
                  </a:lnTo>
                  <a:lnTo>
                    <a:pt x="2200656" y="28956"/>
                  </a:lnTo>
                  <a:lnTo>
                    <a:pt x="2202180" y="30480"/>
                  </a:lnTo>
                  <a:lnTo>
                    <a:pt x="97536" y="30480"/>
                  </a:lnTo>
                  <a:lnTo>
                    <a:pt x="89916" y="32004"/>
                  </a:lnTo>
                  <a:lnTo>
                    <a:pt x="83820" y="33528"/>
                  </a:lnTo>
                  <a:lnTo>
                    <a:pt x="76200" y="36576"/>
                  </a:lnTo>
                  <a:lnTo>
                    <a:pt x="64008" y="42672"/>
                  </a:lnTo>
                  <a:lnTo>
                    <a:pt x="59436" y="47244"/>
                  </a:lnTo>
                  <a:lnTo>
                    <a:pt x="53340" y="51816"/>
                  </a:lnTo>
                  <a:lnTo>
                    <a:pt x="33528" y="86868"/>
                  </a:lnTo>
                  <a:lnTo>
                    <a:pt x="32004" y="94488"/>
                  </a:lnTo>
                  <a:lnTo>
                    <a:pt x="32004" y="810768"/>
                  </a:lnTo>
                  <a:lnTo>
                    <a:pt x="33528" y="816864"/>
                  </a:lnTo>
                  <a:lnTo>
                    <a:pt x="35052" y="824484"/>
                  </a:lnTo>
                  <a:lnTo>
                    <a:pt x="36576" y="830580"/>
                  </a:lnTo>
                  <a:lnTo>
                    <a:pt x="39624" y="836676"/>
                  </a:lnTo>
                  <a:lnTo>
                    <a:pt x="44196" y="842772"/>
                  </a:lnTo>
                  <a:lnTo>
                    <a:pt x="47244" y="848868"/>
                  </a:lnTo>
                  <a:lnTo>
                    <a:pt x="51816" y="853440"/>
                  </a:lnTo>
                  <a:lnTo>
                    <a:pt x="57912" y="858012"/>
                  </a:lnTo>
                  <a:lnTo>
                    <a:pt x="62484" y="862584"/>
                  </a:lnTo>
                  <a:lnTo>
                    <a:pt x="68580" y="867156"/>
                  </a:lnTo>
                  <a:lnTo>
                    <a:pt x="74676" y="870204"/>
                  </a:lnTo>
                  <a:lnTo>
                    <a:pt x="82296" y="871728"/>
                  </a:lnTo>
                  <a:lnTo>
                    <a:pt x="88392" y="873252"/>
                  </a:lnTo>
                  <a:lnTo>
                    <a:pt x="96012" y="874776"/>
                  </a:lnTo>
                  <a:lnTo>
                    <a:pt x="2203399" y="874776"/>
                  </a:lnTo>
                  <a:lnTo>
                    <a:pt x="2202180" y="876300"/>
                  </a:lnTo>
                  <a:lnTo>
                    <a:pt x="2186940" y="888492"/>
                  </a:lnTo>
                  <a:lnTo>
                    <a:pt x="2177796" y="894588"/>
                  </a:lnTo>
                  <a:lnTo>
                    <a:pt x="2170176" y="899160"/>
                  </a:lnTo>
                  <a:lnTo>
                    <a:pt x="2159508" y="902208"/>
                  </a:lnTo>
                  <a:lnTo>
                    <a:pt x="2150364" y="905256"/>
                  </a:lnTo>
                  <a:lnTo>
                    <a:pt x="2139696" y="906780"/>
                  </a:lnTo>
                  <a:close/>
                </a:path>
                <a:path w="2231390" h="906779">
                  <a:moveTo>
                    <a:pt x="2203399" y="874776"/>
                  </a:moveTo>
                  <a:lnTo>
                    <a:pt x="2142744" y="874776"/>
                  </a:lnTo>
                  <a:lnTo>
                    <a:pt x="2148840" y="873252"/>
                  </a:lnTo>
                  <a:lnTo>
                    <a:pt x="2156460" y="870204"/>
                  </a:lnTo>
                  <a:lnTo>
                    <a:pt x="2168652" y="864108"/>
                  </a:lnTo>
                  <a:lnTo>
                    <a:pt x="2173224" y="859536"/>
                  </a:lnTo>
                  <a:lnTo>
                    <a:pt x="2179320" y="854964"/>
                  </a:lnTo>
                  <a:lnTo>
                    <a:pt x="2183892" y="850392"/>
                  </a:lnTo>
                  <a:lnTo>
                    <a:pt x="2188464" y="844296"/>
                  </a:lnTo>
                  <a:lnTo>
                    <a:pt x="2197608" y="826008"/>
                  </a:lnTo>
                  <a:lnTo>
                    <a:pt x="2199132" y="818388"/>
                  </a:lnTo>
                  <a:lnTo>
                    <a:pt x="2200656" y="812292"/>
                  </a:lnTo>
                  <a:lnTo>
                    <a:pt x="2200656" y="96012"/>
                  </a:lnTo>
                  <a:lnTo>
                    <a:pt x="2199132" y="88392"/>
                  </a:lnTo>
                  <a:lnTo>
                    <a:pt x="2197608" y="82296"/>
                  </a:lnTo>
                  <a:lnTo>
                    <a:pt x="2194560" y="76200"/>
                  </a:lnTo>
                  <a:lnTo>
                    <a:pt x="2191512" y="68580"/>
                  </a:lnTo>
                  <a:lnTo>
                    <a:pt x="2188464" y="62484"/>
                  </a:lnTo>
                  <a:lnTo>
                    <a:pt x="2183892" y="57912"/>
                  </a:lnTo>
                  <a:lnTo>
                    <a:pt x="2179320" y="51816"/>
                  </a:lnTo>
                  <a:lnTo>
                    <a:pt x="2174748" y="47244"/>
                  </a:lnTo>
                  <a:lnTo>
                    <a:pt x="2168652" y="44196"/>
                  </a:lnTo>
                  <a:lnTo>
                    <a:pt x="2164080" y="39624"/>
                  </a:lnTo>
                  <a:lnTo>
                    <a:pt x="2156460" y="36576"/>
                  </a:lnTo>
                  <a:lnTo>
                    <a:pt x="2150364" y="35052"/>
                  </a:lnTo>
                  <a:lnTo>
                    <a:pt x="2144268" y="32004"/>
                  </a:lnTo>
                  <a:lnTo>
                    <a:pt x="2136648" y="32004"/>
                  </a:lnTo>
                  <a:lnTo>
                    <a:pt x="2129028" y="30480"/>
                  </a:lnTo>
                  <a:lnTo>
                    <a:pt x="2202180" y="30480"/>
                  </a:lnTo>
                  <a:lnTo>
                    <a:pt x="2223516" y="62484"/>
                  </a:lnTo>
                  <a:lnTo>
                    <a:pt x="2231136" y="91440"/>
                  </a:lnTo>
                  <a:lnTo>
                    <a:pt x="2231136" y="813816"/>
                  </a:lnTo>
                  <a:lnTo>
                    <a:pt x="2229612" y="822960"/>
                  </a:lnTo>
                  <a:lnTo>
                    <a:pt x="2228088" y="833628"/>
                  </a:lnTo>
                  <a:lnTo>
                    <a:pt x="2214372" y="861060"/>
                  </a:lnTo>
                  <a:lnTo>
                    <a:pt x="2203399" y="8747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320049" y="3838419"/>
            <a:ext cx="2077085" cy="61976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-1905" algn="ctr">
              <a:lnSpc>
                <a:spcPct val="89900"/>
              </a:lnSpc>
              <a:spcBef>
                <a:spcPts val="245"/>
              </a:spcBef>
            </a:pPr>
            <a:r>
              <a:rPr sz="1050" b="1" spc="70" dirty="0">
                <a:solidFill>
                  <a:srgbClr val="FFFFFF"/>
                </a:solidFill>
                <a:latin typeface="Trebuchet MS"/>
                <a:cs typeface="Trebuchet MS"/>
              </a:rPr>
              <a:t>Applying 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Recursive </a:t>
            </a:r>
            <a:r>
              <a:rPr sz="1050" b="1" spc="10" dirty="0">
                <a:solidFill>
                  <a:srgbClr val="FFFFFF"/>
                </a:solidFill>
                <a:latin typeface="Trebuchet MS"/>
                <a:cs typeface="Trebuchet MS"/>
              </a:rPr>
              <a:t>feature  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elimination</a:t>
            </a:r>
            <a:r>
              <a:rPr sz="105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-1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05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35" dirty="0">
                <a:solidFill>
                  <a:srgbClr val="FFFFFF"/>
                </a:solidFill>
                <a:latin typeface="Trebuchet MS"/>
                <a:cs typeface="Trebuchet MS"/>
              </a:rPr>
              <a:t>identify</a:t>
            </a:r>
            <a:r>
              <a:rPr sz="1050" b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5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25" dirty="0">
                <a:solidFill>
                  <a:srgbClr val="FFFFFF"/>
                </a:solidFill>
                <a:latin typeface="Trebuchet MS"/>
                <a:cs typeface="Trebuchet MS"/>
              </a:rPr>
              <a:t>best  </a:t>
            </a:r>
            <a:r>
              <a:rPr sz="1050" b="1" spc="60" dirty="0">
                <a:solidFill>
                  <a:srgbClr val="FFFFFF"/>
                </a:solidFill>
                <a:latin typeface="Trebuchet MS"/>
                <a:cs typeface="Trebuchet MS"/>
              </a:rPr>
              <a:t>performing</a:t>
            </a:r>
            <a:r>
              <a:rPr sz="1050" b="1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Trebuchet MS"/>
                <a:cs typeface="Trebuchet MS"/>
              </a:rPr>
              <a:t>subset</a:t>
            </a:r>
            <a:r>
              <a:rPr sz="105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05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25" dirty="0">
                <a:solidFill>
                  <a:srgbClr val="FFFFFF"/>
                </a:solidFill>
                <a:latin typeface="Trebuchet MS"/>
                <a:cs typeface="Trebuchet MS"/>
              </a:rPr>
              <a:t>features  </a:t>
            </a:r>
            <a:r>
              <a:rPr sz="1050" b="1" spc="1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050" b="1" spc="70" dirty="0">
                <a:solidFill>
                  <a:srgbClr val="FFFFFF"/>
                </a:solidFill>
                <a:latin typeface="Trebuchet MS"/>
                <a:cs typeface="Trebuchet MS"/>
              </a:rPr>
              <a:t>building</a:t>
            </a:r>
            <a:r>
              <a:rPr sz="1050" b="1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050" b="1" spc="45" dirty="0">
                <a:solidFill>
                  <a:srgbClr val="FFFFFF"/>
                </a:solidFill>
                <a:latin typeface="Trebuchet MS"/>
                <a:cs typeface="Trebuchet MS"/>
              </a:rPr>
              <a:t>model.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640068" y="3634740"/>
            <a:ext cx="2909570" cy="1122045"/>
            <a:chOff x="6640068" y="3634740"/>
            <a:chExt cx="2909570" cy="1122045"/>
          </a:xfrm>
        </p:grpSpPr>
        <p:sp>
          <p:nvSpPr>
            <p:cNvPr id="21" name="object 21"/>
            <p:cNvSpPr/>
            <p:nvPr/>
          </p:nvSpPr>
          <p:spPr>
            <a:xfrm>
              <a:off x="6640068" y="3997452"/>
              <a:ext cx="443865" cy="363220"/>
            </a:xfrm>
            <a:custGeom>
              <a:avLst/>
              <a:gdLst/>
              <a:ahLst/>
              <a:cxnLst/>
              <a:rect l="l" t="t" r="r" b="b"/>
              <a:pathLst>
                <a:path w="443865" h="363220">
                  <a:moveTo>
                    <a:pt x="260603" y="362712"/>
                  </a:moveTo>
                  <a:lnTo>
                    <a:pt x="262127" y="289560"/>
                  </a:lnTo>
                  <a:lnTo>
                    <a:pt x="0" y="286512"/>
                  </a:lnTo>
                  <a:lnTo>
                    <a:pt x="1524" y="70104"/>
                  </a:lnTo>
                  <a:lnTo>
                    <a:pt x="263651" y="73151"/>
                  </a:lnTo>
                  <a:lnTo>
                    <a:pt x="265175" y="0"/>
                  </a:lnTo>
                  <a:lnTo>
                    <a:pt x="443483" y="182879"/>
                  </a:lnTo>
                  <a:lnTo>
                    <a:pt x="260603" y="362712"/>
                  </a:lnTo>
                  <a:close/>
                </a:path>
              </a:pathLst>
            </a:custGeom>
            <a:solidFill>
              <a:srgbClr val="BCC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92340" y="3649980"/>
              <a:ext cx="2242185" cy="1091565"/>
            </a:xfrm>
            <a:custGeom>
              <a:avLst/>
              <a:gdLst/>
              <a:ahLst/>
              <a:cxnLst/>
              <a:rect l="l" t="t" r="r" b="b"/>
              <a:pathLst>
                <a:path w="2242184" h="1091564">
                  <a:moveTo>
                    <a:pt x="2132076" y="1091183"/>
                  </a:moveTo>
                  <a:lnTo>
                    <a:pt x="109728" y="1091183"/>
                  </a:lnTo>
                  <a:lnTo>
                    <a:pt x="66865" y="1082611"/>
                  </a:lnTo>
                  <a:lnTo>
                    <a:pt x="32004" y="1059180"/>
                  </a:lnTo>
                  <a:lnTo>
                    <a:pt x="8572" y="1024318"/>
                  </a:lnTo>
                  <a:lnTo>
                    <a:pt x="0" y="981455"/>
                  </a:lnTo>
                  <a:lnTo>
                    <a:pt x="0" y="109727"/>
                  </a:lnTo>
                  <a:lnTo>
                    <a:pt x="8572" y="66865"/>
                  </a:lnTo>
                  <a:lnTo>
                    <a:pt x="32004" y="32003"/>
                  </a:lnTo>
                  <a:lnTo>
                    <a:pt x="66865" y="8572"/>
                  </a:lnTo>
                  <a:lnTo>
                    <a:pt x="109728" y="0"/>
                  </a:lnTo>
                  <a:lnTo>
                    <a:pt x="2132076" y="0"/>
                  </a:lnTo>
                  <a:lnTo>
                    <a:pt x="2174938" y="8572"/>
                  </a:lnTo>
                  <a:lnTo>
                    <a:pt x="2209800" y="32003"/>
                  </a:lnTo>
                  <a:lnTo>
                    <a:pt x="2233231" y="66865"/>
                  </a:lnTo>
                  <a:lnTo>
                    <a:pt x="2241804" y="109727"/>
                  </a:lnTo>
                  <a:lnTo>
                    <a:pt x="2241804" y="981455"/>
                  </a:lnTo>
                  <a:lnTo>
                    <a:pt x="2233231" y="1024318"/>
                  </a:lnTo>
                  <a:lnTo>
                    <a:pt x="2209800" y="1059180"/>
                  </a:lnTo>
                  <a:lnTo>
                    <a:pt x="2174938" y="1082611"/>
                  </a:lnTo>
                  <a:lnTo>
                    <a:pt x="2132076" y="1091183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277100" y="3634740"/>
              <a:ext cx="2272665" cy="1122045"/>
            </a:xfrm>
            <a:custGeom>
              <a:avLst/>
              <a:gdLst/>
              <a:ahLst/>
              <a:cxnLst/>
              <a:rect l="l" t="t" r="r" b="b"/>
              <a:pathLst>
                <a:path w="2272665" h="1122045">
                  <a:moveTo>
                    <a:pt x="2148840" y="1121664"/>
                  </a:moveTo>
                  <a:lnTo>
                    <a:pt x="112776" y="1121664"/>
                  </a:lnTo>
                  <a:lnTo>
                    <a:pt x="76200" y="1112520"/>
                  </a:lnTo>
                  <a:lnTo>
                    <a:pt x="28956" y="1077468"/>
                  </a:lnTo>
                  <a:lnTo>
                    <a:pt x="10668" y="1045464"/>
                  </a:lnTo>
                  <a:lnTo>
                    <a:pt x="6096" y="1034796"/>
                  </a:lnTo>
                  <a:lnTo>
                    <a:pt x="0" y="1010412"/>
                  </a:lnTo>
                  <a:lnTo>
                    <a:pt x="0" y="112776"/>
                  </a:lnTo>
                  <a:lnTo>
                    <a:pt x="15240" y="65532"/>
                  </a:lnTo>
                  <a:lnTo>
                    <a:pt x="21336" y="56388"/>
                  </a:lnTo>
                  <a:lnTo>
                    <a:pt x="27432" y="45720"/>
                  </a:lnTo>
                  <a:lnTo>
                    <a:pt x="64008" y="15240"/>
                  </a:lnTo>
                  <a:lnTo>
                    <a:pt x="123444" y="0"/>
                  </a:lnTo>
                  <a:lnTo>
                    <a:pt x="2159508" y="0"/>
                  </a:lnTo>
                  <a:lnTo>
                    <a:pt x="2196084" y="9144"/>
                  </a:lnTo>
                  <a:lnTo>
                    <a:pt x="2217420" y="21336"/>
                  </a:lnTo>
                  <a:lnTo>
                    <a:pt x="2230221" y="32004"/>
                  </a:lnTo>
                  <a:lnTo>
                    <a:pt x="115824" y="32004"/>
                  </a:lnTo>
                  <a:lnTo>
                    <a:pt x="97536" y="35052"/>
                  </a:lnTo>
                  <a:lnTo>
                    <a:pt x="88392" y="38100"/>
                  </a:lnTo>
                  <a:lnTo>
                    <a:pt x="65532" y="51816"/>
                  </a:lnTo>
                  <a:lnTo>
                    <a:pt x="59436" y="57912"/>
                  </a:lnTo>
                  <a:lnTo>
                    <a:pt x="53340" y="65532"/>
                  </a:lnTo>
                  <a:lnTo>
                    <a:pt x="47244" y="71628"/>
                  </a:lnTo>
                  <a:lnTo>
                    <a:pt x="42672" y="79248"/>
                  </a:lnTo>
                  <a:lnTo>
                    <a:pt x="39624" y="88392"/>
                  </a:lnTo>
                  <a:lnTo>
                    <a:pt x="35052" y="96012"/>
                  </a:lnTo>
                  <a:lnTo>
                    <a:pt x="32004" y="114300"/>
                  </a:lnTo>
                  <a:lnTo>
                    <a:pt x="32004" y="124968"/>
                  </a:lnTo>
                  <a:lnTo>
                    <a:pt x="30480" y="996696"/>
                  </a:lnTo>
                  <a:lnTo>
                    <a:pt x="51816" y="1056132"/>
                  </a:lnTo>
                  <a:lnTo>
                    <a:pt x="86868" y="1082040"/>
                  </a:lnTo>
                  <a:lnTo>
                    <a:pt x="114300" y="1089660"/>
                  </a:lnTo>
                  <a:lnTo>
                    <a:pt x="2231745" y="1089660"/>
                  </a:lnTo>
                  <a:lnTo>
                    <a:pt x="2218944" y="1100328"/>
                  </a:lnTo>
                  <a:lnTo>
                    <a:pt x="2208276" y="1106424"/>
                  </a:lnTo>
                  <a:lnTo>
                    <a:pt x="2197608" y="1110996"/>
                  </a:lnTo>
                  <a:lnTo>
                    <a:pt x="2185416" y="1115568"/>
                  </a:lnTo>
                  <a:lnTo>
                    <a:pt x="2173224" y="1118616"/>
                  </a:lnTo>
                  <a:lnTo>
                    <a:pt x="2148840" y="1121664"/>
                  </a:lnTo>
                  <a:close/>
                </a:path>
                <a:path w="2272665" h="1122045">
                  <a:moveTo>
                    <a:pt x="2231745" y="1089660"/>
                  </a:moveTo>
                  <a:lnTo>
                    <a:pt x="2156460" y="1089660"/>
                  </a:lnTo>
                  <a:lnTo>
                    <a:pt x="2174748" y="1086612"/>
                  </a:lnTo>
                  <a:lnTo>
                    <a:pt x="2183892" y="1083564"/>
                  </a:lnTo>
                  <a:lnTo>
                    <a:pt x="2206752" y="1069848"/>
                  </a:lnTo>
                  <a:lnTo>
                    <a:pt x="2212848" y="1063752"/>
                  </a:lnTo>
                  <a:lnTo>
                    <a:pt x="2218944" y="1056132"/>
                  </a:lnTo>
                  <a:lnTo>
                    <a:pt x="2225040" y="1050036"/>
                  </a:lnTo>
                  <a:lnTo>
                    <a:pt x="2240280" y="1007364"/>
                  </a:lnTo>
                  <a:lnTo>
                    <a:pt x="2241804" y="996696"/>
                  </a:lnTo>
                  <a:lnTo>
                    <a:pt x="2241804" y="124968"/>
                  </a:lnTo>
                  <a:lnTo>
                    <a:pt x="2240280" y="115824"/>
                  </a:lnTo>
                  <a:lnTo>
                    <a:pt x="2240280" y="106680"/>
                  </a:lnTo>
                  <a:lnTo>
                    <a:pt x="2237232" y="97536"/>
                  </a:lnTo>
                  <a:lnTo>
                    <a:pt x="2234184" y="89916"/>
                  </a:lnTo>
                  <a:lnTo>
                    <a:pt x="2231136" y="80772"/>
                  </a:lnTo>
                  <a:lnTo>
                    <a:pt x="2225040" y="73152"/>
                  </a:lnTo>
                  <a:lnTo>
                    <a:pt x="2220468" y="65532"/>
                  </a:lnTo>
                  <a:lnTo>
                    <a:pt x="2208276" y="53340"/>
                  </a:lnTo>
                  <a:lnTo>
                    <a:pt x="2167128" y="33528"/>
                  </a:lnTo>
                  <a:lnTo>
                    <a:pt x="2157984" y="32004"/>
                  </a:lnTo>
                  <a:lnTo>
                    <a:pt x="2230221" y="32004"/>
                  </a:lnTo>
                  <a:lnTo>
                    <a:pt x="2257044" y="64008"/>
                  </a:lnTo>
                  <a:lnTo>
                    <a:pt x="2272284" y="111252"/>
                  </a:lnTo>
                  <a:lnTo>
                    <a:pt x="2272284" y="1008888"/>
                  </a:lnTo>
                  <a:lnTo>
                    <a:pt x="2270760" y="1021080"/>
                  </a:lnTo>
                  <a:lnTo>
                    <a:pt x="2267712" y="1033272"/>
                  </a:lnTo>
                  <a:lnTo>
                    <a:pt x="2263140" y="1043940"/>
                  </a:lnTo>
                  <a:lnTo>
                    <a:pt x="2258568" y="1056132"/>
                  </a:lnTo>
                  <a:lnTo>
                    <a:pt x="2250948" y="1066800"/>
                  </a:lnTo>
                  <a:lnTo>
                    <a:pt x="2244852" y="1075944"/>
                  </a:lnTo>
                  <a:lnTo>
                    <a:pt x="2237232" y="1085088"/>
                  </a:lnTo>
                  <a:lnTo>
                    <a:pt x="2231745" y="1089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439658" y="3800337"/>
            <a:ext cx="1947545" cy="76454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-1905" algn="ctr">
              <a:lnSpc>
                <a:spcPct val="90000"/>
              </a:lnSpc>
              <a:spcBef>
                <a:spcPts val="240"/>
              </a:spcBef>
            </a:pPr>
            <a:r>
              <a:rPr sz="1050" b="1" spc="75" dirty="0">
                <a:solidFill>
                  <a:srgbClr val="FFFFFF"/>
                </a:solidFill>
                <a:latin typeface="Trebuchet MS"/>
                <a:cs typeface="Trebuchet MS"/>
              </a:rPr>
              <a:t>Building </a:t>
            </a:r>
            <a:r>
              <a:rPr sz="1050" b="1" spc="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050" b="1" spc="55" dirty="0">
                <a:solidFill>
                  <a:srgbClr val="FFFFFF"/>
                </a:solidFill>
                <a:latin typeface="Trebuchet MS"/>
                <a:cs typeface="Trebuchet MS"/>
              </a:rPr>
              <a:t>model </a:t>
            </a:r>
            <a:r>
              <a:rPr sz="1050" b="1" spc="25" dirty="0">
                <a:solidFill>
                  <a:srgbClr val="FFFFFF"/>
                </a:solidFill>
                <a:latin typeface="Trebuchet MS"/>
                <a:cs typeface="Trebuchet MS"/>
              </a:rPr>
              <a:t>with  </a:t>
            </a:r>
            <a:r>
              <a:rPr sz="1050" b="1" spc="20" dirty="0">
                <a:solidFill>
                  <a:srgbClr val="FFFFFF"/>
                </a:solidFill>
                <a:latin typeface="Trebuchet MS"/>
                <a:cs typeface="Trebuchet MS"/>
              </a:rPr>
              <a:t>features </a:t>
            </a:r>
            <a:r>
              <a:rPr sz="1050" b="1" spc="30" dirty="0">
                <a:solidFill>
                  <a:srgbClr val="FFFFFF"/>
                </a:solidFill>
                <a:latin typeface="Trebuchet MS"/>
                <a:cs typeface="Trebuchet MS"/>
              </a:rPr>
              <a:t>selected </a:t>
            </a:r>
            <a:r>
              <a:rPr sz="1050" b="1" spc="55" dirty="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sz="1050" b="1" spc="75" dirty="0">
                <a:solidFill>
                  <a:srgbClr val="FFFFFF"/>
                </a:solidFill>
                <a:latin typeface="Trebuchet MS"/>
                <a:cs typeface="Trebuchet MS"/>
              </a:rPr>
              <a:t>RFE.  </a:t>
            </a:r>
            <a:r>
              <a:rPr sz="1050" b="1" spc="60" dirty="0">
                <a:solidFill>
                  <a:srgbClr val="FFFFFF"/>
                </a:solidFill>
                <a:latin typeface="Trebuchet MS"/>
                <a:cs typeface="Trebuchet MS"/>
              </a:rPr>
              <a:t>Eliminate </a:t>
            </a:r>
            <a:r>
              <a:rPr sz="1050" b="1" spc="70" dirty="0">
                <a:solidFill>
                  <a:srgbClr val="FFFFFF"/>
                </a:solidFill>
                <a:latin typeface="Trebuchet MS"/>
                <a:cs typeface="Trebuchet MS"/>
              </a:rPr>
              <a:t>all </a:t>
            </a:r>
            <a:r>
              <a:rPr sz="1050" b="1" spc="25" dirty="0">
                <a:solidFill>
                  <a:srgbClr val="FFFFFF"/>
                </a:solidFill>
                <a:latin typeface="Trebuchet MS"/>
                <a:cs typeface="Trebuchet MS"/>
              </a:rPr>
              <a:t>features with  </a:t>
            </a:r>
            <a:r>
              <a:rPr sz="1050" b="1" spc="75" dirty="0">
                <a:solidFill>
                  <a:srgbClr val="FFFFFF"/>
                </a:solidFill>
                <a:latin typeface="Trebuchet MS"/>
                <a:cs typeface="Trebuchet MS"/>
              </a:rPr>
              <a:t>high</a:t>
            </a:r>
            <a:r>
              <a:rPr sz="105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45" dirty="0">
                <a:solidFill>
                  <a:srgbClr val="FFFFFF"/>
                </a:solidFill>
                <a:latin typeface="Trebuchet MS"/>
                <a:cs typeface="Trebuchet MS"/>
              </a:rPr>
              <a:t>p-values</a:t>
            </a:r>
            <a:r>
              <a:rPr sz="105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05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105" dirty="0">
                <a:solidFill>
                  <a:srgbClr val="FFFFFF"/>
                </a:solidFill>
                <a:latin typeface="Trebuchet MS"/>
                <a:cs typeface="Trebuchet MS"/>
              </a:rPr>
              <a:t>VIF</a:t>
            </a:r>
            <a:r>
              <a:rPr sz="1050" b="1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values  </a:t>
            </a:r>
            <a:r>
              <a:rPr sz="1050" b="1" spc="5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050" b="1" spc="35" dirty="0">
                <a:solidFill>
                  <a:srgbClr val="FFFFFF"/>
                </a:solidFill>
                <a:latin typeface="Trebuchet MS"/>
                <a:cs typeface="Trebuchet MS"/>
              </a:rPr>
              <a:t>finalize</a:t>
            </a:r>
            <a:r>
              <a:rPr sz="1050" b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050" b="1" spc="6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135623" y="4815840"/>
            <a:ext cx="2490470" cy="1435735"/>
            <a:chOff x="6135623" y="4815840"/>
            <a:chExt cx="2490470" cy="1435735"/>
          </a:xfrm>
        </p:grpSpPr>
        <p:sp>
          <p:nvSpPr>
            <p:cNvPr id="26" name="object 26"/>
            <p:cNvSpPr/>
            <p:nvPr/>
          </p:nvSpPr>
          <p:spPr>
            <a:xfrm>
              <a:off x="8317991" y="4815840"/>
              <a:ext cx="307975" cy="280670"/>
            </a:xfrm>
            <a:custGeom>
              <a:avLst/>
              <a:gdLst/>
              <a:ahLst/>
              <a:cxnLst/>
              <a:rect l="l" t="t" r="r" b="b"/>
              <a:pathLst>
                <a:path w="307975" h="280670">
                  <a:moveTo>
                    <a:pt x="284988" y="280415"/>
                  </a:moveTo>
                  <a:lnTo>
                    <a:pt x="62483" y="272795"/>
                  </a:lnTo>
                  <a:lnTo>
                    <a:pt x="0" y="57911"/>
                  </a:lnTo>
                  <a:lnTo>
                    <a:pt x="56388" y="102107"/>
                  </a:lnTo>
                  <a:lnTo>
                    <a:pt x="137159" y="0"/>
                  </a:lnTo>
                  <a:lnTo>
                    <a:pt x="307848" y="134111"/>
                  </a:lnTo>
                  <a:lnTo>
                    <a:pt x="227075" y="236219"/>
                  </a:lnTo>
                  <a:lnTo>
                    <a:pt x="284988" y="280415"/>
                  </a:lnTo>
                  <a:close/>
                </a:path>
              </a:pathLst>
            </a:custGeom>
            <a:solidFill>
              <a:srgbClr val="BCC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50863" y="5161788"/>
              <a:ext cx="2242185" cy="1074420"/>
            </a:xfrm>
            <a:custGeom>
              <a:avLst/>
              <a:gdLst/>
              <a:ahLst/>
              <a:cxnLst/>
              <a:rect l="l" t="t" r="r" b="b"/>
              <a:pathLst>
                <a:path w="2242184" h="1074420">
                  <a:moveTo>
                    <a:pt x="2135124" y="1074419"/>
                  </a:moveTo>
                  <a:lnTo>
                    <a:pt x="108204" y="1074419"/>
                  </a:lnTo>
                  <a:lnTo>
                    <a:pt x="66222" y="1065871"/>
                  </a:lnTo>
                  <a:lnTo>
                    <a:pt x="31813" y="1042606"/>
                  </a:lnTo>
                  <a:lnTo>
                    <a:pt x="8548" y="1008197"/>
                  </a:lnTo>
                  <a:lnTo>
                    <a:pt x="0" y="966215"/>
                  </a:lnTo>
                  <a:lnTo>
                    <a:pt x="0" y="106679"/>
                  </a:lnTo>
                  <a:lnTo>
                    <a:pt x="8548" y="65579"/>
                  </a:lnTo>
                  <a:lnTo>
                    <a:pt x="31813" y="31622"/>
                  </a:lnTo>
                  <a:lnTo>
                    <a:pt x="66222" y="8524"/>
                  </a:lnTo>
                  <a:lnTo>
                    <a:pt x="108204" y="0"/>
                  </a:lnTo>
                  <a:lnTo>
                    <a:pt x="2135124" y="0"/>
                  </a:lnTo>
                  <a:lnTo>
                    <a:pt x="2176224" y="8524"/>
                  </a:lnTo>
                  <a:lnTo>
                    <a:pt x="2210181" y="31622"/>
                  </a:lnTo>
                  <a:lnTo>
                    <a:pt x="2233279" y="65579"/>
                  </a:lnTo>
                  <a:lnTo>
                    <a:pt x="2241804" y="106679"/>
                  </a:lnTo>
                  <a:lnTo>
                    <a:pt x="2241804" y="966215"/>
                  </a:lnTo>
                  <a:lnTo>
                    <a:pt x="2233279" y="1008197"/>
                  </a:lnTo>
                  <a:lnTo>
                    <a:pt x="2210181" y="1042606"/>
                  </a:lnTo>
                  <a:lnTo>
                    <a:pt x="2176224" y="1065871"/>
                  </a:lnTo>
                  <a:lnTo>
                    <a:pt x="2135124" y="107441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35623" y="5146548"/>
              <a:ext cx="2272665" cy="1104900"/>
            </a:xfrm>
            <a:custGeom>
              <a:avLst/>
              <a:gdLst/>
              <a:ahLst/>
              <a:cxnLst/>
              <a:rect l="l" t="t" r="r" b="b"/>
              <a:pathLst>
                <a:path w="2272665" h="1104900">
                  <a:moveTo>
                    <a:pt x="2150364" y="1104900"/>
                  </a:moveTo>
                  <a:lnTo>
                    <a:pt x="111252" y="1104900"/>
                  </a:lnTo>
                  <a:lnTo>
                    <a:pt x="86868" y="1098804"/>
                  </a:lnTo>
                  <a:lnTo>
                    <a:pt x="45720" y="1077468"/>
                  </a:lnTo>
                  <a:lnTo>
                    <a:pt x="15240" y="1040892"/>
                  </a:lnTo>
                  <a:lnTo>
                    <a:pt x="0" y="995172"/>
                  </a:lnTo>
                  <a:lnTo>
                    <a:pt x="0" y="111252"/>
                  </a:lnTo>
                  <a:lnTo>
                    <a:pt x="3048" y="99060"/>
                  </a:lnTo>
                  <a:lnTo>
                    <a:pt x="4572" y="86868"/>
                  </a:lnTo>
                  <a:lnTo>
                    <a:pt x="9144" y="74676"/>
                  </a:lnTo>
                  <a:lnTo>
                    <a:pt x="13716" y="64008"/>
                  </a:lnTo>
                  <a:lnTo>
                    <a:pt x="21336" y="54864"/>
                  </a:lnTo>
                  <a:lnTo>
                    <a:pt x="27432" y="44196"/>
                  </a:lnTo>
                  <a:lnTo>
                    <a:pt x="74676" y="9144"/>
                  </a:lnTo>
                  <a:lnTo>
                    <a:pt x="109728" y="0"/>
                  </a:lnTo>
                  <a:lnTo>
                    <a:pt x="2161032" y="0"/>
                  </a:lnTo>
                  <a:lnTo>
                    <a:pt x="2208276" y="13716"/>
                  </a:lnTo>
                  <a:lnTo>
                    <a:pt x="2231136" y="30480"/>
                  </a:lnTo>
                  <a:lnTo>
                    <a:pt x="123444" y="30480"/>
                  </a:lnTo>
                  <a:lnTo>
                    <a:pt x="114300" y="32004"/>
                  </a:lnTo>
                  <a:lnTo>
                    <a:pt x="105156" y="32004"/>
                  </a:lnTo>
                  <a:lnTo>
                    <a:pt x="96012" y="35052"/>
                  </a:lnTo>
                  <a:lnTo>
                    <a:pt x="80772" y="41148"/>
                  </a:lnTo>
                  <a:lnTo>
                    <a:pt x="73152" y="45720"/>
                  </a:lnTo>
                  <a:lnTo>
                    <a:pt x="65532" y="51816"/>
                  </a:lnTo>
                  <a:lnTo>
                    <a:pt x="59436" y="56388"/>
                  </a:lnTo>
                  <a:lnTo>
                    <a:pt x="53340" y="64008"/>
                  </a:lnTo>
                  <a:lnTo>
                    <a:pt x="47244" y="70104"/>
                  </a:lnTo>
                  <a:lnTo>
                    <a:pt x="42672" y="77724"/>
                  </a:lnTo>
                  <a:lnTo>
                    <a:pt x="39624" y="86868"/>
                  </a:lnTo>
                  <a:lnTo>
                    <a:pt x="35052" y="94488"/>
                  </a:lnTo>
                  <a:lnTo>
                    <a:pt x="32004" y="112776"/>
                  </a:lnTo>
                  <a:lnTo>
                    <a:pt x="32004" y="990600"/>
                  </a:lnTo>
                  <a:lnTo>
                    <a:pt x="33528" y="999744"/>
                  </a:lnTo>
                  <a:lnTo>
                    <a:pt x="51816" y="1039368"/>
                  </a:lnTo>
                  <a:lnTo>
                    <a:pt x="94488" y="1068324"/>
                  </a:lnTo>
                  <a:lnTo>
                    <a:pt x="112776" y="1072896"/>
                  </a:lnTo>
                  <a:lnTo>
                    <a:pt x="2231745" y="1072896"/>
                  </a:lnTo>
                  <a:lnTo>
                    <a:pt x="2218944" y="1083564"/>
                  </a:lnTo>
                  <a:lnTo>
                    <a:pt x="2209800" y="1089660"/>
                  </a:lnTo>
                  <a:lnTo>
                    <a:pt x="2197608" y="1094232"/>
                  </a:lnTo>
                  <a:lnTo>
                    <a:pt x="2186940" y="1098804"/>
                  </a:lnTo>
                  <a:lnTo>
                    <a:pt x="2174748" y="1101852"/>
                  </a:lnTo>
                  <a:lnTo>
                    <a:pt x="2150364" y="1104900"/>
                  </a:lnTo>
                  <a:close/>
                </a:path>
                <a:path w="2272665" h="1104900">
                  <a:moveTo>
                    <a:pt x="2231745" y="1072896"/>
                  </a:moveTo>
                  <a:lnTo>
                    <a:pt x="2157984" y="1072896"/>
                  </a:lnTo>
                  <a:lnTo>
                    <a:pt x="2176272" y="1069848"/>
                  </a:lnTo>
                  <a:lnTo>
                    <a:pt x="2185416" y="1066800"/>
                  </a:lnTo>
                  <a:lnTo>
                    <a:pt x="2220468" y="1040892"/>
                  </a:lnTo>
                  <a:lnTo>
                    <a:pt x="2238756" y="1001268"/>
                  </a:lnTo>
                  <a:lnTo>
                    <a:pt x="2241804" y="981456"/>
                  </a:lnTo>
                  <a:lnTo>
                    <a:pt x="2241804" y="123444"/>
                  </a:lnTo>
                  <a:lnTo>
                    <a:pt x="2240280" y="114300"/>
                  </a:lnTo>
                  <a:lnTo>
                    <a:pt x="2240280" y="105156"/>
                  </a:lnTo>
                  <a:lnTo>
                    <a:pt x="2234184" y="86868"/>
                  </a:lnTo>
                  <a:lnTo>
                    <a:pt x="2231136" y="79248"/>
                  </a:lnTo>
                  <a:lnTo>
                    <a:pt x="2226564" y="71628"/>
                  </a:lnTo>
                  <a:lnTo>
                    <a:pt x="2220468" y="64008"/>
                  </a:lnTo>
                  <a:lnTo>
                    <a:pt x="2215896" y="57912"/>
                  </a:lnTo>
                  <a:lnTo>
                    <a:pt x="2177796" y="35052"/>
                  </a:lnTo>
                  <a:lnTo>
                    <a:pt x="2150364" y="30480"/>
                  </a:lnTo>
                  <a:lnTo>
                    <a:pt x="2231136" y="30480"/>
                  </a:lnTo>
                  <a:lnTo>
                    <a:pt x="2257044" y="62484"/>
                  </a:lnTo>
                  <a:lnTo>
                    <a:pt x="2272284" y="109728"/>
                  </a:lnTo>
                  <a:lnTo>
                    <a:pt x="2272284" y="993648"/>
                  </a:lnTo>
                  <a:lnTo>
                    <a:pt x="2258568" y="1039368"/>
                  </a:lnTo>
                  <a:lnTo>
                    <a:pt x="2237232" y="1068324"/>
                  </a:lnTo>
                  <a:lnTo>
                    <a:pt x="2231745" y="1072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220474" y="5376194"/>
            <a:ext cx="2103120" cy="61976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065" marR="5080" algn="ctr">
              <a:lnSpc>
                <a:spcPct val="89800"/>
              </a:lnSpc>
              <a:spcBef>
                <a:spcPts val="245"/>
              </a:spcBef>
            </a:pPr>
            <a:r>
              <a:rPr sz="1050" b="1" spc="45" dirty="0">
                <a:solidFill>
                  <a:srgbClr val="FFFFFF"/>
                </a:solidFill>
                <a:latin typeface="Trebuchet MS"/>
                <a:cs typeface="Trebuchet MS"/>
              </a:rPr>
              <a:t>Perform </a:t>
            </a:r>
            <a:r>
              <a:rPr sz="1050" b="1" spc="55" dirty="0">
                <a:solidFill>
                  <a:srgbClr val="FFFFFF"/>
                </a:solidFill>
                <a:latin typeface="Trebuchet MS"/>
                <a:cs typeface="Trebuchet MS"/>
              </a:rPr>
              <a:t>model </a:t>
            </a:r>
            <a:r>
              <a:rPr sz="1050" b="1" spc="35" dirty="0">
                <a:solidFill>
                  <a:srgbClr val="FFFFFF"/>
                </a:solidFill>
                <a:latin typeface="Trebuchet MS"/>
                <a:cs typeface="Trebuchet MS"/>
              </a:rPr>
              <a:t>evaluation</a:t>
            </a:r>
            <a:r>
              <a:rPr sz="1050" b="1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25" dirty="0">
                <a:solidFill>
                  <a:srgbClr val="FFFFFF"/>
                </a:solidFill>
                <a:latin typeface="Trebuchet MS"/>
                <a:cs typeface="Trebuchet MS"/>
              </a:rPr>
              <a:t>with  </a:t>
            </a:r>
            <a:r>
              <a:rPr sz="1050" b="1" spc="55" dirty="0">
                <a:solidFill>
                  <a:srgbClr val="FFFFFF"/>
                </a:solidFill>
                <a:latin typeface="Trebuchet MS"/>
                <a:cs typeface="Trebuchet MS"/>
              </a:rPr>
              <a:t>various metrics like  </a:t>
            </a:r>
            <a:r>
              <a:rPr sz="1050" b="1" spc="25" dirty="0">
                <a:solidFill>
                  <a:srgbClr val="FFFFFF"/>
                </a:solidFill>
                <a:latin typeface="Trebuchet MS"/>
                <a:cs typeface="Trebuchet MS"/>
              </a:rPr>
              <a:t>sensitivity, specificity,  </a:t>
            </a:r>
            <a:r>
              <a:rPr sz="1050" b="1" spc="40" dirty="0">
                <a:solidFill>
                  <a:srgbClr val="FFFFFF"/>
                </a:solidFill>
                <a:latin typeface="Trebuchet MS"/>
                <a:cs typeface="Trebuchet MS"/>
              </a:rPr>
              <a:t>precision, recall,</a:t>
            </a:r>
            <a:r>
              <a:rPr sz="1050" b="1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-5" dirty="0">
                <a:solidFill>
                  <a:srgbClr val="FFFFFF"/>
                </a:solidFill>
                <a:latin typeface="Trebuchet MS"/>
                <a:cs typeface="Trebuchet MS"/>
              </a:rPr>
              <a:t>etc.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14527" y="5106923"/>
            <a:ext cx="5478780" cy="1137285"/>
            <a:chOff x="414527" y="5106923"/>
            <a:chExt cx="5478780" cy="1137285"/>
          </a:xfrm>
        </p:grpSpPr>
        <p:sp>
          <p:nvSpPr>
            <p:cNvPr id="31" name="object 31"/>
            <p:cNvSpPr/>
            <p:nvPr/>
          </p:nvSpPr>
          <p:spPr>
            <a:xfrm>
              <a:off x="5225795" y="5510783"/>
              <a:ext cx="668020" cy="363220"/>
            </a:xfrm>
            <a:custGeom>
              <a:avLst/>
              <a:gdLst/>
              <a:ahLst/>
              <a:cxnLst/>
              <a:rect l="l" t="t" r="r" b="b"/>
              <a:pathLst>
                <a:path w="668020" h="363220">
                  <a:moveTo>
                    <a:pt x="182879" y="362712"/>
                  </a:moveTo>
                  <a:lnTo>
                    <a:pt x="0" y="182880"/>
                  </a:lnTo>
                  <a:lnTo>
                    <a:pt x="178307" y="0"/>
                  </a:lnTo>
                  <a:lnTo>
                    <a:pt x="179831" y="73152"/>
                  </a:lnTo>
                  <a:lnTo>
                    <a:pt x="665987" y="68580"/>
                  </a:lnTo>
                  <a:lnTo>
                    <a:pt x="667512" y="284988"/>
                  </a:lnTo>
                  <a:lnTo>
                    <a:pt x="181355" y="289560"/>
                  </a:lnTo>
                  <a:lnTo>
                    <a:pt x="182879" y="362712"/>
                  </a:lnTo>
                  <a:close/>
                </a:path>
              </a:pathLst>
            </a:custGeom>
            <a:solidFill>
              <a:srgbClr val="BCC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29767" y="5123687"/>
              <a:ext cx="1492250" cy="1104900"/>
            </a:xfrm>
            <a:custGeom>
              <a:avLst/>
              <a:gdLst/>
              <a:ahLst/>
              <a:cxnLst/>
              <a:rect l="l" t="t" r="r" b="b"/>
              <a:pathLst>
                <a:path w="1492250" h="1104900">
                  <a:moveTo>
                    <a:pt x="1382268" y="1104899"/>
                  </a:moveTo>
                  <a:lnTo>
                    <a:pt x="109728" y="1104899"/>
                  </a:lnTo>
                  <a:lnTo>
                    <a:pt x="66865" y="1096089"/>
                  </a:lnTo>
                  <a:lnTo>
                    <a:pt x="32004" y="1072133"/>
                  </a:lnTo>
                  <a:lnTo>
                    <a:pt x="8572" y="1036748"/>
                  </a:lnTo>
                  <a:lnTo>
                    <a:pt x="0" y="993647"/>
                  </a:lnTo>
                  <a:lnTo>
                    <a:pt x="0" y="109727"/>
                  </a:lnTo>
                  <a:lnTo>
                    <a:pt x="8572" y="66865"/>
                  </a:lnTo>
                  <a:lnTo>
                    <a:pt x="32004" y="32003"/>
                  </a:lnTo>
                  <a:lnTo>
                    <a:pt x="66865" y="8572"/>
                  </a:lnTo>
                  <a:lnTo>
                    <a:pt x="109728" y="0"/>
                  </a:lnTo>
                  <a:lnTo>
                    <a:pt x="1382268" y="0"/>
                  </a:lnTo>
                  <a:lnTo>
                    <a:pt x="1425130" y="8572"/>
                  </a:lnTo>
                  <a:lnTo>
                    <a:pt x="1459992" y="32003"/>
                  </a:lnTo>
                  <a:lnTo>
                    <a:pt x="1483423" y="66865"/>
                  </a:lnTo>
                  <a:lnTo>
                    <a:pt x="1491995" y="109727"/>
                  </a:lnTo>
                  <a:lnTo>
                    <a:pt x="1491995" y="993647"/>
                  </a:lnTo>
                  <a:lnTo>
                    <a:pt x="1483423" y="1036748"/>
                  </a:lnTo>
                  <a:lnTo>
                    <a:pt x="1459992" y="1072133"/>
                  </a:lnTo>
                  <a:lnTo>
                    <a:pt x="1425130" y="1096089"/>
                  </a:lnTo>
                  <a:lnTo>
                    <a:pt x="1382268" y="110489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4527" y="5106923"/>
              <a:ext cx="1524000" cy="1137285"/>
            </a:xfrm>
            <a:custGeom>
              <a:avLst/>
              <a:gdLst/>
              <a:ahLst/>
              <a:cxnLst/>
              <a:rect l="l" t="t" r="r" b="b"/>
              <a:pathLst>
                <a:path w="1524000" h="1137285">
                  <a:moveTo>
                    <a:pt x="1411224" y="1136904"/>
                  </a:moveTo>
                  <a:lnTo>
                    <a:pt x="114300" y="1136904"/>
                  </a:lnTo>
                  <a:lnTo>
                    <a:pt x="100584" y="1135380"/>
                  </a:lnTo>
                  <a:lnTo>
                    <a:pt x="88392" y="1132332"/>
                  </a:lnTo>
                  <a:lnTo>
                    <a:pt x="77724" y="1127760"/>
                  </a:lnTo>
                  <a:lnTo>
                    <a:pt x="65532" y="1121664"/>
                  </a:lnTo>
                  <a:lnTo>
                    <a:pt x="56388" y="1115568"/>
                  </a:lnTo>
                  <a:lnTo>
                    <a:pt x="45720" y="1109472"/>
                  </a:lnTo>
                  <a:lnTo>
                    <a:pt x="36576" y="1100328"/>
                  </a:lnTo>
                  <a:lnTo>
                    <a:pt x="21336" y="1082040"/>
                  </a:lnTo>
                  <a:lnTo>
                    <a:pt x="9144" y="1060704"/>
                  </a:lnTo>
                  <a:lnTo>
                    <a:pt x="6096" y="1048512"/>
                  </a:lnTo>
                  <a:lnTo>
                    <a:pt x="1524" y="1037844"/>
                  </a:lnTo>
                  <a:lnTo>
                    <a:pt x="0" y="1024128"/>
                  </a:lnTo>
                  <a:lnTo>
                    <a:pt x="0" y="114300"/>
                  </a:lnTo>
                  <a:lnTo>
                    <a:pt x="13716" y="67056"/>
                  </a:lnTo>
                  <a:lnTo>
                    <a:pt x="21336" y="56388"/>
                  </a:lnTo>
                  <a:lnTo>
                    <a:pt x="27432" y="47244"/>
                  </a:lnTo>
                  <a:lnTo>
                    <a:pt x="36576" y="38100"/>
                  </a:lnTo>
                  <a:lnTo>
                    <a:pt x="44196" y="28956"/>
                  </a:lnTo>
                  <a:lnTo>
                    <a:pt x="76200" y="10668"/>
                  </a:lnTo>
                  <a:lnTo>
                    <a:pt x="86868" y="6096"/>
                  </a:lnTo>
                  <a:lnTo>
                    <a:pt x="99060" y="3048"/>
                  </a:lnTo>
                  <a:lnTo>
                    <a:pt x="111252" y="1524"/>
                  </a:lnTo>
                  <a:lnTo>
                    <a:pt x="124968" y="0"/>
                  </a:lnTo>
                  <a:lnTo>
                    <a:pt x="1397508" y="0"/>
                  </a:lnTo>
                  <a:lnTo>
                    <a:pt x="1446276" y="10668"/>
                  </a:lnTo>
                  <a:lnTo>
                    <a:pt x="1480413" y="32004"/>
                  </a:lnTo>
                  <a:lnTo>
                    <a:pt x="117348" y="32004"/>
                  </a:lnTo>
                  <a:lnTo>
                    <a:pt x="106680" y="33528"/>
                  </a:lnTo>
                  <a:lnTo>
                    <a:pt x="97536" y="36576"/>
                  </a:lnTo>
                  <a:lnTo>
                    <a:pt x="89916" y="39624"/>
                  </a:lnTo>
                  <a:lnTo>
                    <a:pt x="80772" y="42672"/>
                  </a:lnTo>
                  <a:lnTo>
                    <a:pt x="47244" y="73152"/>
                  </a:lnTo>
                  <a:lnTo>
                    <a:pt x="32004" y="115824"/>
                  </a:lnTo>
                  <a:lnTo>
                    <a:pt x="30480" y="126492"/>
                  </a:lnTo>
                  <a:lnTo>
                    <a:pt x="30480" y="1010412"/>
                  </a:lnTo>
                  <a:lnTo>
                    <a:pt x="32004" y="1019556"/>
                  </a:lnTo>
                  <a:lnTo>
                    <a:pt x="32004" y="1030224"/>
                  </a:lnTo>
                  <a:lnTo>
                    <a:pt x="35052" y="1037844"/>
                  </a:lnTo>
                  <a:lnTo>
                    <a:pt x="38100" y="1046988"/>
                  </a:lnTo>
                  <a:lnTo>
                    <a:pt x="42672" y="1056132"/>
                  </a:lnTo>
                  <a:lnTo>
                    <a:pt x="51816" y="1071372"/>
                  </a:lnTo>
                  <a:lnTo>
                    <a:pt x="57912" y="1077468"/>
                  </a:lnTo>
                  <a:lnTo>
                    <a:pt x="65532" y="1083564"/>
                  </a:lnTo>
                  <a:lnTo>
                    <a:pt x="71628" y="1089660"/>
                  </a:lnTo>
                  <a:lnTo>
                    <a:pt x="126492" y="1106424"/>
                  </a:lnTo>
                  <a:lnTo>
                    <a:pt x="1480108" y="1106424"/>
                  </a:lnTo>
                  <a:lnTo>
                    <a:pt x="1469136" y="1115568"/>
                  </a:lnTo>
                  <a:lnTo>
                    <a:pt x="1458468" y="1121664"/>
                  </a:lnTo>
                  <a:lnTo>
                    <a:pt x="1447800" y="1126236"/>
                  </a:lnTo>
                  <a:lnTo>
                    <a:pt x="1435608" y="1130808"/>
                  </a:lnTo>
                  <a:lnTo>
                    <a:pt x="1411224" y="1136904"/>
                  </a:lnTo>
                  <a:close/>
                </a:path>
                <a:path w="1524000" h="1137285">
                  <a:moveTo>
                    <a:pt x="1480108" y="1106424"/>
                  </a:moveTo>
                  <a:lnTo>
                    <a:pt x="1395984" y="1106424"/>
                  </a:lnTo>
                  <a:lnTo>
                    <a:pt x="1406652" y="1104900"/>
                  </a:lnTo>
                  <a:lnTo>
                    <a:pt x="1424940" y="1101852"/>
                  </a:lnTo>
                  <a:lnTo>
                    <a:pt x="1464564" y="1078992"/>
                  </a:lnTo>
                  <a:lnTo>
                    <a:pt x="1479804" y="1056132"/>
                  </a:lnTo>
                  <a:lnTo>
                    <a:pt x="1484376" y="1048512"/>
                  </a:lnTo>
                  <a:lnTo>
                    <a:pt x="1490472" y="1030224"/>
                  </a:lnTo>
                  <a:lnTo>
                    <a:pt x="1491996" y="1021080"/>
                  </a:lnTo>
                  <a:lnTo>
                    <a:pt x="1491996" y="117348"/>
                  </a:lnTo>
                  <a:lnTo>
                    <a:pt x="1476756" y="74676"/>
                  </a:lnTo>
                  <a:lnTo>
                    <a:pt x="1435608" y="39624"/>
                  </a:lnTo>
                  <a:lnTo>
                    <a:pt x="1408176" y="32004"/>
                  </a:lnTo>
                  <a:lnTo>
                    <a:pt x="1480413" y="32004"/>
                  </a:lnTo>
                  <a:lnTo>
                    <a:pt x="1513332" y="76200"/>
                  </a:lnTo>
                  <a:lnTo>
                    <a:pt x="1524000" y="126492"/>
                  </a:lnTo>
                  <a:lnTo>
                    <a:pt x="1524000" y="1010412"/>
                  </a:lnTo>
                  <a:lnTo>
                    <a:pt x="1522476" y="1022604"/>
                  </a:lnTo>
                  <a:lnTo>
                    <a:pt x="1520952" y="1036320"/>
                  </a:lnTo>
                  <a:lnTo>
                    <a:pt x="1502664" y="1080516"/>
                  </a:lnTo>
                  <a:lnTo>
                    <a:pt x="1487424" y="1100328"/>
                  </a:lnTo>
                  <a:lnTo>
                    <a:pt x="1480108" y="11064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78587" y="5235955"/>
            <a:ext cx="1196975" cy="90931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-635" algn="ctr">
              <a:lnSpc>
                <a:spcPct val="90100"/>
              </a:lnSpc>
              <a:spcBef>
                <a:spcPts val="240"/>
              </a:spcBef>
            </a:pPr>
            <a:r>
              <a:rPr sz="1050" b="1" spc="30" dirty="0">
                <a:solidFill>
                  <a:srgbClr val="FFFFFF"/>
                </a:solidFill>
                <a:latin typeface="Trebuchet MS"/>
                <a:cs typeface="Trebuchet MS"/>
              </a:rPr>
              <a:t>Use </a:t>
            </a:r>
            <a:r>
              <a:rPr sz="1050" b="1" spc="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050" b="1" spc="55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1050" b="1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15" dirty="0">
                <a:solidFill>
                  <a:srgbClr val="FFFFFF"/>
                </a:solidFill>
                <a:latin typeface="Trebuchet MS"/>
                <a:cs typeface="Trebuchet MS"/>
              </a:rPr>
              <a:t>for  </a:t>
            </a:r>
            <a:r>
              <a:rPr sz="1050" b="1" spc="35" dirty="0">
                <a:solidFill>
                  <a:srgbClr val="FFFFFF"/>
                </a:solidFill>
                <a:latin typeface="Trebuchet MS"/>
                <a:cs typeface="Trebuchet MS"/>
              </a:rPr>
              <a:t>prediction </a:t>
            </a:r>
            <a:r>
              <a:rPr sz="1050" b="1" spc="3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050" b="1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" dirty="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sz="1050" b="1" dirty="0">
                <a:solidFill>
                  <a:srgbClr val="FFFFFF"/>
                </a:solidFill>
                <a:latin typeface="Trebuchet MS"/>
                <a:cs typeface="Trebuchet MS"/>
              </a:rPr>
              <a:t>test </a:t>
            </a:r>
            <a:r>
              <a:rPr sz="1050" b="1" spc="25" dirty="0">
                <a:solidFill>
                  <a:srgbClr val="FFFFFF"/>
                </a:solidFill>
                <a:latin typeface="Trebuchet MS"/>
                <a:cs typeface="Trebuchet MS"/>
              </a:rPr>
              <a:t>dataset </a:t>
            </a:r>
            <a:r>
              <a:rPr sz="1050" b="1" spc="55" dirty="0">
                <a:solidFill>
                  <a:srgbClr val="FFFFFF"/>
                </a:solidFill>
                <a:latin typeface="Trebuchet MS"/>
                <a:cs typeface="Trebuchet MS"/>
              </a:rPr>
              <a:t>and  </a:t>
            </a:r>
            <a:r>
              <a:rPr sz="1050" b="1" spc="45" dirty="0">
                <a:solidFill>
                  <a:srgbClr val="FFFFFF"/>
                </a:solidFill>
                <a:latin typeface="Trebuchet MS"/>
                <a:cs typeface="Trebuchet MS"/>
              </a:rPr>
              <a:t>perform </a:t>
            </a:r>
            <a:r>
              <a:rPr sz="1050" b="1" spc="55" dirty="0">
                <a:solidFill>
                  <a:srgbClr val="FFFFFF"/>
                </a:solidFill>
                <a:latin typeface="Trebuchet MS"/>
                <a:cs typeface="Trebuchet MS"/>
              </a:rPr>
              <a:t>model  </a:t>
            </a:r>
            <a:r>
              <a:rPr sz="1050" b="1" spc="35" dirty="0">
                <a:solidFill>
                  <a:srgbClr val="FFFFFF"/>
                </a:solidFill>
                <a:latin typeface="Trebuchet MS"/>
                <a:cs typeface="Trebuchet MS"/>
              </a:rPr>
              <a:t>evaluation </a:t>
            </a:r>
            <a:r>
              <a:rPr sz="1050" b="1" spc="1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050" b="1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" dirty="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sz="1050" b="1" dirty="0">
                <a:solidFill>
                  <a:srgbClr val="FFFFFF"/>
                </a:solidFill>
                <a:latin typeface="Trebuchet MS"/>
                <a:cs typeface="Trebuchet MS"/>
              </a:rPr>
              <a:t>test</a:t>
            </a:r>
            <a:r>
              <a:rPr sz="105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10" dirty="0">
                <a:solidFill>
                  <a:srgbClr val="FFFFFF"/>
                </a:solidFill>
                <a:latin typeface="Trebuchet MS"/>
                <a:cs typeface="Trebuchet MS"/>
              </a:rPr>
              <a:t>set.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164079" y="5140452"/>
            <a:ext cx="2912745" cy="1108075"/>
            <a:chOff x="2164079" y="5140452"/>
            <a:chExt cx="2912745" cy="1108075"/>
          </a:xfrm>
        </p:grpSpPr>
        <p:sp>
          <p:nvSpPr>
            <p:cNvPr id="36" name="object 36"/>
            <p:cNvSpPr/>
            <p:nvPr/>
          </p:nvSpPr>
          <p:spPr>
            <a:xfrm>
              <a:off x="2164079" y="5533644"/>
              <a:ext cx="584200" cy="363220"/>
            </a:xfrm>
            <a:custGeom>
              <a:avLst/>
              <a:gdLst/>
              <a:ahLst/>
              <a:cxnLst/>
              <a:rect l="l" t="t" r="r" b="b"/>
              <a:pathLst>
                <a:path w="584200" h="363220">
                  <a:moveTo>
                    <a:pt x="182880" y="362711"/>
                  </a:moveTo>
                  <a:lnTo>
                    <a:pt x="0" y="182879"/>
                  </a:lnTo>
                  <a:lnTo>
                    <a:pt x="179832" y="0"/>
                  </a:lnTo>
                  <a:lnTo>
                    <a:pt x="179832" y="73151"/>
                  </a:lnTo>
                  <a:lnTo>
                    <a:pt x="580644" y="70103"/>
                  </a:lnTo>
                  <a:lnTo>
                    <a:pt x="583692" y="286511"/>
                  </a:lnTo>
                  <a:lnTo>
                    <a:pt x="181356" y="289559"/>
                  </a:lnTo>
                  <a:lnTo>
                    <a:pt x="182880" y="362711"/>
                  </a:lnTo>
                  <a:close/>
                </a:path>
              </a:pathLst>
            </a:custGeom>
            <a:solidFill>
              <a:srgbClr val="BCC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20567" y="5155692"/>
              <a:ext cx="2040889" cy="1077595"/>
            </a:xfrm>
            <a:custGeom>
              <a:avLst/>
              <a:gdLst/>
              <a:ahLst/>
              <a:cxnLst/>
              <a:rect l="l" t="t" r="r" b="b"/>
              <a:pathLst>
                <a:path w="2040889" h="1077595">
                  <a:moveTo>
                    <a:pt x="1932432" y="1077467"/>
                  </a:moveTo>
                  <a:lnTo>
                    <a:pt x="108204" y="1077467"/>
                  </a:lnTo>
                  <a:lnTo>
                    <a:pt x="66222" y="1068919"/>
                  </a:lnTo>
                  <a:lnTo>
                    <a:pt x="31813" y="1045654"/>
                  </a:lnTo>
                  <a:lnTo>
                    <a:pt x="8548" y="1011245"/>
                  </a:lnTo>
                  <a:lnTo>
                    <a:pt x="0" y="969263"/>
                  </a:lnTo>
                  <a:lnTo>
                    <a:pt x="0" y="108203"/>
                  </a:lnTo>
                  <a:lnTo>
                    <a:pt x="8548" y="66222"/>
                  </a:lnTo>
                  <a:lnTo>
                    <a:pt x="31813" y="31813"/>
                  </a:lnTo>
                  <a:lnTo>
                    <a:pt x="66222" y="8548"/>
                  </a:lnTo>
                  <a:lnTo>
                    <a:pt x="108204" y="0"/>
                  </a:lnTo>
                  <a:lnTo>
                    <a:pt x="1932432" y="0"/>
                  </a:lnTo>
                  <a:lnTo>
                    <a:pt x="1974413" y="8548"/>
                  </a:lnTo>
                  <a:lnTo>
                    <a:pt x="2008822" y="31813"/>
                  </a:lnTo>
                  <a:lnTo>
                    <a:pt x="2032087" y="66222"/>
                  </a:lnTo>
                  <a:lnTo>
                    <a:pt x="2040636" y="108203"/>
                  </a:lnTo>
                  <a:lnTo>
                    <a:pt x="2040636" y="969263"/>
                  </a:lnTo>
                  <a:lnTo>
                    <a:pt x="2032087" y="1011245"/>
                  </a:lnTo>
                  <a:lnTo>
                    <a:pt x="2008822" y="1045654"/>
                  </a:lnTo>
                  <a:lnTo>
                    <a:pt x="1974413" y="1068919"/>
                  </a:lnTo>
                  <a:lnTo>
                    <a:pt x="1932432" y="1077467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005327" y="5140452"/>
              <a:ext cx="2071370" cy="1108075"/>
            </a:xfrm>
            <a:custGeom>
              <a:avLst/>
              <a:gdLst/>
              <a:ahLst/>
              <a:cxnLst/>
              <a:rect l="l" t="t" r="r" b="b"/>
              <a:pathLst>
                <a:path w="2071370" h="1108075">
                  <a:moveTo>
                    <a:pt x="1961388" y="1107948"/>
                  </a:moveTo>
                  <a:lnTo>
                    <a:pt x="111252" y="1107948"/>
                  </a:lnTo>
                  <a:lnTo>
                    <a:pt x="99060" y="1106424"/>
                  </a:lnTo>
                  <a:lnTo>
                    <a:pt x="54864" y="1088136"/>
                  </a:lnTo>
                  <a:lnTo>
                    <a:pt x="21336" y="1054608"/>
                  </a:lnTo>
                  <a:lnTo>
                    <a:pt x="0" y="998220"/>
                  </a:lnTo>
                  <a:lnTo>
                    <a:pt x="0" y="111252"/>
                  </a:lnTo>
                  <a:lnTo>
                    <a:pt x="13716" y="65532"/>
                  </a:lnTo>
                  <a:lnTo>
                    <a:pt x="53340" y="21336"/>
                  </a:lnTo>
                  <a:lnTo>
                    <a:pt x="109728" y="0"/>
                  </a:lnTo>
                  <a:lnTo>
                    <a:pt x="1959864" y="0"/>
                  </a:lnTo>
                  <a:lnTo>
                    <a:pt x="1972056" y="3048"/>
                  </a:lnTo>
                  <a:lnTo>
                    <a:pt x="1984248" y="4572"/>
                  </a:lnTo>
                  <a:lnTo>
                    <a:pt x="1994916" y="9144"/>
                  </a:lnTo>
                  <a:lnTo>
                    <a:pt x="2016252" y="21336"/>
                  </a:lnTo>
                  <a:lnTo>
                    <a:pt x="2025396" y="27432"/>
                  </a:lnTo>
                  <a:lnTo>
                    <a:pt x="2030882" y="32004"/>
                  </a:lnTo>
                  <a:lnTo>
                    <a:pt x="114300" y="32004"/>
                  </a:lnTo>
                  <a:lnTo>
                    <a:pt x="96012" y="35052"/>
                  </a:lnTo>
                  <a:lnTo>
                    <a:pt x="53340" y="64008"/>
                  </a:lnTo>
                  <a:lnTo>
                    <a:pt x="33528" y="103632"/>
                  </a:lnTo>
                  <a:lnTo>
                    <a:pt x="32004" y="112776"/>
                  </a:lnTo>
                  <a:lnTo>
                    <a:pt x="32004" y="123444"/>
                  </a:lnTo>
                  <a:lnTo>
                    <a:pt x="30480" y="984504"/>
                  </a:lnTo>
                  <a:lnTo>
                    <a:pt x="35052" y="1011936"/>
                  </a:lnTo>
                  <a:lnTo>
                    <a:pt x="38100" y="1019556"/>
                  </a:lnTo>
                  <a:lnTo>
                    <a:pt x="42672" y="1028700"/>
                  </a:lnTo>
                  <a:lnTo>
                    <a:pt x="47244" y="1034796"/>
                  </a:lnTo>
                  <a:lnTo>
                    <a:pt x="51816" y="1042416"/>
                  </a:lnTo>
                  <a:lnTo>
                    <a:pt x="86868" y="1069848"/>
                  </a:lnTo>
                  <a:lnTo>
                    <a:pt x="112776" y="1075944"/>
                  </a:lnTo>
                  <a:lnTo>
                    <a:pt x="2029968" y="1075944"/>
                  </a:lnTo>
                  <a:lnTo>
                    <a:pt x="2026920" y="1078992"/>
                  </a:lnTo>
                  <a:lnTo>
                    <a:pt x="2017776" y="1086612"/>
                  </a:lnTo>
                  <a:lnTo>
                    <a:pt x="1996440" y="1098804"/>
                  </a:lnTo>
                  <a:lnTo>
                    <a:pt x="1984248" y="1101852"/>
                  </a:lnTo>
                  <a:lnTo>
                    <a:pt x="1973580" y="1104900"/>
                  </a:lnTo>
                  <a:lnTo>
                    <a:pt x="1961388" y="1107948"/>
                  </a:lnTo>
                  <a:close/>
                </a:path>
                <a:path w="2071370" h="1108075">
                  <a:moveTo>
                    <a:pt x="2029968" y="1075944"/>
                  </a:moveTo>
                  <a:lnTo>
                    <a:pt x="1956816" y="1075944"/>
                  </a:lnTo>
                  <a:lnTo>
                    <a:pt x="1965960" y="1074420"/>
                  </a:lnTo>
                  <a:lnTo>
                    <a:pt x="1973580" y="1072896"/>
                  </a:lnTo>
                  <a:lnTo>
                    <a:pt x="2017776" y="1043940"/>
                  </a:lnTo>
                  <a:lnTo>
                    <a:pt x="2037588" y="1004316"/>
                  </a:lnTo>
                  <a:lnTo>
                    <a:pt x="2039112" y="995172"/>
                  </a:lnTo>
                  <a:lnTo>
                    <a:pt x="2039112" y="114300"/>
                  </a:lnTo>
                  <a:lnTo>
                    <a:pt x="2019300" y="65532"/>
                  </a:lnTo>
                  <a:lnTo>
                    <a:pt x="1984248" y="39624"/>
                  </a:lnTo>
                  <a:lnTo>
                    <a:pt x="1975104" y="35052"/>
                  </a:lnTo>
                  <a:lnTo>
                    <a:pt x="1967484" y="33528"/>
                  </a:lnTo>
                  <a:lnTo>
                    <a:pt x="1958340" y="32004"/>
                  </a:lnTo>
                  <a:lnTo>
                    <a:pt x="2030882" y="32004"/>
                  </a:lnTo>
                  <a:lnTo>
                    <a:pt x="2055876" y="64008"/>
                  </a:lnTo>
                  <a:lnTo>
                    <a:pt x="2071116" y="121920"/>
                  </a:lnTo>
                  <a:lnTo>
                    <a:pt x="2071116" y="984504"/>
                  </a:lnTo>
                  <a:lnTo>
                    <a:pt x="2061972" y="1031748"/>
                  </a:lnTo>
                  <a:lnTo>
                    <a:pt x="2043684" y="1062228"/>
                  </a:lnTo>
                  <a:lnTo>
                    <a:pt x="2029968" y="10759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178585" y="5226849"/>
            <a:ext cx="1724660" cy="9080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algn="ctr">
              <a:lnSpc>
                <a:spcPct val="89900"/>
              </a:lnSpc>
              <a:spcBef>
                <a:spcPts val="245"/>
              </a:spcBef>
            </a:pPr>
            <a:r>
              <a:rPr sz="1050" b="1" spc="60" dirty="0">
                <a:solidFill>
                  <a:srgbClr val="FFFFFF"/>
                </a:solidFill>
                <a:latin typeface="Trebuchet MS"/>
                <a:cs typeface="Trebuchet MS"/>
              </a:rPr>
              <a:t>Decide</a:t>
            </a:r>
            <a:r>
              <a:rPr sz="1050" b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35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1050" b="1" spc="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050" b="1" spc="45" dirty="0">
                <a:solidFill>
                  <a:srgbClr val="FFFFFF"/>
                </a:solidFill>
                <a:latin typeface="Trebuchet MS"/>
                <a:cs typeface="Trebuchet MS"/>
              </a:rPr>
              <a:t>probability  </a:t>
            </a:r>
            <a:r>
              <a:rPr sz="1050" b="1" spc="35" dirty="0">
                <a:solidFill>
                  <a:srgbClr val="FFFFFF"/>
                </a:solidFill>
                <a:latin typeface="Trebuchet MS"/>
                <a:cs typeface="Trebuchet MS"/>
              </a:rPr>
              <a:t>threshold</a:t>
            </a:r>
            <a:r>
              <a:rPr sz="1050" b="1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45" dirty="0">
                <a:solidFill>
                  <a:srgbClr val="FFFFFF"/>
                </a:solidFill>
                <a:latin typeface="Trebuchet MS"/>
                <a:cs typeface="Trebuchet MS"/>
              </a:rPr>
              <a:t>value</a:t>
            </a:r>
            <a:r>
              <a:rPr sz="1050" b="1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sz="1050" b="1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30" dirty="0">
                <a:solidFill>
                  <a:srgbClr val="FFFFFF"/>
                </a:solidFill>
                <a:latin typeface="Trebuchet MS"/>
                <a:cs typeface="Trebuchet MS"/>
              </a:rPr>
              <a:t>on  </a:t>
            </a:r>
            <a:r>
              <a:rPr sz="1050" b="1" spc="75" dirty="0">
                <a:solidFill>
                  <a:srgbClr val="FFFFFF"/>
                </a:solidFill>
                <a:latin typeface="Trebuchet MS"/>
                <a:cs typeface="Trebuchet MS"/>
              </a:rPr>
              <a:t>Optimal</a:t>
            </a:r>
            <a:r>
              <a:rPr sz="1050" b="1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10" dirty="0">
                <a:solidFill>
                  <a:srgbClr val="FFFFFF"/>
                </a:solidFill>
                <a:latin typeface="Trebuchet MS"/>
                <a:cs typeface="Trebuchet MS"/>
              </a:rPr>
              <a:t>cutoff </a:t>
            </a:r>
            <a:r>
              <a:rPr sz="1050" b="1" spc="25" dirty="0">
                <a:solidFill>
                  <a:srgbClr val="FFFFFF"/>
                </a:solidFill>
                <a:latin typeface="Trebuchet MS"/>
                <a:cs typeface="Trebuchet MS"/>
              </a:rPr>
              <a:t>point </a:t>
            </a:r>
            <a:r>
              <a:rPr sz="1050" b="1" spc="55" dirty="0">
                <a:solidFill>
                  <a:srgbClr val="FFFFFF"/>
                </a:solidFill>
                <a:latin typeface="Trebuchet MS"/>
                <a:cs typeface="Trebuchet MS"/>
              </a:rPr>
              <a:t>and  </a:t>
            </a:r>
            <a:r>
              <a:rPr sz="1050" b="1" spc="30" dirty="0">
                <a:solidFill>
                  <a:srgbClr val="FFFFFF"/>
                </a:solidFill>
                <a:latin typeface="Trebuchet MS"/>
                <a:cs typeface="Trebuchet MS"/>
              </a:rPr>
              <a:t>predict </a:t>
            </a:r>
            <a:r>
              <a:rPr sz="1050" b="1" spc="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050" b="1" spc="25" dirty="0">
                <a:solidFill>
                  <a:srgbClr val="FFFFFF"/>
                </a:solidFill>
                <a:latin typeface="Trebuchet MS"/>
                <a:cs typeface="Trebuchet MS"/>
              </a:rPr>
              <a:t>dependent  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variable </a:t>
            </a:r>
            <a:r>
              <a:rPr sz="1050" b="1" spc="1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050" b="1" spc="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training  </a:t>
            </a:r>
            <a:r>
              <a:rPr sz="1050" b="1" spc="25" dirty="0">
                <a:solidFill>
                  <a:srgbClr val="FFFFFF"/>
                </a:solidFill>
                <a:latin typeface="Trebuchet MS"/>
                <a:cs typeface="Trebuchet MS"/>
              </a:rPr>
              <a:t>data.</a:t>
            </a:r>
            <a:endParaRPr sz="1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75003"/>
            <a:ext cx="9878695" cy="5425440"/>
            <a:chOff x="0" y="1175003"/>
            <a:chExt cx="9878695" cy="5425440"/>
          </a:xfrm>
        </p:grpSpPr>
        <p:sp>
          <p:nvSpPr>
            <p:cNvPr id="3" name="object 3"/>
            <p:cNvSpPr/>
            <p:nvPr/>
          </p:nvSpPr>
          <p:spPr>
            <a:xfrm>
              <a:off x="0" y="1207007"/>
              <a:ext cx="1048512" cy="6705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7700" y="2234183"/>
              <a:ext cx="8801100" cy="7620"/>
            </a:xfrm>
            <a:custGeom>
              <a:avLst/>
              <a:gdLst/>
              <a:ahLst/>
              <a:cxnLst/>
              <a:rect l="l" t="t" r="r" b="b"/>
              <a:pathLst>
                <a:path w="8801100" h="7619">
                  <a:moveTo>
                    <a:pt x="8801100" y="7619"/>
                  </a:moveTo>
                  <a:lnTo>
                    <a:pt x="0" y="7619"/>
                  </a:lnTo>
                  <a:lnTo>
                    <a:pt x="0" y="0"/>
                  </a:lnTo>
                  <a:lnTo>
                    <a:pt x="8801100" y="0"/>
                  </a:lnTo>
                  <a:lnTo>
                    <a:pt x="8801100" y="761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22420" y="1892807"/>
              <a:ext cx="5358383" cy="2834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07409" y="2735116"/>
            <a:ext cx="7628890" cy="47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100"/>
              </a:spcBef>
            </a:pPr>
            <a:r>
              <a:rPr sz="1450" spc="4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35" dirty="0">
                <a:solidFill>
                  <a:srgbClr val="FFFFFF"/>
                </a:solidFill>
                <a:latin typeface="Trebuchet MS"/>
                <a:cs typeface="Trebuchet MS"/>
              </a:rPr>
              <a:t>following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4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FFFFFF"/>
                </a:solidFill>
                <a:latin typeface="Trebuchet MS"/>
                <a:cs typeface="Trebuchet MS"/>
              </a:rPr>
              <a:t>preparation</a:t>
            </a:r>
            <a:r>
              <a:rPr sz="14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70" dirty="0">
                <a:solidFill>
                  <a:srgbClr val="FFFFFF"/>
                </a:solidFill>
                <a:latin typeface="Trebuchet MS"/>
                <a:cs typeface="Trebuchet MS"/>
              </a:rPr>
              <a:t>processes</a:t>
            </a:r>
            <a:r>
              <a:rPr sz="14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FFFFFF"/>
                </a:solidFill>
                <a:latin typeface="Trebuchet MS"/>
                <a:cs typeface="Trebuchet MS"/>
              </a:rPr>
              <a:t>were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65" dirty="0">
                <a:solidFill>
                  <a:srgbClr val="FFFFFF"/>
                </a:solidFill>
                <a:latin typeface="Trebuchet MS"/>
                <a:cs typeface="Trebuchet MS"/>
              </a:rPr>
              <a:t>applied</a:t>
            </a:r>
            <a:r>
              <a:rPr sz="1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60" dirty="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sz="14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4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75" dirty="0">
                <a:solidFill>
                  <a:srgbClr val="FFFFFF"/>
                </a:solidFill>
                <a:latin typeface="Trebuchet MS"/>
                <a:cs typeface="Trebuchet MS"/>
              </a:rPr>
              <a:t>dependable</a:t>
            </a:r>
            <a:r>
              <a:rPr sz="14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80" dirty="0">
                <a:solidFill>
                  <a:srgbClr val="FFFFFF"/>
                </a:solidFill>
                <a:latin typeface="Trebuchet MS"/>
                <a:cs typeface="Trebuchet MS"/>
              </a:rPr>
              <a:t>so  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4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5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4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5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4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60" dirty="0">
                <a:solidFill>
                  <a:srgbClr val="FFFFFF"/>
                </a:solidFill>
                <a:latin typeface="Trebuchet MS"/>
                <a:cs typeface="Trebuchet MS"/>
              </a:rPr>
              <a:t>provide</a:t>
            </a:r>
            <a:r>
              <a:rPr sz="14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30" dirty="0">
                <a:solidFill>
                  <a:srgbClr val="FFFFFF"/>
                </a:solidFill>
                <a:latin typeface="Trebuchet MS"/>
                <a:cs typeface="Trebuchet MS"/>
              </a:rPr>
              <a:t>significant</a:t>
            </a:r>
            <a:r>
              <a:rPr sz="14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70" dirty="0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r>
              <a:rPr sz="14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40" dirty="0">
                <a:solidFill>
                  <a:srgbClr val="FFFFFF"/>
                </a:solidFill>
                <a:latin typeface="Trebuchet MS"/>
                <a:cs typeface="Trebuchet MS"/>
              </a:rPr>
              <a:t>value</a:t>
            </a:r>
            <a:r>
              <a:rPr sz="14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0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4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65" dirty="0">
                <a:solidFill>
                  <a:srgbClr val="FFFFFF"/>
                </a:solidFill>
                <a:latin typeface="Trebuchet MS"/>
                <a:cs typeface="Trebuchet MS"/>
              </a:rPr>
              <a:t>improving</a:t>
            </a:r>
            <a:r>
              <a:rPr sz="14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70" dirty="0">
                <a:solidFill>
                  <a:srgbClr val="FFFFFF"/>
                </a:solidFill>
                <a:latin typeface="Trebuchet MS"/>
                <a:cs typeface="Trebuchet MS"/>
              </a:rPr>
              <a:t>Decision</a:t>
            </a:r>
            <a:r>
              <a:rPr sz="14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14" dirty="0">
                <a:solidFill>
                  <a:srgbClr val="FFFFFF"/>
                </a:solidFill>
                <a:latin typeface="Trebuchet MS"/>
                <a:cs typeface="Trebuchet MS"/>
              </a:rPr>
              <a:t>Making</a:t>
            </a:r>
            <a:r>
              <a:rPr sz="14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40" dirty="0">
                <a:solidFill>
                  <a:srgbClr val="FFFFFF"/>
                </a:solidFill>
                <a:latin typeface="Trebuchet MS"/>
                <a:cs typeface="Trebuchet MS"/>
              </a:rPr>
              <a:t>Process: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37944" y="3462527"/>
            <a:ext cx="7688580" cy="692150"/>
          </a:xfrm>
          <a:custGeom>
            <a:avLst/>
            <a:gdLst/>
            <a:ahLst/>
            <a:cxnLst/>
            <a:rect l="l" t="t" r="r" b="b"/>
            <a:pathLst>
              <a:path w="7688580" h="692150">
                <a:moveTo>
                  <a:pt x="7688580" y="345960"/>
                </a:moveTo>
                <a:lnTo>
                  <a:pt x="7676388" y="333768"/>
                </a:lnTo>
                <a:lnTo>
                  <a:pt x="7379208" y="36576"/>
                </a:lnTo>
                <a:lnTo>
                  <a:pt x="7342632" y="0"/>
                </a:lnTo>
                <a:lnTo>
                  <a:pt x="7342632" y="99060"/>
                </a:lnTo>
                <a:lnTo>
                  <a:pt x="0" y="99060"/>
                </a:lnTo>
                <a:lnTo>
                  <a:pt x="0" y="592848"/>
                </a:lnTo>
                <a:lnTo>
                  <a:pt x="7342632" y="592848"/>
                </a:lnTo>
                <a:lnTo>
                  <a:pt x="7342632" y="691908"/>
                </a:lnTo>
                <a:lnTo>
                  <a:pt x="7380732" y="653808"/>
                </a:lnTo>
                <a:lnTo>
                  <a:pt x="7677912" y="356628"/>
                </a:lnTo>
                <a:lnTo>
                  <a:pt x="7688580" y="345960"/>
                </a:lnTo>
                <a:close/>
              </a:path>
            </a:pathLst>
          </a:custGeom>
          <a:solidFill>
            <a:srgbClr val="D4DFD6">
              <a:alpha val="8984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48100" y="3547327"/>
            <a:ext cx="7407909" cy="44450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06680" marR="5080" indent="-94615" algn="just">
              <a:lnSpc>
                <a:spcPct val="87500"/>
              </a:lnSpc>
              <a:spcBef>
                <a:spcPts val="245"/>
              </a:spcBef>
              <a:buChar char="•"/>
              <a:tabLst>
                <a:tab pos="107950" algn="l"/>
              </a:tabLst>
            </a:pPr>
            <a:r>
              <a:rPr sz="1000" spc="25" dirty="0">
                <a:latin typeface="Trebuchet MS"/>
                <a:cs typeface="Trebuchet MS"/>
              </a:rPr>
              <a:t>Deleting</a:t>
            </a:r>
            <a:r>
              <a:rPr sz="1000" spc="-95" dirty="0">
                <a:latin typeface="Trebuchet MS"/>
                <a:cs typeface="Trebuchet MS"/>
              </a:rPr>
              <a:t> </a:t>
            </a:r>
            <a:r>
              <a:rPr sz="1000" spc="-20" dirty="0">
                <a:latin typeface="Trebuchet MS"/>
                <a:cs typeface="Trebuchet MS"/>
              </a:rPr>
              <a:t>the</a:t>
            </a:r>
            <a:r>
              <a:rPr sz="1000" spc="-75" dirty="0">
                <a:latin typeface="Trebuchet MS"/>
                <a:cs typeface="Trebuchet MS"/>
              </a:rPr>
              <a:t> </a:t>
            </a:r>
            <a:r>
              <a:rPr sz="1000" spc="10" dirty="0">
                <a:latin typeface="Trebuchet MS"/>
                <a:cs typeface="Trebuchet MS"/>
              </a:rPr>
              <a:t>following</a:t>
            </a:r>
            <a:r>
              <a:rPr sz="1000" spc="-70" dirty="0">
                <a:latin typeface="Trebuchet MS"/>
                <a:cs typeface="Trebuchet MS"/>
              </a:rPr>
              <a:t> </a:t>
            </a:r>
            <a:r>
              <a:rPr sz="1000" spc="20" dirty="0">
                <a:latin typeface="Trebuchet MS"/>
                <a:cs typeface="Trebuchet MS"/>
              </a:rPr>
              <a:t>columns</a:t>
            </a:r>
            <a:r>
              <a:rPr sz="1000" spc="-80" dirty="0">
                <a:latin typeface="Trebuchet MS"/>
                <a:cs typeface="Trebuchet MS"/>
              </a:rPr>
              <a:t> </a:t>
            </a:r>
            <a:r>
              <a:rPr sz="1000" spc="20" dirty="0">
                <a:latin typeface="Trebuchet MS"/>
                <a:cs typeface="Trebuchet MS"/>
              </a:rPr>
              <a:t>as</a:t>
            </a:r>
            <a:r>
              <a:rPr sz="1000" spc="-45" dirty="0">
                <a:latin typeface="Trebuchet MS"/>
                <a:cs typeface="Trebuchet MS"/>
              </a:rPr>
              <a:t> </a:t>
            </a:r>
            <a:r>
              <a:rPr sz="1000" spc="-5" dirty="0">
                <a:latin typeface="Trebuchet MS"/>
                <a:cs typeface="Trebuchet MS"/>
              </a:rPr>
              <a:t>they</a:t>
            </a:r>
            <a:r>
              <a:rPr sz="1000" spc="-85" dirty="0">
                <a:latin typeface="Trebuchet MS"/>
                <a:cs typeface="Trebuchet MS"/>
              </a:rPr>
              <a:t> </a:t>
            </a:r>
            <a:r>
              <a:rPr sz="1000" spc="10" dirty="0">
                <a:latin typeface="Trebuchet MS"/>
                <a:cs typeface="Trebuchet MS"/>
              </a:rPr>
              <a:t>have</a:t>
            </a:r>
            <a:r>
              <a:rPr sz="1000" spc="-70" dirty="0">
                <a:latin typeface="Trebuchet MS"/>
                <a:cs typeface="Trebuchet MS"/>
              </a:rPr>
              <a:t> </a:t>
            </a:r>
            <a:r>
              <a:rPr sz="1000" spc="25" dirty="0">
                <a:latin typeface="Trebuchet MS"/>
                <a:cs typeface="Trebuchet MS"/>
              </a:rPr>
              <a:t>only</a:t>
            </a:r>
            <a:r>
              <a:rPr sz="1000" spc="-75" dirty="0">
                <a:latin typeface="Trebuchet MS"/>
                <a:cs typeface="Trebuchet MS"/>
              </a:rPr>
              <a:t> </a:t>
            </a:r>
            <a:r>
              <a:rPr sz="1000" spc="30" dirty="0">
                <a:latin typeface="Trebuchet MS"/>
                <a:cs typeface="Trebuchet MS"/>
              </a:rPr>
              <a:t>one</a:t>
            </a:r>
            <a:r>
              <a:rPr sz="1000" spc="-80" dirty="0">
                <a:latin typeface="Trebuchet MS"/>
                <a:cs typeface="Trebuchet MS"/>
              </a:rPr>
              <a:t> </a:t>
            </a:r>
            <a:r>
              <a:rPr sz="1000" spc="20" dirty="0">
                <a:latin typeface="Trebuchet MS"/>
                <a:cs typeface="Trebuchet MS"/>
              </a:rPr>
              <a:t>unique</a:t>
            </a:r>
            <a:r>
              <a:rPr sz="1000" spc="-85" dirty="0">
                <a:latin typeface="Trebuchet MS"/>
                <a:cs typeface="Trebuchet MS"/>
              </a:rPr>
              <a:t> </a:t>
            </a:r>
            <a:r>
              <a:rPr sz="1000" spc="10" dirty="0">
                <a:latin typeface="Trebuchet MS"/>
                <a:cs typeface="Trebuchet MS"/>
              </a:rPr>
              <a:t>value</a:t>
            </a:r>
            <a:r>
              <a:rPr sz="1000" spc="-60" dirty="0">
                <a:latin typeface="Trebuchet MS"/>
                <a:cs typeface="Trebuchet MS"/>
              </a:rPr>
              <a:t> </a:t>
            </a:r>
            <a:r>
              <a:rPr sz="1000" spc="25" dirty="0">
                <a:latin typeface="Trebuchet MS"/>
                <a:cs typeface="Trebuchet MS"/>
              </a:rPr>
              <a:t>and</a:t>
            </a:r>
            <a:r>
              <a:rPr sz="1000" spc="-65" dirty="0">
                <a:latin typeface="Trebuchet MS"/>
                <a:cs typeface="Trebuchet MS"/>
              </a:rPr>
              <a:t> </a:t>
            </a:r>
            <a:r>
              <a:rPr sz="1000" spc="20" dirty="0">
                <a:latin typeface="Trebuchet MS"/>
                <a:cs typeface="Trebuchet MS"/>
              </a:rPr>
              <a:t>hence</a:t>
            </a:r>
            <a:r>
              <a:rPr sz="1000" spc="-70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cannot</a:t>
            </a:r>
            <a:r>
              <a:rPr sz="1000" spc="-80" dirty="0">
                <a:latin typeface="Trebuchet MS"/>
                <a:cs typeface="Trebuchet MS"/>
              </a:rPr>
              <a:t> </a:t>
            </a:r>
            <a:r>
              <a:rPr sz="1000" spc="55" dirty="0">
                <a:latin typeface="Trebuchet MS"/>
                <a:cs typeface="Trebuchet MS"/>
              </a:rPr>
              <a:t>be</a:t>
            </a:r>
            <a:r>
              <a:rPr sz="1000" spc="-50" dirty="0">
                <a:latin typeface="Trebuchet MS"/>
                <a:cs typeface="Trebuchet MS"/>
              </a:rPr>
              <a:t> </a:t>
            </a:r>
            <a:r>
              <a:rPr sz="1000" spc="25" dirty="0">
                <a:latin typeface="Trebuchet MS"/>
                <a:cs typeface="Trebuchet MS"/>
              </a:rPr>
              <a:t>responsible</a:t>
            </a:r>
            <a:r>
              <a:rPr sz="1000" spc="-95" dirty="0">
                <a:latin typeface="Trebuchet MS"/>
                <a:cs typeface="Trebuchet MS"/>
              </a:rPr>
              <a:t> </a:t>
            </a:r>
            <a:r>
              <a:rPr sz="1000" spc="10" dirty="0">
                <a:latin typeface="Trebuchet MS"/>
                <a:cs typeface="Trebuchet MS"/>
              </a:rPr>
              <a:t>in</a:t>
            </a:r>
            <a:r>
              <a:rPr sz="1000" spc="-50" dirty="0">
                <a:latin typeface="Trebuchet MS"/>
                <a:cs typeface="Trebuchet MS"/>
              </a:rPr>
              <a:t> </a:t>
            </a:r>
            <a:r>
              <a:rPr sz="1000" spc="20" dirty="0">
                <a:latin typeface="Trebuchet MS"/>
                <a:cs typeface="Trebuchet MS"/>
              </a:rPr>
              <a:t>predicting</a:t>
            </a:r>
            <a:r>
              <a:rPr sz="1000" spc="-85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a</a:t>
            </a:r>
            <a:r>
              <a:rPr sz="1000" spc="-55" dirty="0">
                <a:latin typeface="Trebuchet MS"/>
                <a:cs typeface="Trebuchet MS"/>
              </a:rPr>
              <a:t> </a:t>
            </a:r>
            <a:r>
              <a:rPr sz="1000" spc="15" dirty="0">
                <a:latin typeface="Trebuchet MS"/>
                <a:cs typeface="Trebuchet MS"/>
              </a:rPr>
              <a:t>successful  </a:t>
            </a:r>
            <a:r>
              <a:rPr sz="1000" spc="20" dirty="0">
                <a:latin typeface="Trebuchet MS"/>
                <a:cs typeface="Trebuchet MS"/>
              </a:rPr>
              <a:t>lead</a:t>
            </a:r>
            <a:r>
              <a:rPr sz="1000" spc="-75" dirty="0">
                <a:latin typeface="Trebuchet MS"/>
                <a:cs typeface="Trebuchet MS"/>
              </a:rPr>
              <a:t> </a:t>
            </a:r>
            <a:r>
              <a:rPr sz="1000" spc="20" dirty="0">
                <a:latin typeface="Trebuchet MS"/>
                <a:cs typeface="Trebuchet MS"/>
              </a:rPr>
              <a:t>case</a:t>
            </a:r>
            <a:r>
              <a:rPr sz="1000" spc="-55" dirty="0">
                <a:latin typeface="Trebuchet MS"/>
                <a:cs typeface="Trebuchet MS"/>
              </a:rPr>
              <a:t> </a:t>
            </a:r>
            <a:r>
              <a:rPr sz="1000" spc="130" dirty="0">
                <a:latin typeface="Trebuchet MS"/>
                <a:cs typeface="Trebuchet MS"/>
              </a:rPr>
              <a:t>–</a:t>
            </a:r>
            <a:r>
              <a:rPr sz="1000" spc="-140" dirty="0">
                <a:latin typeface="Trebuchet MS"/>
                <a:cs typeface="Trebuchet MS"/>
              </a:rPr>
              <a:t> </a:t>
            </a:r>
            <a:r>
              <a:rPr sz="1000" spc="40" dirty="0">
                <a:latin typeface="Trebuchet MS"/>
                <a:cs typeface="Trebuchet MS"/>
              </a:rPr>
              <a:t>‘</a:t>
            </a:r>
            <a:r>
              <a:rPr sz="1000" b="1" spc="40" dirty="0">
                <a:latin typeface="Trebuchet MS"/>
                <a:cs typeface="Trebuchet MS"/>
              </a:rPr>
              <a:t>Magazine’,</a:t>
            </a:r>
            <a:r>
              <a:rPr sz="1000" b="1" spc="-135" dirty="0">
                <a:latin typeface="Trebuchet MS"/>
                <a:cs typeface="Trebuchet MS"/>
              </a:rPr>
              <a:t> </a:t>
            </a:r>
            <a:r>
              <a:rPr sz="1000" b="1" spc="25" dirty="0">
                <a:latin typeface="Trebuchet MS"/>
                <a:cs typeface="Trebuchet MS"/>
              </a:rPr>
              <a:t>‘Receive</a:t>
            </a:r>
            <a:r>
              <a:rPr sz="1000" b="1" spc="-100" dirty="0">
                <a:latin typeface="Trebuchet MS"/>
                <a:cs typeface="Trebuchet MS"/>
              </a:rPr>
              <a:t> </a:t>
            </a:r>
            <a:r>
              <a:rPr sz="1000" b="1" spc="75" dirty="0">
                <a:latin typeface="Trebuchet MS"/>
                <a:cs typeface="Trebuchet MS"/>
              </a:rPr>
              <a:t>More</a:t>
            </a:r>
            <a:r>
              <a:rPr sz="1000" b="1" spc="-55" dirty="0">
                <a:latin typeface="Trebuchet MS"/>
                <a:cs typeface="Trebuchet MS"/>
              </a:rPr>
              <a:t> </a:t>
            </a:r>
            <a:r>
              <a:rPr sz="1000" b="1" spc="20" dirty="0">
                <a:latin typeface="Trebuchet MS"/>
                <a:cs typeface="Trebuchet MS"/>
              </a:rPr>
              <a:t>Updates</a:t>
            </a:r>
            <a:r>
              <a:rPr sz="1000" b="1" spc="-90" dirty="0">
                <a:latin typeface="Trebuchet MS"/>
                <a:cs typeface="Trebuchet MS"/>
              </a:rPr>
              <a:t> </a:t>
            </a:r>
            <a:r>
              <a:rPr sz="1000" b="1" spc="15" dirty="0">
                <a:latin typeface="Trebuchet MS"/>
                <a:cs typeface="Trebuchet MS"/>
              </a:rPr>
              <a:t>About</a:t>
            </a:r>
            <a:r>
              <a:rPr sz="1000" b="1" spc="-70" dirty="0">
                <a:latin typeface="Trebuchet MS"/>
                <a:cs typeface="Trebuchet MS"/>
              </a:rPr>
              <a:t> </a:t>
            </a:r>
            <a:r>
              <a:rPr sz="1000" b="1" spc="65" dirty="0">
                <a:latin typeface="Trebuchet MS"/>
                <a:cs typeface="Trebuchet MS"/>
              </a:rPr>
              <a:t>Our</a:t>
            </a:r>
            <a:r>
              <a:rPr sz="1000" b="1" spc="-70" dirty="0">
                <a:latin typeface="Trebuchet MS"/>
                <a:cs typeface="Trebuchet MS"/>
              </a:rPr>
              <a:t> </a:t>
            </a:r>
            <a:r>
              <a:rPr sz="1000" b="1" spc="40" dirty="0">
                <a:latin typeface="Trebuchet MS"/>
                <a:cs typeface="Trebuchet MS"/>
              </a:rPr>
              <a:t>Courses’</a:t>
            </a:r>
            <a:r>
              <a:rPr sz="1000" b="1" spc="-165" dirty="0">
                <a:latin typeface="Trebuchet MS"/>
                <a:cs typeface="Trebuchet MS"/>
              </a:rPr>
              <a:t> </a:t>
            </a:r>
            <a:r>
              <a:rPr sz="1000" b="1" spc="-15" dirty="0">
                <a:latin typeface="Trebuchet MS"/>
                <a:cs typeface="Trebuchet MS"/>
              </a:rPr>
              <a:t>,</a:t>
            </a:r>
            <a:r>
              <a:rPr sz="1000" b="1" spc="-125" dirty="0">
                <a:latin typeface="Trebuchet MS"/>
                <a:cs typeface="Trebuchet MS"/>
              </a:rPr>
              <a:t> </a:t>
            </a:r>
            <a:r>
              <a:rPr sz="1000" b="1" spc="5" dirty="0">
                <a:latin typeface="Trebuchet MS"/>
                <a:cs typeface="Trebuchet MS"/>
              </a:rPr>
              <a:t>‘Update</a:t>
            </a:r>
            <a:r>
              <a:rPr sz="1000" b="1" spc="-85" dirty="0">
                <a:latin typeface="Trebuchet MS"/>
                <a:cs typeface="Trebuchet MS"/>
              </a:rPr>
              <a:t> </a:t>
            </a:r>
            <a:r>
              <a:rPr sz="1000" b="1" spc="55" dirty="0">
                <a:latin typeface="Trebuchet MS"/>
                <a:cs typeface="Trebuchet MS"/>
              </a:rPr>
              <a:t>me</a:t>
            </a:r>
            <a:r>
              <a:rPr sz="1000" b="1" spc="-50" dirty="0">
                <a:latin typeface="Trebuchet MS"/>
                <a:cs typeface="Trebuchet MS"/>
              </a:rPr>
              <a:t> </a:t>
            </a:r>
            <a:r>
              <a:rPr sz="1000" b="1" spc="20" dirty="0">
                <a:latin typeface="Trebuchet MS"/>
                <a:cs typeface="Trebuchet MS"/>
              </a:rPr>
              <a:t>on</a:t>
            </a:r>
            <a:r>
              <a:rPr sz="1000" b="1" spc="-75" dirty="0">
                <a:latin typeface="Trebuchet MS"/>
                <a:cs typeface="Trebuchet MS"/>
              </a:rPr>
              <a:t> </a:t>
            </a:r>
            <a:r>
              <a:rPr sz="1000" b="1" spc="35" dirty="0">
                <a:latin typeface="Trebuchet MS"/>
                <a:cs typeface="Trebuchet MS"/>
              </a:rPr>
              <a:t>Supply</a:t>
            </a:r>
            <a:r>
              <a:rPr sz="1000" b="1" spc="-60" dirty="0">
                <a:latin typeface="Trebuchet MS"/>
                <a:cs typeface="Trebuchet MS"/>
              </a:rPr>
              <a:t> </a:t>
            </a:r>
            <a:r>
              <a:rPr sz="1000" b="1" spc="60" dirty="0">
                <a:latin typeface="Trebuchet MS"/>
                <a:cs typeface="Trebuchet MS"/>
              </a:rPr>
              <a:t>Chain</a:t>
            </a:r>
            <a:r>
              <a:rPr sz="1000" b="1" spc="-75" dirty="0">
                <a:latin typeface="Trebuchet MS"/>
                <a:cs typeface="Trebuchet MS"/>
              </a:rPr>
              <a:t> </a:t>
            </a:r>
            <a:r>
              <a:rPr sz="1000" b="1" spc="10" dirty="0">
                <a:latin typeface="Trebuchet MS"/>
                <a:cs typeface="Trebuchet MS"/>
              </a:rPr>
              <a:t>Content’</a:t>
            </a:r>
            <a:r>
              <a:rPr sz="1000" b="1" spc="-155" dirty="0">
                <a:latin typeface="Trebuchet MS"/>
                <a:cs typeface="Trebuchet MS"/>
              </a:rPr>
              <a:t> </a:t>
            </a:r>
            <a:r>
              <a:rPr sz="1000" b="1" spc="-15" dirty="0">
                <a:latin typeface="Trebuchet MS"/>
                <a:cs typeface="Trebuchet MS"/>
              </a:rPr>
              <a:t>,</a:t>
            </a:r>
            <a:r>
              <a:rPr sz="1000" b="1" spc="-135" dirty="0">
                <a:latin typeface="Trebuchet MS"/>
                <a:cs typeface="Trebuchet MS"/>
              </a:rPr>
              <a:t> </a:t>
            </a:r>
            <a:r>
              <a:rPr sz="1000" b="1" spc="5" dirty="0">
                <a:latin typeface="Trebuchet MS"/>
                <a:cs typeface="Trebuchet MS"/>
              </a:rPr>
              <a:t>‘Update</a:t>
            </a:r>
            <a:r>
              <a:rPr sz="1000" b="1" spc="-65" dirty="0">
                <a:latin typeface="Trebuchet MS"/>
                <a:cs typeface="Trebuchet MS"/>
              </a:rPr>
              <a:t> </a:t>
            </a:r>
            <a:r>
              <a:rPr sz="1000" b="1" spc="55" dirty="0">
                <a:latin typeface="Trebuchet MS"/>
                <a:cs typeface="Trebuchet MS"/>
              </a:rPr>
              <a:t>me  </a:t>
            </a:r>
            <a:r>
              <a:rPr sz="1000" b="1" spc="20" dirty="0">
                <a:latin typeface="Trebuchet MS"/>
                <a:cs typeface="Trebuchet MS"/>
              </a:rPr>
              <a:t>on</a:t>
            </a:r>
            <a:r>
              <a:rPr sz="1000" b="1" spc="-80" dirty="0">
                <a:latin typeface="Trebuchet MS"/>
                <a:cs typeface="Trebuchet MS"/>
              </a:rPr>
              <a:t> </a:t>
            </a:r>
            <a:r>
              <a:rPr sz="1000" b="1" spc="35" dirty="0">
                <a:latin typeface="Trebuchet MS"/>
                <a:cs typeface="Trebuchet MS"/>
              </a:rPr>
              <a:t>Supply</a:t>
            </a:r>
            <a:r>
              <a:rPr sz="1000" b="1" spc="-70" dirty="0">
                <a:latin typeface="Trebuchet MS"/>
                <a:cs typeface="Trebuchet MS"/>
              </a:rPr>
              <a:t> </a:t>
            </a:r>
            <a:r>
              <a:rPr sz="1000" b="1" spc="60" dirty="0">
                <a:latin typeface="Trebuchet MS"/>
                <a:cs typeface="Trebuchet MS"/>
              </a:rPr>
              <a:t>Chain</a:t>
            </a:r>
            <a:r>
              <a:rPr sz="1000" b="1" spc="-80" dirty="0">
                <a:latin typeface="Trebuchet MS"/>
                <a:cs typeface="Trebuchet MS"/>
              </a:rPr>
              <a:t> </a:t>
            </a:r>
            <a:r>
              <a:rPr sz="1000" b="1" spc="10" dirty="0">
                <a:latin typeface="Trebuchet MS"/>
                <a:cs typeface="Trebuchet MS"/>
              </a:rPr>
              <a:t>Content’</a:t>
            </a:r>
            <a:r>
              <a:rPr sz="1000" b="1" spc="-160" dirty="0">
                <a:latin typeface="Trebuchet MS"/>
                <a:cs typeface="Trebuchet MS"/>
              </a:rPr>
              <a:t> </a:t>
            </a:r>
            <a:r>
              <a:rPr sz="1000" spc="30" dirty="0">
                <a:latin typeface="Trebuchet MS"/>
                <a:cs typeface="Trebuchet MS"/>
              </a:rPr>
              <a:t>and</a:t>
            </a:r>
            <a:r>
              <a:rPr sz="1000" spc="-75" dirty="0">
                <a:latin typeface="Trebuchet MS"/>
                <a:cs typeface="Trebuchet MS"/>
              </a:rPr>
              <a:t> </a:t>
            </a:r>
            <a:r>
              <a:rPr sz="1000" b="1" spc="60" dirty="0">
                <a:latin typeface="Trebuchet MS"/>
                <a:cs typeface="Trebuchet MS"/>
              </a:rPr>
              <a:t>‘I</a:t>
            </a:r>
            <a:r>
              <a:rPr sz="1000" b="1" spc="-60" dirty="0">
                <a:latin typeface="Trebuchet MS"/>
                <a:cs typeface="Trebuchet MS"/>
              </a:rPr>
              <a:t> </a:t>
            </a:r>
            <a:r>
              <a:rPr sz="1000" b="1" spc="35" dirty="0">
                <a:latin typeface="Trebuchet MS"/>
                <a:cs typeface="Trebuchet MS"/>
              </a:rPr>
              <a:t>agree</a:t>
            </a:r>
            <a:r>
              <a:rPr sz="1000" b="1" spc="-70" dirty="0">
                <a:latin typeface="Trebuchet MS"/>
                <a:cs typeface="Trebuchet MS"/>
              </a:rPr>
              <a:t> </a:t>
            </a:r>
            <a:r>
              <a:rPr sz="1000" b="1" spc="-25" dirty="0">
                <a:latin typeface="Trebuchet MS"/>
                <a:cs typeface="Trebuchet MS"/>
              </a:rPr>
              <a:t>to</a:t>
            </a:r>
            <a:r>
              <a:rPr sz="1000" b="1" spc="-70" dirty="0">
                <a:latin typeface="Trebuchet MS"/>
                <a:cs typeface="Trebuchet MS"/>
              </a:rPr>
              <a:t> </a:t>
            </a:r>
            <a:r>
              <a:rPr sz="1000" b="1" spc="35" dirty="0">
                <a:latin typeface="Trebuchet MS"/>
                <a:cs typeface="Trebuchet MS"/>
              </a:rPr>
              <a:t>pay</a:t>
            </a:r>
            <a:r>
              <a:rPr sz="1000" b="1" spc="-65" dirty="0">
                <a:latin typeface="Trebuchet MS"/>
                <a:cs typeface="Trebuchet MS"/>
              </a:rPr>
              <a:t> </a:t>
            </a:r>
            <a:r>
              <a:rPr sz="1000" b="1" spc="-10" dirty="0">
                <a:latin typeface="Trebuchet MS"/>
                <a:cs typeface="Trebuchet MS"/>
              </a:rPr>
              <a:t>the</a:t>
            </a:r>
            <a:r>
              <a:rPr sz="1000" b="1" spc="-70" dirty="0">
                <a:latin typeface="Trebuchet MS"/>
                <a:cs typeface="Trebuchet MS"/>
              </a:rPr>
              <a:t> </a:t>
            </a:r>
            <a:r>
              <a:rPr sz="1000" b="1" spc="30" dirty="0">
                <a:latin typeface="Trebuchet MS"/>
                <a:cs typeface="Trebuchet MS"/>
              </a:rPr>
              <a:t>amount</a:t>
            </a:r>
            <a:r>
              <a:rPr sz="1000" b="1" spc="-90" dirty="0">
                <a:latin typeface="Trebuchet MS"/>
                <a:cs typeface="Trebuchet MS"/>
              </a:rPr>
              <a:t> </a:t>
            </a:r>
            <a:r>
              <a:rPr sz="1000" b="1" spc="25" dirty="0">
                <a:latin typeface="Trebuchet MS"/>
                <a:cs typeface="Trebuchet MS"/>
              </a:rPr>
              <a:t>through</a:t>
            </a:r>
            <a:r>
              <a:rPr sz="1000" b="1" spc="-90" dirty="0">
                <a:latin typeface="Trebuchet MS"/>
                <a:cs typeface="Trebuchet MS"/>
              </a:rPr>
              <a:t> </a:t>
            </a:r>
            <a:r>
              <a:rPr sz="1000" b="1" spc="10" dirty="0">
                <a:latin typeface="Trebuchet MS"/>
                <a:cs typeface="Trebuchet MS"/>
              </a:rPr>
              <a:t>cheque’.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39495" y="3483864"/>
            <a:ext cx="1330960" cy="647700"/>
            <a:chOff x="539495" y="3483864"/>
            <a:chExt cx="1330960" cy="647700"/>
          </a:xfrm>
        </p:grpSpPr>
        <p:sp>
          <p:nvSpPr>
            <p:cNvPr id="10" name="object 10"/>
            <p:cNvSpPr/>
            <p:nvPr/>
          </p:nvSpPr>
          <p:spPr>
            <a:xfrm>
              <a:off x="554735" y="3499104"/>
              <a:ext cx="1300480" cy="617220"/>
            </a:xfrm>
            <a:custGeom>
              <a:avLst/>
              <a:gdLst/>
              <a:ahLst/>
              <a:cxnLst/>
              <a:rect l="l" t="t" r="r" b="b"/>
              <a:pathLst>
                <a:path w="1300480" h="617220">
                  <a:moveTo>
                    <a:pt x="1196339" y="617220"/>
                  </a:moveTo>
                  <a:lnTo>
                    <a:pt x="103631" y="617220"/>
                  </a:lnTo>
                  <a:lnTo>
                    <a:pt x="63650" y="609171"/>
                  </a:lnTo>
                  <a:lnTo>
                    <a:pt x="30670" y="587121"/>
                  </a:lnTo>
                  <a:lnTo>
                    <a:pt x="8262" y="554212"/>
                  </a:lnTo>
                  <a:lnTo>
                    <a:pt x="0" y="513588"/>
                  </a:lnTo>
                  <a:lnTo>
                    <a:pt x="0" y="103632"/>
                  </a:lnTo>
                  <a:lnTo>
                    <a:pt x="8262" y="63650"/>
                  </a:lnTo>
                  <a:lnTo>
                    <a:pt x="30670" y="30670"/>
                  </a:lnTo>
                  <a:lnTo>
                    <a:pt x="63650" y="8262"/>
                  </a:lnTo>
                  <a:lnTo>
                    <a:pt x="103631" y="0"/>
                  </a:lnTo>
                  <a:lnTo>
                    <a:pt x="1196339" y="0"/>
                  </a:lnTo>
                  <a:lnTo>
                    <a:pt x="1236321" y="8262"/>
                  </a:lnTo>
                  <a:lnTo>
                    <a:pt x="1269301" y="30670"/>
                  </a:lnTo>
                  <a:lnTo>
                    <a:pt x="1291709" y="63650"/>
                  </a:lnTo>
                  <a:lnTo>
                    <a:pt x="1299971" y="103632"/>
                  </a:lnTo>
                  <a:lnTo>
                    <a:pt x="1299971" y="513588"/>
                  </a:lnTo>
                  <a:lnTo>
                    <a:pt x="1291709" y="554212"/>
                  </a:lnTo>
                  <a:lnTo>
                    <a:pt x="1269301" y="587121"/>
                  </a:lnTo>
                  <a:lnTo>
                    <a:pt x="1236321" y="609171"/>
                  </a:lnTo>
                  <a:lnTo>
                    <a:pt x="1196339" y="617220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9495" y="3483864"/>
              <a:ext cx="1330960" cy="647700"/>
            </a:xfrm>
            <a:custGeom>
              <a:avLst/>
              <a:gdLst/>
              <a:ahLst/>
              <a:cxnLst/>
              <a:rect l="l" t="t" r="r" b="b"/>
              <a:pathLst>
                <a:path w="1330960" h="647700">
                  <a:moveTo>
                    <a:pt x="1223772" y="647700"/>
                  </a:moveTo>
                  <a:lnTo>
                    <a:pt x="105156" y="647700"/>
                  </a:lnTo>
                  <a:lnTo>
                    <a:pt x="94488" y="644652"/>
                  </a:lnTo>
                  <a:lnTo>
                    <a:pt x="82296" y="641604"/>
                  </a:lnTo>
                  <a:lnTo>
                    <a:pt x="33528" y="612648"/>
                  </a:lnTo>
                  <a:lnTo>
                    <a:pt x="27432" y="603504"/>
                  </a:lnTo>
                  <a:lnTo>
                    <a:pt x="19812" y="594360"/>
                  </a:lnTo>
                  <a:lnTo>
                    <a:pt x="13716" y="585216"/>
                  </a:lnTo>
                  <a:lnTo>
                    <a:pt x="4572" y="563880"/>
                  </a:lnTo>
                  <a:lnTo>
                    <a:pt x="3048" y="553212"/>
                  </a:lnTo>
                  <a:lnTo>
                    <a:pt x="0" y="541020"/>
                  </a:lnTo>
                  <a:lnTo>
                    <a:pt x="0" y="117348"/>
                  </a:lnTo>
                  <a:lnTo>
                    <a:pt x="1524" y="105156"/>
                  </a:lnTo>
                  <a:lnTo>
                    <a:pt x="15240" y="60960"/>
                  </a:lnTo>
                  <a:lnTo>
                    <a:pt x="53340" y="19812"/>
                  </a:lnTo>
                  <a:lnTo>
                    <a:pt x="96012" y="3048"/>
                  </a:lnTo>
                  <a:lnTo>
                    <a:pt x="118872" y="0"/>
                  </a:lnTo>
                  <a:lnTo>
                    <a:pt x="1213104" y="0"/>
                  </a:lnTo>
                  <a:lnTo>
                    <a:pt x="1258824" y="9144"/>
                  </a:lnTo>
                  <a:lnTo>
                    <a:pt x="1292352" y="32004"/>
                  </a:lnTo>
                  <a:lnTo>
                    <a:pt x="108204" y="32004"/>
                  </a:lnTo>
                  <a:lnTo>
                    <a:pt x="100584" y="33528"/>
                  </a:lnTo>
                  <a:lnTo>
                    <a:pt x="62484" y="51816"/>
                  </a:lnTo>
                  <a:lnTo>
                    <a:pt x="35052" y="92964"/>
                  </a:lnTo>
                  <a:lnTo>
                    <a:pt x="32004" y="111252"/>
                  </a:lnTo>
                  <a:lnTo>
                    <a:pt x="32004" y="539496"/>
                  </a:lnTo>
                  <a:lnTo>
                    <a:pt x="33528" y="547116"/>
                  </a:lnTo>
                  <a:lnTo>
                    <a:pt x="35052" y="556260"/>
                  </a:lnTo>
                  <a:lnTo>
                    <a:pt x="64008" y="597408"/>
                  </a:lnTo>
                  <a:lnTo>
                    <a:pt x="102108" y="614172"/>
                  </a:lnTo>
                  <a:lnTo>
                    <a:pt x="109728" y="615696"/>
                  </a:lnTo>
                  <a:lnTo>
                    <a:pt x="118872" y="617220"/>
                  </a:lnTo>
                  <a:lnTo>
                    <a:pt x="1291742" y="617220"/>
                  </a:lnTo>
                  <a:lnTo>
                    <a:pt x="1286256" y="621792"/>
                  </a:lnTo>
                  <a:lnTo>
                    <a:pt x="1267968" y="633984"/>
                  </a:lnTo>
                  <a:lnTo>
                    <a:pt x="1246632" y="643128"/>
                  </a:lnTo>
                  <a:lnTo>
                    <a:pt x="1234440" y="646176"/>
                  </a:lnTo>
                  <a:lnTo>
                    <a:pt x="1223772" y="647700"/>
                  </a:lnTo>
                  <a:close/>
                </a:path>
                <a:path w="1330960" h="647700">
                  <a:moveTo>
                    <a:pt x="1291742" y="617220"/>
                  </a:moveTo>
                  <a:lnTo>
                    <a:pt x="1211580" y="617220"/>
                  </a:lnTo>
                  <a:lnTo>
                    <a:pt x="1239012" y="612648"/>
                  </a:lnTo>
                  <a:lnTo>
                    <a:pt x="1246632" y="609600"/>
                  </a:lnTo>
                  <a:lnTo>
                    <a:pt x="1254252" y="605028"/>
                  </a:lnTo>
                  <a:lnTo>
                    <a:pt x="1261872" y="601980"/>
                  </a:lnTo>
                  <a:lnTo>
                    <a:pt x="1280160" y="583692"/>
                  </a:lnTo>
                  <a:lnTo>
                    <a:pt x="1284732" y="577596"/>
                  </a:lnTo>
                  <a:lnTo>
                    <a:pt x="1289304" y="569976"/>
                  </a:lnTo>
                  <a:lnTo>
                    <a:pt x="1295400" y="554736"/>
                  </a:lnTo>
                  <a:lnTo>
                    <a:pt x="1296924" y="545592"/>
                  </a:lnTo>
                  <a:lnTo>
                    <a:pt x="1298448" y="537972"/>
                  </a:lnTo>
                  <a:lnTo>
                    <a:pt x="1298448" y="109728"/>
                  </a:lnTo>
                  <a:lnTo>
                    <a:pt x="1295400" y="91440"/>
                  </a:lnTo>
                  <a:lnTo>
                    <a:pt x="1292352" y="83820"/>
                  </a:lnTo>
                  <a:lnTo>
                    <a:pt x="1287780" y="76200"/>
                  </a:lnTo>
                  <a:lnTo>
                    <a:pt x="1283208" y="70104"/>
                  </a:lnTo>
                  <a:lnTo>
                    <a:pt x="1278636" y="62484"/>
                  </a:lnTo>
                  <a:lnTo>
                    <a:pt x="1237488" y="35052"/>
                  </a:lnTo>
                  <a:lnTo>
                    <a:pt x="1228344" y="33528"/>
                  </a:lnTo>
                  <a:lnTo>
                    <a:pt x="1220724" y="32004"/>
                  </a:lnTo>
                  <a:lnTo>
                    <a:pt x="1292352" y="32004"/>
                  </a:lnTo>
                  <a:lnTo>
                    <a:pt x="1295400" y="35052"/>
                  </a:lnTo>
                  <a:lnTo>
                    <a:pt x="1310640" y="53340"/>
                  </a:lnTo>
                  <a:lnTo>
                    <a:pt x="1316736" y="62484"/>
                  </a:lnTo>
                  <a:lnTo>
                    <a:pt x="1325880" y="83820"/>
                  </a:lnTo>
                  <a:lnTo>
                    <a:pt x="1327404" y="96012"/>
                  </a:lnTo>
                  <a:lnTo>
                    <a:pt x="1330452" y="106680"/>
                  </a:lnTo>
                  <a:lnTo>
                    <a:pt x="1330452" y="530352"/>
                  </a:lnTo>
                  <a:lnTo>
                    <a:pt x="1327404" y="554736"/>
                  </a:lnTo>
                  <a:lnTo>
                    <a:pt x="1321308" y="576072"/>
                  </a:lnTo>
                  <a:lnTo>
                    <a:pt x="1315212" y="586740"/>
                  </a:lnTo>
                  <a:lnTo>
                    <a:pt x="1303020" y="605028"/>
                  </a:lnTo>
                  <a:lnTo>
                    <a:pt x="1295400" y="614172"/>
                  </a:lnTo>
                  <a:lnTo>
                    <a:pt x="1291742" y="6172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57862" y="3573268"/>
            <a:ext cx="1093470" cy="44450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algn="ctr">
              <a:lnSpc>
                <a:spcPct val="87500"/>
              </a:lnSpc>
              <a:spcBef>
                <a:spcPts val="245"/>
              </a:spcBef>
            </a:pPr>
            <a:r>
              <a:rPr sz="1000" b="1" spc="40" dirty="0">
                <a:solidFill>
                  <a:srgbClr val="FFFFFF"/>
                </a:solidFill>
                <a:latin typeface="Trebuchet MS"/>
                <a:cs typeface="Trebuchet MS"/>
              </a:rPr>
              <a:t>Remove</a:t>
            </a:r>
            <a:r>
              <a:rPr sz="1000" b="1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50" dirty="0">
                <a:solidFill>
                  <a:srgbClr val="FFFFFF"/>
                </a:solidFill>
                <a:latin typeface="Trebuchet MS"/>
                <a:cs typeface="Trebuchet MS"/>
              </a:rPr>
              <a:t>columns  </a:t>
            </a:r>
            <a:r>
              <a:rPr sz="1000" b="1" spc="30" dirty="0">
                <a:solidFill>
                  <a:srgbClr val="FFFFFF"/>
                </a:solidFill>
                <a:latin typeface="Trebuchet MS"/>
                <a:cs typeface="Trebuchet MS"/>
              </a:rPr>
              <a:t>which </a:t>
            </a:r>
            <a:r>
              <a:rPr sz="1000" b="1" spc="50" dirty="0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sz="1000" b="1" spc="35" dirty="0">
                <a:solidFill>
                  <a:srgbClr val="FFFFFF"/>
                </a:solidFill>
                <a:latin typeface="Trebuchet MS"/>
                <a:cs typeface="Trebuchet MS"/>
              </a:rPr>
              <a:t>only  </a:t>
            </a:r>
            <a:r>
              <a:rPr sz="1000" b="1" spc="10" dirty="0">
                <a:solidFill>
                  <a:srgbClr val="FFFFFF"/>
                </a:solidFill>
                <a:latin typeface="Trebuchet MS"/>
                <a:cs typeface="Trebuchet MS"/>
              </a:rPr>
              <a:t>one </a:t>
            </a:r>
            <a:r>
              <a:rPr sz="1000" b="1" spc="30" dirty="0">
                <a:solidFill>
                  <a:srgbClr val="FFFFFF"/>
                </a:solidFill>
                <a:latin typeface="Trebuchet MS"/>
                <a:cs typeface="Trebuchet MS"/>
              </a:rPr>
              <a:t>unique</a:t>
            </a:r>
            <a:r>
              <a:rPr sz="1000" b="1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30" dirty="0">
                <a:solidFill>
                  <a:srgbClr val="FFFFFF"/>
                </a:solidFill>
                <a:latin typeface="Trebuchet MS"/>
                <a:cs typeface="Trebuchet MS"/>
              </a:rPr>
              <a:t>value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24227" y="4139183"/>
            <a:ext cx="7717790" cy="694055"/>
          </a:xfrm>
          <a:custGeom>
            <a:avLst/>
            <a:gdLst/>
            <a:ahLst/>
            <a:cxnLst/>
            <a:rect l="l" t="t" r="r" b="b"/>
            <a:pathLst>
              <a:path w="7717790" h="694054">
                <a:moveTo>
                  <a:pt x="7717536" y="345960"/>
                </a:moveTo>
                <a:lnTo>
                  <a:pt x="7706868" y="335292"/>
                </a:lnTo>
                <a:lnTo>
                  <a:pt x="7409688" y="38100"/>
                </a:lnTo>
                <a:lnTo>
                  <a:pt x="7371588" y="0"/>
                </a:lnTo>
                <a:lnTo>
                  <a:pt x="7371588" y="99060"/>
                </a:lnTo>
                <a:lnTo>
                  <a:pt x="0" y="99060"/>
                </a:lnTo>
                <a:lnTo>
                  <a:pt x="0" y="592848"/>
                </a:lnTo>
                <a:lnTo>
                  <a:pt x="7371588" y="592848"/>
                </a:lnTo>
                <a:lnTo>
                  <a:pt x="7371588" y="693432"/>
                </a:lnTo>
                <a:lnTo>
                  <a:pt x="7409510" y="655332"/>
                </a:lnTo>
                <a:lnTo>
                  <a:pt x="7705395" y="358152"/>
                </a:lnTo>
                <a:lnTo>
                  <a:pt x="7717536" y="345960"/>
                </a:lnTo>
                <a:close/>
              </a:path>
            </a:pathLst>
          </a:custGeom>
          <a:solidFill>
            <a:srgbClr val="D4DFD6">
              <a:alpha val="8984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834388" y="4225494"/>
            <a:ext cx="65011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7314" indent="-95250">
              <a:lnSpc>
                <a:spcPct val="100000"/>
              </a:lnSpc>
              <a:spcBef>
                <a:spcPts val="95"/>
              </a:spcBef>
              <a:buChar char="•"/>
              <a:tabLst>
                <a:tab pos="107950" algn="l"/>
              </a:tabLst>
            </a:pPr>
            <a:r>
              <a:rPr sz="1000" spc="15" dirty="0">
                <a:latin typeface="Trebuchet MS"/>
                <a:cs typeface="Trebuchet MS"/>
              </a:rPr>
              <a:t>‘</a:t>
            </a:r>
            <a:r>
              <a:rPr sz="1000" b="1" spc="15" dirty="0">
                <a:latin typeface="Trebuchet MS"/>
                <a:cs typeface="Trebuchet MS"/>
              </a:rPr>
              <a:t>Lead</a:t>
            </a:r>
            <a:r>
              <a:rPr sz="1000" b="1" spc="-75" dirty="0">
                <a:latin typeface="Trebuchet MS"/>
                <a:cs typeface="Trebuchet MS"/>
              </a:rPr>
              <a:t> </a:t>
            </a:r>
            <a:r>
              <a:rPr sz="1000" b="1" spc="15" dirty="0">
                <a:latin typeface="Trebuchet MS"/>
                <a:cs typeface="Trebuchet MS"/>
              </a:rPr>
              <a:t>Source’</a:t>
            </a:r>
            <a:r>
              <a:rPr sz="1000" b="1" spc="-90" dirty="0">
                <a:latin typeface="Trebuchet MS"/>
                <a:cs typeface="Trebuchet MS"/>
              </a:rPr>
              <a:t> </a:t>
            </a:r>
            <a:r>
              <a:rPr sz="1000" spc="25" dirty="0">
                <a:latin typeface="Trebuchet MS"/>
                <a:cs typeface="Trebuchet MS"/>
              </a:rPr>
              <a:t>is</a:t>
            </a:r>
            <a:r>
              <a:rPr sz="1000" spc="-45" dirty="0">
                <a:latin typeface="Trebuchet MS"/>
                <a:cs typeface="Trebuchet MS"/>
              </a:rPr>
              <a:t> </a:t>
            </a:r>
            <a:r>
              <a:rPr sz="1000" spc="10" dirty="0">
                <a:latin typeface="Trebuchet MS"/>
                <a:cs typeface="Trebuchet MS"/>
              </a:rPr>
              <a:t>an</a:t>
            </a:r>
            <a:r>
              <a:rPr sz="1000" spc="-65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important</a:t>
            </a:r>
            <a:r>
              <a:rPr sz="1000" spc="-75" dirty="0">
                <a:latin typeface="Trebuchet MS"/>
                <a:cs typeface="Trebuchet MS"/>
              </a:rPr>
              <a:t> </a:t>
            </a:r>
            <a:r>
              <a:rPr sz="1000" spc="15" dirty="0">
                <a:latin typeface="Trebuchet MS"/>
                <a:cs typeface="Trebuchet MS"/>
              </a:rPr>
              <a:t>column</a:t>
            </a:r>
            <a:r>
              <a:rPr sz="1000" spc="-85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for</a:t>
            </a:r>
            <a:r>
              <a:rPr sz="1000" spc="-65" dirty="0">
                <a:latin typeface="Trebuchet MS"/>
                <a:cs typeface="Trebuchet MS"/>
              </a:rPr>
              <a:t> </a:t>
            </a:r>
            <a:r>
              <a:rPr sz="1000" spc="5" dirty="0">
                <a:latin typeface="Trebuchet MS"/>
                <a:cs typeface="Trebuchet MS"/>
              </a:rPr>
              <a:t>analysis.</a:t>
            </a:r>
            <a:r>
              <a:rPr sz="1000" spc="-140" dirty="0">
                <a:latin typeface="Trebuchet MS"/>
                <a:cs typeface="Trebuchet MS"/>
              </a:rPr>
              <a:t> </a:t>
            </a:r>
            <a:r>
              <a:rPr sz="1000" spc="25" dirty="0">
                <a:latin typeface="Trebuchet MS"/>
                <a:cs typeface="Trebuchet MS"/>
              </a:rPr>
              <a:t>Hence</a:t>
            </a:r>
            <a:r>
              <a:rPr sz="1000" spc="-70" dirty="0">
                <a:latin typeface="Trebuchet MS"/>
                <a:cs typeface="Trebuchet MS"/>
              </a:rPr>
              <a:t> </a:t>
            </a:r>
            <a:r>
              <a:rPr sz="1000" spc="-5" dirty="0">
                <a:latin typeface="Trebuchet MS"/>
                <a:cs typeface="Trebuchet MS"/>
              </a:rPr>
              <a:t>all</a:t>
            </a:r>
            <a:r>
              <a:rPr sz="1000" spc="-60" dirty="0">
                <a:latin typeface="Trebuchet MS"/>
                <a:cs typeface="Trebuchet MS"/>
              </a:rPr>
              <a:t> </a:t>
            </a:r>
            <a:r>
              <a:rPr sz="1000" spc="-20" dirty="0">
                <a:latin typeface="Trebuchet MS"/>
                <a:cs typeface="Trebuchet MS"/>
              </a:rPr>
              <a:t>the</a:t>
            </a:r>
            <a:r>
              <a:rPr sz="1000" spc="-75" dirty="0">
                <a:latin typeface="Trebuchet MS"/>
                <a:cs typeface="Trebuchet MS"/>
              </a:rPr>
              <a:t> </a:t>
            </a:r>
            <a:r>
              <a:rPr sz="1000" spc="10" dirty="0">
                <a:latin typeface="Trebuchet MS"/>
                <a:cs typeface="Trebuchet MS"/>
              </a:rPr>
              <a:t>rows</a:t>
            </a:r>
            <a:r>
              <a:rPr sz="1000" spc="-65" dirty="0">
                <a:latin typeface="Trebuchet MS"/>
                <a:cs typeface="Trebuchet MS"/>
              </a:rPr>
              <a:t> </a:t>
            </a:r>
            <a:r>
              <a:rPr sz="1000" spc="-45" dirty="0">
                <a:latin typeface="Trebuchet MS"/>
                <a:cs typeface="Trebuchet MS"/>
              </a:rPr>
              <a:t>that</a:t>
            </a:r>
            <a:r>
              <a:rPr sz="1000" spc="-70" dirty="0">
                <a:latin typeface="Trebuchet MS"/>
                <a:cs typeface="Trebuchet MS"/>
              </a:rPr>
              <a:t> </a:t>
            </a:r>
            <a:r>
              <a:rPr sz="1000" spc="10" dirty="0">
                <a:latin typeface="Trebuchet MS"/>
                <a:cs typeface="Trebuchet MS"/>
              </a:rPr>
              <a:t>have</a:t>
            </a:r>
            <a:r>
              <a:rPr sz="1000" spc="-60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null</a:t>
            </a:r>
            <a:r>
              <a:rPr sz="1000" spc="-60" dirty="0">
                <a:latin typeface="Trebuchet MS"/>
                <a:cs typeface="Trebuchet MS"/>
              </a:rPr>
              <a:t> </a:t>
            </a:r>
            <a:r>
              <a:rPr sz="1000" spc="15" dirty="0">
                <a:latin typeface="Trebuchet MS"/>
                <a:cs typeface="Trebuchet MS"/>
              </a:rPr>
              <a:t>values</a:t>
            </a:r>
            <a:r>
              <a:rPr sz="1000" spc="-65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for</a:t>
            </a:r>
            <a:r>
              <a:rPr sz="1000" spc="-65" dirty="0">
                <a:latin typeface="Trebuchet MS"/>
                <a:cs typeface="Trebuchet MS"/>
              </a:rPr>
              <a:t> </a:t>
            </a:r>
            <a:r>
              <a:rPr sz="1000" spc="-50" dirty="0">
                <a:latin typeface="Trebuchet MS"/>
                <a:cs typeface="Trebuchet MS"/>
              </a:rPr>
              <a:t>it</a:t>
            </a:r>
            <a:r>
              <a:rPr sz="1000" spc="-55" dirty="0">
                <a:latin typeface="Trebuchet MS"/>
                <a:cs typeface="Trebuchet MS"/>
              </a:rPr>
              <a:t> </a:t>
            </a:r>
            <a:r>
              <a:rPr sz="1000" spc="5" dirty="0">
                <a:latin typeface="Trebuchet MS"/>
                <a:cs typeface="Trebuchet MS"/>
              </a:rPr>
              <a:t>were</a:t>
            </a:r>
            <a:r>
              <a:rPr sz="1000" spc="-65" dirty="0">
                <a:latin typeface="Trebuchet MS"/>
                <a:cs typeface="Trebuchet MS"/>
              </a:rPr>
              <a:t> </a:t>
            </a:r>
            <a:r>
              <a:rPr sz="1000" spc="25" dirty="0">
                <a:latin typeface="Trebuchet MS"/>
                <a:cs typeface="Trebuchet MS"/>
              </a:rPr>
              <a:t>dropped.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24255" y="4162044"/>
            <a:ext cx="1330960" cy="647700"/>
            <a:chOff x="524255" y="4162044"/>
            <a:chExt cx="1330960" cy="647700"/>
          </a:xfrm>
        </p:grpSpPr>
        <p:sp>
          <p:nvSpPr>
            <p:cNvPr id="16" name="object 16"/>
            <p:cNvSpPr/>
            <p:nvPr/>
          </p:nvSpPr>
          <p:spPr>
            <a:xfrm>
              <a:off x="541020" y="4177284"/>
              <a:ext cx="1298575" cy="617220"/>
            </a:xfrm>
            <a:custGeom>
              <a:avLst/>
              <a:gdLst/>
              <a:ahLst/>
              <a:cxnLst/>
              <a:rect l="l" t="t" r="r" b="b"/>
              <a:pathLst>
                <a:path w="1298575" h="617220">
                  <a:moveTo>
                    <a:pt x="1196339" y="617220"/>
                  </a:moveTo>
                  <a:lnTo>
                    <a:pt x="102108" y="617220"/>
                  </a:lnTo>
                  <a:lnTo>
                    <a:pt x="62364" y="608957"/>
                  </a:lnTo>
                  <a:lnTo>
                    <a:pt x="29908" y="586549"/>
                  </a:lnTo>
                  <a:lnTo>
                    <a:pt x="8024" y="553569"/>
                  </a:lnTo>
                  <a:lnTo>
                    <a:pt x="0" y="513588"/>
                  </a:lnTo>
                  <a:lnTo>
                    <a:pt x="0" y="103632"/>
                  </a:lnTo>
                  <a:lnTo>
                    <a:pt x="8024" y="63007"/>
                  </a:lnTo>
                  <a:lnTo>
                    <a:pt x="29908" y="30099"/>
                  </a:lnTo>
                  <a:lnTo>
                    <a:pt x="62364" y="8048"/>
                  </a:lnTo>
                  <a:lnTo>
                    <a:pt x="102108" y="0"/>
                  </a:lnTo>
                  <a:lnTo>
                    <a:pt x="1196339" y="0"/>
                  </a:lnTo>
                  <a:lnTo>
                    <a:pt x="1236083" y="8048"/>
                  </a:lnTo>
                  <a:lnTo>
                    <a:pt x="1268539" y="30099"/>
                  </a:lnTo>
                  <a:lnTo>
                    <a:pt x="1290423" y="63007"/>
                  </a:lnTo>
                  <a:lnTo>
                    <a:pt x="1298448" y="103632"/>
                  </a:lnTo>
                  <a:lnTo>
                    <a:pt x="1298448" y="513588"/>
                  </a:lnTo>
                  <a:lnTo>
                    <a:pt x="1290423" y="553569"/>
                  </a:lnTo>
                  <a:lnTo>
                    <a:pt x="1268539" y="586549"/>
                  </a:lnTo>
                  <a:lnTo>
                    <a:pt x="1236083" y="608957"/>
                  </a:lnTo>
                  <a:lnTo>
                    <a:pt x="1196339" y="617220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4255" y="4162044"/>
              <a:ext cx="1330960" cy="647700"/>
            </a:xfrm>
            <a:custGeom>
              <a:avLst/>
              <a:gdLst/>
              <a:ahLst/>
              <a:cxnLst/>
              <a:rect l="l" t="t" r="r" b="b"/>
              <a:pathLst>
                <a:path w="1330960" h="647700">
                  <a:moveTo>
                    <a:pt x="1223772" y="647700"/>
                  </a:moveTo>
                  <a:lnTo>
                    <a:pt x="118872" y="647700"/>
                  </a:lnTo>
                  <a:lnTo>
                    <a:pt x="94488" y="644652"/>
                  </a:lnTo>
                  <a:lnTo>
                    <a:pt x="82296" y="641604"/>
                  </a:lnTo>
                  <a:lnTo>
                    <a:pt x="71628" y="638556"/>
                  </a:lnTo>
                  <a:lnTo>
                    <a:pt x="62484" y="632460"/>
                  </a:lnTo>
                  <a:lnTo>
                    <a:pt x="51816" y="626364"/>
                  </a:lnTo>
                  <a:lnTo>
                    <a:pt x="42672" y="620268"/>
                  </a:lnTo>
                  <a:lnTo>
                    <a:pt x="35052" y="612648"/>
                  </a:lnTo>
                  <a:lnTo>
                    <a:pt x="19812" y="594360"/>
                  </a:lnTo>
                  <a:lnTo>
                    <a:pt x="15240" y="585216"/>
                  </a:lnTo>
                  <a:lnTo>
                    <a:pt x="9144" y="574548"/>
                  </a:lnTo>
                  <a:lnTo>
                    <a:pt x="6096" y="563880"/>
                  </a:lnTo>
                  <a:lnTo>
                    <a:pt x="3048" y="551688"/>
                  </a:lnTo>
                  <a:lnTo>
                    <a:pt x="1524" y="541020"/>
                  </a:lnTo>
                  <a:lnTo>
                    <a:pt x="0" y="528828"/>
                  </a:lnTo>
                  <a:lnTo>
                    <a:pt x="0" y="117348"/>
                  </a:lnTo>
                  <a:lnTo>
                    <a:pt x="15240" y="60960"/>
                  </a:lnTo>
                  <a:lnTo>
                    <a:pt x="44196" y="25908"/>
                  </a:lnTo>
                  <a:lnTo>
                    <a:pt x="83820" y="4572"/>
                  </a:lnTo>
                  <a:lnTo>
                    <a:pt x="108204" y="0"/>
                  </a:lnTo>
                  <a:lnTo>
                    <a:pt x="1225296" y="0"/>
                  </a:lnTo>
                  <a:lnTo>
                    <a:pt x="1237488" y="3048"/>
                  </a:lnTo>
                  <a:lnTo>
                    <a:pt x="1258824" y="9144"/>
                  </a:lnTo>
                  <a:lnTo>
                    <a:pt x="1269492" y="15240"/>
                  </a:lnTo>
                  <a:lnTo>
                    <a:pt x="1278636" y="19812"/>
                  </a:lnTo>
                  <a:lnTo>
                    <a:pt x="1293266" y="32004"/>
                  </a:lnTo>
                  <a:lnTo>
                    <a:pt x="109728" y="32004"/>
                  </a:lnTo>
                  <a:lnTo>
                    <a:pt x="100584" y="33528"/>
                  </a:lnTo>
                  <a:lnTo>
                    <a:pt x="92964" y="35052"/>
                  </a:lnTo>
                  <a:lnTo>
                    <a:pt x="83820" y="38100"/>
                  </a:lnTo>
                  <a:lnTo>
                    <a:pt x="76200" y="42672"/>
                  </a:lnTo>
                  <a:lnTo>
                    <a:pt x="70104" y="47244"/>
                  </a:lnTo>
                  <a:lnTo>
                    <a:pt x="62484" y="51816"/>
                  </a:lnTo>
                  <a:lnTo>
                    <a:pt x="56388" y="57912"/>
                  </a:lnTo>
                  <a:lnTo>
                    <a:pt x="51816" y="64008"/>
                  </a:lnTo>
                  <a:lnTo>
                    <a:pt x="45720" y="70104"/>
                  </a:lnTo>
                  <a:lnTo>
                    <a:pt x="42672" y="77724"/>
                  </a:lnTo>
                  <a:lnTo>
                    <a:pt x="38100" y="85344"/>
                  </a:lnTo>
                  <a:lnTo>
                    <a:pt x="35052" y="92964"/>
                  </a:lnTo>
                  <a:lnTo>
                    <a:pt x="33528" y="102108"/>
                  </a:lnTo>
                  <a:lnTo>
                    <a:pt x="32004" y="109728"/>
                  </a:lnTo>
                  <a:lnTo>
                    <a:pt x="32004" y="539496"/>
                  </a:lnTo>
                  <a:lnTo>
                    <a:pt x="47244" y="579120"/>
                  </a:lnTo>
                  <a:lnTo>
                    <a:pt x="71628" y="601980"/>
                  </a:lnTo>
                  <a:lnTo>
                    <a:pt x="77724" y="606552"/>
                  </a:lnTo>
                  <a:lnTo>
                    <a:pt x="85344" y="609600"/>
                  </a:lnTo>
                  <a:lnTo>
                    <a:pt x="94488" y="612648"/>
                  </a:lnTo>
                  <a:lnTo>
                    <a:pt x="102108" y="614172"/>
                  </a:lnTo>
                  <a:lnTo>
                    <a:pt x="111252" y="615696"/>
                  </a:lnTo>
                  <a:lnTo>
                    <a:pt x="1293876" y="615696"/>
                  </a:lnTo>
                  <a:lnTo>
                    <a:pt x="1287780" y="621792"/>
                  </a:lnTo>
                  <a:lnTo>
                    <a:pt x="1278636" y="627888"/>
                  </a:lnTo>
                  <a:lnTo>
                    <a:pt x="1267968" y="633984"/>
                  </a:lnTo>
                  <a:lnTo>
                    <a:pt x="1246632" y="643128"/>
                  </a:lnTo>
                  <a:lnTo>
                    <a:pt x="1235964" y="644652"/>
                  </a:lnTo>
                  <a:lnTo>
                    <a:pt x="1223772" y="647700"/>
                  </a:lnTo>
                  <a:close/>
                </a:path>
                <a:path w="1330960" h="647700">
                  <a:moveTo>
                    <a:pt x="1293876" y="615696"/>
                  </a:moveTo>
                  <a:lnTo>
                    <a:pt x="1222248" y="615696"/>
                  </a:lnTo>
                  <a:lnTo>
                    <a:pt x="1231392" y="614172"/>
                  </a:lnTo>
                  <a:lnTo>
                    <a:pt x="1239012" y="612648"/>
                  </a:lnTo>
                  <a:lnTo>
                    <a:pt x="1280160" y="583692"/>
                  </a:lnTo>
                  <a:lnTo>
                    <a:pt x="1298448" y="545592"/>
                  </a:lnTo>
                  <a:lnTo>
                    <a:pt x="1298448" y="537972"/>
                  </a:lnTo>
                  <a:lnTo>
                    <a:pt x="1299972" y="528828"/>
                  </a:lnTo>
                  <a:lnTo>
                    <a:pt x="1299972" y="118872"/>
                  </a:lnTo>
                  <a:lnTo>
                    <a:pt x="1298448" y="108204"/>
                  </a:lnTo>
                  <a:lnTo>
                    <a:pt x="1296924" y="100584"/>
                  </a:lnTo>
                  <a:lnTo>
                    <a:pt x="1295400" y="91440"/>
                  </a:lnTo>
                  <a:lnTo>
                    <a:pt x="1292352" y="83820"/>
                  </a:lnTo>
                  <a:lnTo>
                    <a:pt x="1287780" y="76200"/>
                  </a:lnTo>
                  <a:lnTo>
                    <a:pt x="1284732" y="68580"/>
                  </a:lnTo>
                  <a:lnTo>
                    <a:pt x="1278636" y="62484"/>
                  </a:lnTo>
                  <a:lnTo>
                    <a:pt x="1274064" y="56388"/>
                  </a:lnTo>
                  <a:lnTo>
                    <a:pt x="1266444" y="50292"/>
                  </a:lnTo>
                  <a:lnTo>
                    <a:pt x="1229868" y="33528"/>
                  </a:lnTo>
                  <a:lnTo>
                    <a:pt x="1220724" y="32004"/>
                  </a:lnTo>
                  <a:lnTo>
                    <a:pt x="1293266" y="32004"/>
                  </a:lnTo>
                  <a:lnTo>
                    <a:pt x="1316736" y="62484"/>
                  </a:lnTo>
                  <a:lnTo>
                    <a:pt x="1330452" y="106680"/>
                  </a:lnTo>
                  <a:lnTo>
                    <a:pt x="1330452" y="542544"/>
                  </a:lnTo>
                  <a:lnTo>
                    <a:pt x="1316736" y="586740"/>
                  </a:lnTo>
                  <a:lnTo>
                    <a:pt x="1295400" y="614172"/>
                  </a:lnTo>
                  <a:lnTo>
                    <a:pt x="1293876" y="6156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54808" y="4210238"/>
            <a:ext cx="1071245" cy="53022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1270" algn="ctr">
              <a:lnSpc>
                <a:spcPts val="960"/>
              </a:lnSpc>
              <a:spcBef>
                <a:spcPts val="240"/>
              </a:spcBef>
            </a:pPr>
            <a:r>
              <a:rPr sz="900" b="1" spc="60" dirty="0">
                <a:solidFill>
                  <a:srgbClr val="FFFFFF"/>
                </a:solidFill>
                <a:latin typeface="Trebuchet MS"/>
                <a:cs typeface="Trebuchet MS"/>
              </a:rPr>
              <a:t>Removing </a:t>
            </a:r>
            <a:r>
              <a:rPr sz="900" b="1" spc="40" dirty="0">
                <a:solidFill>
                  <a:srgbClr val="FFFFFF"/>
                </a:solidFill>
                <a:latin typeface="Trebuchet MS"/>
                <a:cs typeface="Trebuchet MS"/>
              </a:rPr>
              <a:t>rows  </a:t>
            </a:r>
            <a:r>
              <a:rPr sz="900" b="1" spc="20" dirty="0">
                <a:solidFill>
                  <a:srgbClr val="FFFFFF"/>
                </a:solidFill>
                <a:latin typeface="Trebuchet MS"/>
                <a:cs typeface="Trebuchet MS"/>
              </a:rPr>
              <a:t>where </a:t>
            </a:r>
            <a:r>
              <a:rPr sz="900" b="1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900" b="1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30" dirty="0">
                <a:solidFill>
                  <a:srgbClr val="FFFFFF"/>
                </a:solidFill>
                <a:latin typeface="Trebuchet MS"/>
                <a:cs typeface="Trebuchet MS"/>
              </a:rPr>
              <a:t>particular  </a:t>
            </a:r>
            <a:r>
              <a:rPr sz="900" b="1" spc="55" dirty="0">
                <a:solidFill>
                  <a:srgbClr val="FFFFFF"/>
                </a:solidFill>
                <a:latin typeface="Trebuchet MS"/>
                <a:cs typeface="Trebuchet MS"/>
              </a:rPr>
              <a:t>column </a:t>
            </a:r>
            <a:r>
              <a:rPr sz="900" b="1" spc="50" dirty="0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sz="900" b="1" spc="60" dirty="0">
                <a:solidFill>
                  <a:srgbClr val="FFFFFF"/>
                </a:solidFill>
                <a:latin typeface="Trebuchet MS"/>
                <a:cs typeface="Trebuchet MS"/>
              </a:rPr>
              <a:t>high  </a:t>
            </a:r>
            <a:r>
              <a:rPr sz="900" b="1" spc="75" dirty="0">
                <a:solidFill>
                  <a:srgbClr val="FFFFFF"/>
                </a:solidFill>
                <a:latin typeface="Trebuchet MS"/>
                <a:cs typeface="Trebuchet MS"/>
              </a:rPr>
              <a:t>missing</a:t>
            </a:r>
            <a:r>
              <a:rPr sz="9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45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808988" y="4817363"/>
            <a:ext cx="7747000" cy="692150"/>
          </a:xfrm>
          <a:custGeom>
            <a:avLst/>
            <a:gdLst/>
            <a:ahLst/>
            <a:cxnLst/>
            <a:rect l="l" t="t" r="r" b="b"/>
            <a:pathLst>
              <a:path w="7747000" h="692150">
                <a:moveTo>
                  <a:pt x="7746492" y="345960"/>
                </a:moveTo>
                <a:lnTo>
                  <a:pt x="7735824" y="335292"/>
                </a:lnTo>
                <a:lnTo>
                  <a:pt x="7438644" y="38100"/>
                </a:lnTo>
                <a:lnTo>
                  <a:pt x="7400544" y="0"/>
                </a:lnTo>
                <a:lnTo>
                  <a:pt x="7400544" y="99060"/>
                </a:lnTo>
                <a:lnTo>
                  <a:pt x="0" y="99060"/>
                </a:lnTo>
                <a:lnTo>
                  <a:pt x="0" y="592848"/>
                </a:lnTo>
                <a:lnTo>
                  <a:pt x="7400544" y="592848"/>
                </a:lnTo>
                <a:lnTo>
                  <a:pt x="7400544" y="691908"/>
                </a:lnTo>
                <a:lnTo>
                  <a:pt x="7438644" y="653808"/>
                </a:lnTo>
                <a:lnTo>
                  <a:pt x="7734300" y="358152"/>
                </a:lnTo>
                <a:lnTo>
                  <a:pt x="7746492" y="345960"/>
                </a:lnTo>
                <a:close/>
              </a:path>
            </a:pathLst>
          </a:custGeom>
          <a:solidFill>
            <a:srgbClr val="D4DFD6">
              <a:alpha val="8984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819179" y="4903696"/>
            <a:ext cx="7404734" cy="33337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06680" marR="5080" indent="-94615">
              <a:lnSpc>
                <a:spcPts val="1140"/>
              </a:lnSpc>
              <a:spcBef>
                <a:spcPts val="254"/>
              </a:spcBef>
              <a:buChar char="•"/>
              <a:tabLst>
                <a:tab pos="107950" algn="l"/>
              </a:tabLst>
            </a:pPr>
            <a:r>
              <a:rPr sz="1050" spc="25" dirty="0">
                <a:latin typeface="Trebuchet MS"/>
                <a:cs typeface="Trebuchet MS"/>
              </a:rPr>
              <a:t>The</a:t>
            </a:r>
            <a:r>
              <a:rPr sz="1050" spc="-30" dirty="0">
                <a:latin typeface="Trebuchet MS"/>
                <a:cs typeface="Trebuchet MS"/>
              </a:rPr>
              <a:t> </a:t>
            </a:r>
            <a:r>
              <a:rPr sz="1050" spc="35" dirty="0">
                <a:latin typeface="Trebuchet MS"/>
                <a:cs typeface="Trebuchet MS"/>
              </a:rPr>
              <a:t>columns</a:t>
            </a:r>
            <a:r>
              <a:rPr sz="1050" spc="-20" dirty="0">
                <a:latin typeface="Trebuchet MS"/>
                <a:cs typeface="Trebuchet MS"/>
              </a:rPr>
              <a:t> </a:t>
            </a:r>
            <a:r>
              <a:rPr sz="1050" b="1" spc="25" dirty="0">
                <a:latin typeface="Trebuchet MS"/>
                <a:cs typeface="Trebuchet MS"/>
              </a:rPr>
              <a:t>‘TotalVisits</a:t>
            </a:r>
            <a:r>
              <a:rPr sz="1050" spc="25" dirty="0">
                <a:latin typeface="Trebuchet MS"/>
                <a:cs typeface="Trebuchet MS"/>
              </a:rPr>
              <a:t>’</a:t>
            </a:r>
            <a:r>
              <a:rPr sz="1050" spc="-120" dirty="0">
                <a:latin typeface="Trebuchet MS"/>
                <a:cs typeface="Trebuchet MS"/>
              </a:rPr>
              <a:t> </a:t>
            </a:r>
            <a:r>
              <a:rPr sz="1050" spc="40" dirty="0">
                <a:latin typeface="Trebuchet MS"/>
                <a:cs typeface="Trebuchet MS"/>
              </a:rPr>
              <a:t>and</a:t>
            </a:r>
            <a:r>
              <a:rPr sz="1050" spc="-125" dirty="0">
                <a:latin typeface="Trebuchet MS"/>
                <a:cs typeface="Trebuchet MS"/>
              </a:rPr>
              <a:t> </a:t>
            </a:r>
            <a:r>
              <a:rPr sz="1050" spc="35" dirty="0">
                <a:latin typeface="Trebuchet MS"/>
                <a:cs typeface="Trebuchet MS"/>
              </a:rPr>
              <a:t>‘</a:t>
            </a:r>
            <a:r>
              <a:rPr sz="1050" b="1" spc="35" dirty="0">
                <a:latin typeface="Trebuchet MS"/>
                <a:cs typeface="Trebuchet MS"/>
              </a:rPr>
              <a:t>Page</a:t>
            </a:r>
            <a:r>
              <a:rPr sz="1050" b="1" spc="-145" dirty="0">
                <a:latin typeface="Trebuchet MS"/>
                <a:cs typeface="Trebuchet MS"/>
              </a:rPr>
              <a:t> </a:t>
            </a:r>
            <a:r>
              <a:rPr sz="1050" b="1" spc="55" dirty="0">
                <a:latin typeface="Trebuchet MS"/>
                <a:cs typeface="Trebuchet MS"/>
              </a:rPr>
              <a:t>Views</a:t>
            </a:r>
            <a:r>
              <a:rPr sz="1050" b="1" spc="-30" dirty="0">
                <a:latin typeface="Trebuchet MS"/>
                <a:cs typeface="Trebuchet MS"/>
              </a:rPr>
              <a:t> </a:t>
            </a:r>
            <a:r>
              <a:rPr sz="1050" b="1" spc="35" dirty="0">
                <a:latin typeface="Trebuchet MS"/>
                <a:cs typeface="Trebuchet MS"/>
              </a:rPr>
              <a:t>Per</a:t>
            </a:r>
            <a:r>
              <a:rPr sz="1050" b="1" spc="-150" dirty="0">
                <a:latin typeface="Trebuchet MS"/>
                <a:cs typeface="Trebuchet MS"/>
              </a:rPr>
              <a:t> </a:t>
            </a:r>
            <a:r>
              <a:rPr sz="1050" b="1" spc="30" dirty="0">
                <a:latin typeface="Trebuchet MS"/>
                <a:cs typeface="Trebuchet MS"/>
              </a:rPr>
              <a:t>Visit</a:t>
            </a:r>
            <a:r>
              <a:rPr sz="1050" spc="30" dirty="0">
                <a:latin typeface="Trebuchet MS"/>
                <a:cs typeface="Trebuchet MS"/>
              </a:rPr>
              <a:t>’</a:t>
            </a:r>
            <a:r>
              <a:rPr sz="1050" spc="-145" dirty="0">
                <a:latin typeface="Trebuchet MS"/>
                <a:cs typeface="Trebuchet MS"/>
              </a:rPr>
              <a:t> </a:t>
            </a:r>
            <a:r>
              <a:rPr sz="1050" spc="10" dirty="0">
                <a:latin typeface="Trebuchet MS"/>
                <a:cs typeface="Trebuchet MS"/>
              </a:rPr>
              <a:t>are</a:t>
            </a:r>
            <a:r>
              <a:rPr sz="1050" spc="-35" dirty="0">
                <a:latin typeface="Trebuchet MS"/>
                <a:cs typeface="Trebuchet MS"/>
              </a:rPr>
              <a:t> </a:t>
            </a:r>
            <a:r>
              <a:rPr sz="1050" spc="20" dirty="0">
                <a:latin typeface="Trebuchet MS"/>
                <a:cs typeface="Trebuchet MS"/>
              </a:rPr>
              <a:t>continuous</a:t>
            </a:r>
            <a:r>
              <a:rPr sz="1050" spc="-10" dirty="0">
                <a:latin typeface="Trebuchet MS"/>
                <a:cs typeface="Trebuchet MS"/>
              </a:rPr>
              <a:t> </a:t>
            </a:r>
            <a:r>
              <a:rPr sz="1050" spc="30" dirty="0">
                <a:latin typeface="Trebuchet MS"/>
                <a:cs typeface="Trebuchet MS"/>
              </a:rPr>
              <a:t>variables</a:t>
            </a:r>
            <a:r>
              <a:rPr sz="1050" spc="-10" dirty="0">
                <a:latin typeface="Trebuchet MS"/>
                <a:cs typeface="Trebuchet MS"/>
              </a:rPr>
              <a:t> </a:t>
            </a:r>
            <a:r>
              <a:rPr sz="1050" spc="-5" dirty="0">
                <a:latin typeface="Trebuchet MS"/>
                <a:cs typeface="Trebuchet MS"/>
              </a:rPr>
              <a:t>with</a:t>
            </a:r>
            <a:r>
              <a:rPr sz="1050" spc="-45" dirty="0">
                <a:latin typeface="Trebuchet MS"/>
                <a:cs typeface="Trebuchet MS"/>
              </a:rPr>
              <a:t> </a:t>
            </a:r>
            <a:r>
              <a:rPr sz="1050" dirty="0">
                <a:latin typeface="Trebuchet MS"/>
                <a:cs typeface="Trebuchet MS"/>
              </a:rPr>
              <a:t>outliers.</a:t>
            </a:r>
            <a:r>
              <a:rPr sz="1050" spc="-110" dirty="0">
                <a:latin typeface="Trebuchet MS"/>
                <a:cs typeface="Trebuchet MS"/>
              </a:rPr>
              <a:t> </a:t>
            </a:r>
            <a:r>
              <a:rPr sz="1050" spc="40" dirty="0">
                <a:latin typeface="Trebuchet MS"/>
                <a:cs typeface="Trebuchet MS"/>
              </a:rPr>
              <a:t>Hence</a:t>
            </a:r>
            <a:r>
              <a:rPr sz="1050" spc="-30" dirty="0">
                <a:latin typeface="Trebuchet MS"/>
                <a:cs typeface="Trebuchet MS"/>
              </a:rPr>
              <a:t> </a:t>
            </a:r>
            <a:r>
              <a:rPr sz="1050" spc="-10" dirty="0">
                <a:latin typeface="Trebuchet MS"/>
                <a:cs typeface="Trebuchet MS"/>
              </a:rPr>
              <a:t>the</a:t>
            </a:r>
            <a:r>
              <a:rPr sz="1050" spc="-35" dirty="0">
                <a:latin typeface="Trebuchet MS"/>
                <a:cs typeface="Trebuchet MS"/>
              </a:rPr>
              <a:t> </a:t>
            </a:r>
            <a:r>
              <a:rPr sz="1050" spc="10" dirty="0">
                <a:latin typeface="Trebuchet MS"/>
                <a:cs typeface="Trebuchet MS"/>
              </a:rPr>
              <a:t>null</a:t>
            </a:r>
            <a:r>
              <a:rPr sz="1050" spc="-35" dirty="0">
                <a:latin typeface="Trebuchet MS"/>
                <a:cs typeface="Trebuchet MS"/>
              </a:rPr>
              <a:t> </a:t>
            </a:r>
            <a:r>
              <a:rPr sz="1050" spc="25" dirty="0">
                <a:latin typeface="Trebuchet MS"/>
                <a:cs typeface="Trebuchet MS"/>
              </a:rPr>
              <a:t>values</a:t>
            </a:r>
            <a:r>
              <a:rPr sz="1050" spc="-20" dirty="0">
                <a:latin typeface="Trebuchet MS"/>
                <a:cs typeface="Trebuchet MS"/>
              </a:rPr>
              <a:t> </a:t>
            </a:r>
            <a:r>
              <a:rPr sz="1050" spc="5" dirty="0">
                <a:latin typeface="Trebuchet MS"/>
                <a:cs typeface="Trebuchet MS"/>
              </a:rPr>
              <a:t>for  </a:t>
            </a:r>
            <a:r>
              <a:rPr sz="1050" spc="15" dirty="0">
                <a:latin typeface="Trebuchet MS"/>
                <a:cs typeface="Trebuchet MS"/>
              </a:rPr>
              <a:t>these</a:t>
            </a:r>
            <a:r>
              <a:rPr sz="1050" spc="-45" dirty="0">
                <a:latin typeface="Trebuchet MS"/>
                <a:cs typeface="Trebuchet MS"/>
              </a:rPr>
              <a:t> </a:t>
            </a:r>
            <a:r>
              <a:rPr sz="1050" spc="35" dirty="0">
                <a:latin typeface="Trebuchet MS"/>
                <a:cs typeface="Trebuchet MS"/>
              </a:rPr>
              <a:t>columns</a:t>
            </a:r>
            <a:r>
              <a:rPr sz="1050" spc="-30" dirty="0">
                <a:latin typeface="Trebuchet MS"/>
                <a:cs typeface="Trebuchet MS"/>
              </a:rPr>
              <a:t> </a:t>
            </a:r>
            <a:r>
              <a:rPr sz="1050" spc="20" dirty="0">
                <a:latin typeface="Trebuchet MS"/>
                <a:cs typeface="Trebuchet MS"/>
              </a:rPr>
              <a:t>were</a:t>
            </a:r>
            <a:r>
              <a:rPr sz="1050" spc="-55" dirty="0">
                <a:latin typeface="Trebuchet MS"/>
                <a:cs typeface="Trebuchet MS"/>
              </a:rPr>
              <a:t> </a:t>
            </a:r>
            <a:r>
              <a:rPr sz="1050" spc="25" dirty="0">
                <a:latin typeface="Trebuchet MS"/>
                <a:cs typeface="Trebuchet MS"/>
              </a:rPr>
              <a:t>imputed</a:t>
            </a:r>
            <a:r>
              <a:rPr sz="1050" spc="-45" dirty="0">
                <a:latin typeface="Trebuchet MS"/>
                <a:cs typeface="Trebuchet MS"/>
              </a:rPr>
              <a:t> </a:t>
            </a:r>
            <a:r>
              <a:rPr sz="1050" spc="-5" dirty="0">
                <a:latin typeface="Trebuchet MS"/>
                <a:cs typeface="Trebuchet MS"/>
              </a:rPr>
              <a:t>with</a:t>
            </a:r>
            <a:r>
              <a:rPr sz="1050" spc="-40" dirty="0">
                <a:latin typeface="Trebuchet MS"/>
                <a:cs typeface="Trebuchet MS"/>
              </a:rPr>
              <a:t> </a:t>
            </a:r>
            <a:r>
              <a:rPr sz="1050" spc="-10" dirty="0">
                <a:latin typeface="Trebuchet MS"/>
                <a:cs typeface="Trebuchet MS"/>
              </a:rPr>
              <a:t>the</a:t>
            </a:r>
            <a:r>
              <a:rPr sz="1050" spc="-45" dirty="0">
                <a:latin typeface="Trebuchet MS"/>
                <a:cs typeface="Trebuchet MS"/>
              </a:rPr>
              <a:t> </a:t>
            </a:r>
            <a:r>
              <a:rPr sz="1050" spc="30" dirty="0">
                <a:latin typeface="Trebuchet MS"/>
                <a:cs typeface="Trebuchet MS"/>
              </a:rPr>
              <a:t>column</a:t>
            </a:r>
            <a:r>
              <a:rPr sz="1050" spc="-35" dirty="0">
                <a:latin typeface="Trebuchet MS"/>
                <a:cs typeface="Trebuchet MS"/>
              </a:rPr>
              <a:t> </a:t>
            </a:r>
            <a:r>
              <a:rPr sz="1050" spc="35" dirty="0">
                <a:latin typeface="Trebuchet MS"/>
                <a:cs typeface="Trebuchet MS"/>
              </a:rPr>
              <a:t>median</a:t>
            </a:r>
            <a:r>
              <a:rPr sz="1050" spc="-45" dirty="0">
                <a:latin typeface="Trebuchet MS"/>
                <a:cs typeface="Trebuchet MS"/>
              </a:rPr>
              <a:t> </a:t>
            </a:r>
            <a:r>
              <a:rPr sz="1050" spc="15" dirty="0">
                <a:latin typeface="Trebuchet MS"/>
                <a:cs typeface="Trebuchet MS"/>
              </a:rPr>
              <a:t>values.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10539" y="4840223"/>
            <a:ext cx="1330960" cy="647700"/>
            <a:chOff x="510539" y="4840223"/>
            <a:chExt cx="1330960" cy="647700"/>
          </a:xfrm>
        </p:grpSpPr>
        <p:sp>
          <p:nvSpPr>
            <p:cNvPr id="22" name="object 22"/>
            <p:cNvSpPr/>
            <p:nvPr/>
          </p:nvSpPr>
          <p:spPr>
            <a:xfrm>
              <a:off x="525780" y="4855463"/>
              <a:ext cx="1298575" cy="615950"/>
            </a:xfrm>
            <a:custGeom>
              <a:avLst/>
              <a:gdLst/>
              <a:ahLst/>
              <a:cxnLst/>
              <a:rect l="l" t="t" r="r" b="b"/>
              <a:pathLst>
                <a:path w="1298575" h="615950">
                  <a:moveTo>
                    <a:pt x="1196339" y="615695"/>
                  </a:moveTo>
                  <a:lnTo>
                    <a:pt x="102108" y="615695"/>
                  </a:lnTo>
                  <a:lnTo>
                    <a:pt x="62364" y="607671"/>
                  </a:lnTo>
                  <a:lnTo>
                    <a:pt x="29908" y="585787"/>
                  </a:lnTo>
                  <a:lnTo>
                    <a:pt x="8024" y="553331"/>
                  </a:lnTo>
                  <a:lnTo>
                    <a:pt x="0" y="513587"/>
                  </a:lnTo>
                  <a:lnTo>
                    <a:pt x="0" y="102107"/>
                  </a:lnTo>
                  <a:lnTo>
                    <a:pt x="8024" y="62364"/>
                  </a:lnTo>
                  <a:lnTo>
                    <a:pt x="29908" y="29908"/>
                  </a:lnTo>
                  <a:lnTo>
                    <a:pt x="62364" y="8024"/>
                  </a:lnTo>
                  <a:lnTo>
                    <a:pt x="102108" y="0"/>
                  </a:lnTo>
                  <a:lnTo>
                    <a:pt x="1196339" y="0"/>
                  </a:lnTo>
                  <a:lnTo>
                    <a:pt x="1236083" y="8024"/>
                  </a:lnTo>
                  <a:lnTo>
                    <a:pt x="1268539" y="29908"/>
                  </a:lnTo>
                  <a:lnTo>
                    <a:pt x="1290423" y="62364"/>
                  </a:lnTo>
                  <a:lnTo>
                    <a:pt x="1298448" y="102107"/>
                  </a:lnTo>
                  <a:lnTo>
                    <a:pt x="1298448" y="513587"/>
                  </a:lnTo>
                  <a:lnTo>
                    <a:pt x="1290423" y="553331"/>
                  </a:lnTo>
                  <a:lnTo>
                    <a:pt x="1268539" y="585787"/>
                  </a:lnTo>
                  <a:lnTo>
                    <a:pt x="1236083" y="607671"/>
                  </a:lnTo>
                  <a:lnTo>
                    <a:pt x="1196339" y="615695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0539" y="4840223"/>
              <a:ext cx="1330960" cy="647700"/>
            </a:xfrm>
            <a:custGeom>
              <a:avLst/>
              <a:gdLst/>
              <a:ahLst/>
              <a:cxnLst/>
              <a:rect l="l" t="t" r="r" b="b"/>
              <a:pathLst>
                <a:path w="1330960" h="647700">
                  <a:moveTo>
                    <a:pt x="1211580" y="647700"/>
                  </a:moveTo>
                  <a:lnTo>
                    <a:pt x="117348" y="647700"/>
                  </a:lnTo>
                  <a:lnTo>
                    <a:pt x="92964" y="644652"/>
                  </a:lnTo>
                  <a:lnTo>
                    <a:pt x="42672" y="620268"/>
                  </a:lnTo>
                  <a:lnTo>
                    <a:pt x="13716" y="585216"/>
                  </a:lnTo>
                  <a:lnTo>
                    <a:pt x="0" y="539496"/>
                  </a:lnTo>
                  <a:lnTo>
                    <a:pt x="0" y="105156"/>
                  </a:lnTo>
                  <a:lnTo>
                    <a:pt x="13716" y="60960"/>
                  </a:lnTo>
                  <a:lnTo>
                    <a:pt x="42672" y="25908"/>
                  </a:lnTo>
                  <a:lnTo>
                    <a:pt x="83820" y="4572"/>
                  </a:lnTo>
                  <a:lnTo>
                    <a:pt x="106680" y="0"/>
                  </a:lnTo>
                  <a:lnTo>
                    <a:pt x="1223772" y="0"/>
                  </a:lnTo>
                  <a:lnTo>
                    <a:pt x="1267968" y="13716"/>
                  </a:lnTo>
                  <a:lnTo>
                    <a:pt x="1290828" y="30480"/>
                  </a:lnTo>
                  <a:lnTo>
                    <a:pt x="117348" y="30480"/>
                  </a:lnTo>
                  <a:lnTo>
                    <a:pt x="99060" y="33528"/>
                  </a:lnTo>
                  <a:lnTo>
                    <a:pt x="91440" y="35052"/>
                  </a:lnTo>
                  <a:lnTo>
                    <a:pt x="76200" y="41148"/>
                  </a:lnTo>
                  <a:lnTo>
                    <a:pt x="68580" y="45720"/>
                  </a:lnTo>
                  <a:lnTo>
                    <a:pt x="62484" y="51816"/>
                  </a:lnTo>
                  <a:lnTo>
                    <a:pt x="56388" y="56388"/>
                  </a:lnTo>
                  <a:lnTo>
                    <a:pt x="50292" y="62484"/>
                  </a:lnTo>
                  <a:lnTo>
                    <a:pt x="41148" y="77724"/>
                  </a:lnTo>
                  <a:lnTo>
                    <a:pt x="32004" y="100584"/>
                  </a:lnTo>
                  <a:lnTo>
                    <a:pt x="32004" y="109728"/>
                  </a:lnTo>
                  <a:lnTo>
                    <a:pt x="30480" y="118872"/>
                  </a:lnTo>
                  <a:lnTo>
                    <a:pt x="30480" y="528828"/>
                  </a:lnTo>
                  <a:lnTo>
                    <a:pt x="35052" y="556260"/>
                  </a:lnTo>
                  <a:lnTo>
                    <a:pt x="41148" y="571500"/>
                  </a:lnTo>
                  <a:lnTo>
                    <a:pt x="45720" y="577596"/>
                  </a:lnTo>
                  <a:lnTo>
                    <a:pt x="51816" y="585216"/>
                  </a:lnTo>
                  <a:lnTo>
                    <a:pt x="56388" y="591312"/>
                  </a:lnTo>
                  <a:lnTo>
                    <a:pt x="62484" y="595884"/>
                  </a:lnTo>
                  <a:lnTo>
                    <a:pt x="70104" y="601980"/>
                  </a:lnTo>
                  <a:lnTo>
                    <a:pt x="77724" y="605028"/>
                  </a:lnTo>
                  <a:lnTo>
                    <a:pt x="85344" y="609600"/>
                  </a:lnTo>
                  <a:lnTo>
                    <a:pt x="92964" y="612648"/>
                  </a:lnTo>
                  <a:lnTo>
                    <a:pt x="100584" y="614172"/>
                  </a:lnTo>
                  <a:lnTo>
                    <a:pt x="109728" y="615696"/>
                  </a:lnTo>
                  <a:lnTo>
                    <a:pt x="1290828" y="615696"/>
                  </a:lnTo>
                  <a:lnTo>
                    <a:pt x="1286256" y="620268"/>
                  </a:lnTo>
                  <a:lnTo>
                    <a:pt x="1277112" y="627888"/>
                  </a:lnTo>
                  <a:lnTo>
                    <a:pt x="1266444" y="633984"/>
                  </a:lnTo>
                  <a:lnTo>
                    <a:pt x="1257300" y="638556"/>
                  </a:lnTo>
                  <a:lnTo>
                    <a:pt x="1245108" y="641604"/>
                  </a:lnTo>
                  <a:lnTo>
                    <a:pt x="1234440" y="644652"/>
                  </a:lnTo>
                  <a:lnTo>
                    <a:pt x="1222248" y="646176"/>
                  </a:lnTo>
                  <a:lnTo>
                    <a:pt x="1211580" y="647700"/>
                  </a:lnTo>
                  <a:close/>
                </a:path>
                <a:path w="1330960" h="647700">
                  <a:moveTo>
                    <a:pt x="1290828" y="615696"/>
                  </a:moveTo>
                  <a:lnTo>
                    <a:pt x="1220724" y="615696"/>
                  </a:lnTo>
                  <a:lnTo>
                    <a:pt x="1229868" y="614172"/>
                  </a:lnTo>
                  <a:lnTo>
                    <a:pt x="1252728" y="605028"/>
                  </a:lnTo>
                  <a:lnTo>
                    <a:pt x="1283208" y="577596"/>
                  </a:lnTo>
                  <a:lnTo>
                    <a:pt x="1298448" y="536448"/>
                  </a:lnTo>
                  <a:lnTo>
                    <a:pt x="1298448" y="108204"/>
                  </a:lnTo>
                  <a:lnTo>
                    <a:pt x="1283208" y="68580"/>
                  </a:lnTo>
                  <a:lnTo>
                    <a:pt x="1258824" y="45720"/>
                  </a:lnTo>
                  <a:lnTo>
                    <a:pt x="1252728" y="41148"/>
                  </a:lnTo>
                  <a:lnTo>
                    <a:pt x="1245108" y="38100"/>
                  </a:lnTo>
                  <a:lnTo>
                    <a:pt x="1235964" y="35052"/>
                  </a:lnTo>
                  <a:lnTo>
                    <a:pt x="1228344" y="32004"/>
                  </a:lnTo>
                  <a:lnTo>
                    <a:pt x="1219200" y="32004"/>
                  </a:lnTo>
                  <a:lnTo>
                    <a:pt x="1210056" y="30480"/>
                  </a:lnTo>
                  <a:lnTo>
                    <a:pt x="1290828" y="30480"/>
                  </a:lnTo>
                  <a:lnTo>
                    <a:pt x="1303020" y="42672"/>
                  </a:lnTo>
                  <a:lnTo>
                    <a:pt x="1310640" y="51816"/>
                  </a:lnTo>
                  <a:lnTo>
                    <a:pt x="1315212" y="62484"/>
                  </a:lnTo>
                  <a:lnTo>
                    <a:pt x="1321308" y="73152"/>
                  </a:lnTo>
                  <a:lnTo>
                    <a:pt x="1327404" y="94488"/>
                  </a:lnTo>
                  <a:lnTo>
                    <a:pt x="1328928" y="106680"/>
                  </a:lnTo>
                  <a:lnTo>
                    <a:pt x="1330452" y="117348"/>
                  </a:lnTo>
                  <a:lnTo>
                    <a:pt x="1330452" y="530352"/>
                  </a:lnTo>
                  <a:lnTo>
                    <a:pt x="1328928" y="541020"/>
                  </a:lnTo>
                  <a:lnTo>
                    <a:pt x="1327404" y="553212"/>
                  </a:lnTo>
                  <a:lnTo>
                    <a:pt x="1324356" y="565404"/>
                  </a:lnTo>
                  <a:lnTo>
                    <a:pt x="1315212" y="586740"/>
                  </a:lnTo>
                  <a:lnTo>
                    <a:pt x="1309116" y="595884"/>
                  </a:lnTo>
                  <a:lnTo>
                    <a:pt x="1301496" y="605028"/>
                  </a:lnTo>
                  <a:lnTo>
                    <a:pt x="1290828" y="6156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45677" y="4912843"/>
            <a:ext cx="1061720" cy="47625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240"/>
              </a:spcBef>
            </a:pPr>
            <a:r>
              <a:rPr sz="1050" b="1" spc="75" dirty="0">
                <a:solidFill>
                  <a:srgbClr val="FFFFFF"/>
                </a:solidFill>
                <a:latin typeface="Trebuchet MS"/>
                <a:cs typeface="Trebuchet MS"/>
              </a:rPr>
              <a:t>Imputing</a:t>
            </a:r>
            <a:r>
              <a:rPr sz="105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85" dirty="0">
                <a:solidFill>
                  <a:srgbClr val="FFFFFF"/>
                </a:solidFill>
                <a:latin typeface="Trebuchet MS"/>
                <a:cs typeface="Trebuchet MS"/>
              </a:rPr>
              <a:t>NULL  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values </a:t>
            </a:r>
            <a:r>
              <a:rPr sz="1050" b="1" spc="25" dirty="0">
                <a:solidFill>
                  <a:srgbClr val="FFFFFF"/>
                </a:solidFill>
                <a:latin typeface="Trebuchet MS"/>
                <a:cs typeface="Trebuchet MS"/>
              </a:rPr>
              <a:t>with  </a:t>
            </a:r>
            <a:r>
              <a:rPr sz="1050" b="1" spc="95" dirty="0">
                <a:solidFill>
                  <a:srgbClr val="FFFFFF"/>
                </a:solidFill>
                <a:latin typeface="Trebuchet MS"/>
                <a:cs typeface="Trebuchet MS"/>
              </a:rPr>
              <a:t>Median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808988" y="5495544"/>
            <a:ext cx="7747000" cy="692150"/>
          </a:xfrm>
          <a:custGeom>
            <a:avLst/>
            <a:gdLst/>
            <a:ahLst/>
            <a:cxnLst/>
            <a:rect l="l" t="t" r="r" b="b"/>
            <a:pathLst>
              <a:path w="7747000" h="692150">
                <a:moveTo>
                  <a:pt x="7746492" y="345960"/>
                </a:moveTo>
                <a:lnTo>
                  <a:pt x="7735824" y="335292"/>
                </a:lnTo>
                <a:lnTo>
                  <a:pt x="7438644" y="38100"/>
                </a:lnTo>
                <a:lnTo>
                  <a:pt x="7400544" y="0"/>
                </a:lnTo>
                <a:lnTo>
                  <a:pt x="7400544" y="99060"/>
                </a:lnTo>
                <a:lnTo>
                  <a:pt x="0" y="99060"/>
                </a:lnTo>
                <a:lnTo>
                  <a:pt x="0" y="592848"/>
                </a:lnTo>
                <a:lnTo>
                  <a:pt x="7400544" y="592848"/>
                </a:lnTo>
                <a:lnTo>
                  <a:pt x="7400544" y="691908"/>
                </a:lnTo>
                <a:lnTo>
                  <a:pt x="7438644" y="653808"/>
                </a:lnTo>
                <a:lnTo>
                  <a:pt x="7735824" y="356628"/>
                </a:lnTo>
                <a:lnTo>
                  <a:pt x="7746492" y="345960"/>
                </a:lnTo>
                <a:close/>
              </a:path>
            </a:pathLst>
          </a:custGeom>
          <a:solidFill>
            <a:srgbClr val="D4DFD6">
              <a:alpha val="8984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19179" y="5581875"/>
            <a:ext cx="7284720" cy="47625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06680" marR="5080" indent="-94615">
              <a:lnSpc>
                <a:spcPct val="90000"/>
              </a:lnSpc>
              <a:spcBef>
                <a:spcPts val="240"/>
              </a:spcBef>
              <a:buChar char="•"/>
              <a:tabLst>
                <a:tab pos="107950" algn="l"/>
              </a:tabLst>
            </a:pPr>
            <a:r>
              <a:rPr sz="1050" spc="25" dirty="0">
                <a:latin typeface="Trebuchet MS"/>
                <a:cs typeface="Trebuchet MS"/>
              </a:rPr>
              <a:t>The </a:t>
            </a:r>
            <a:r>
              <a:rPr sz="1050" spc="35" dirty="0">
                <a:latin typeface="Trebuchet MS"/>
                <a:cs typeface="Trebuchet MS"/>
              </a:rPr>
              <a:t>columns </a:t>
            </a:r>
            <a:r>
              <a:rPr sz="1050" spc="25" dirty="0">
                <a:latin typeface="Trebuchet MS"/>
                <a:cs typeface="Trebuchet MS"/>
              </a:rPr>
              <a:t>‘</a:t>
            </a:r>
            <a:r>
              <a:rPr sz="1050" b="1" spc="25" dirty="0">
                <a:latin typeface="Trebuchet MS"/>
                <a:cs typeface="Trebuchet MS"/>
              </a:rPr>
              <a:t>Country</a:t>
            </a:r>
            <a:r>
              <a:rPr sz="1050" spc="25" dirty="0">
                <a:latin typeface="Trebuchet MS"/>
                <a:cs typeface="Trebuchet MS"/>
              </a:rPr>
              <a:t>’ </a:t>
            </a:r>
            <a:r>
              <a:rPr sz="1050" spc="35" dirty="0">
                <a:latin typeface="Trebuchet MS"/>
                <a:cs typeface="Trebuchet MS"/>
              </a:rPr>
              <a:t>is </a:t>
            </a:r>
            <a:r>
              <a:rPr sz="1050" spc="15" dirty="0">
                <a:latin typeface="Trebuchet MS"/>
                <a:cs typeface="Trebuchet MS"/>
              </a:rPr>
              <a:t>a </a:t>
            </a:r>
            <a:r>
              <a:rPr sz="1050" spc="20" dirty="0">
                <a:latin typeface="Trebuchet MS"/>
                <a:cs typeface="Trebuchet MS"/>
              </a:rPr>
              <a:t>categorical </a:t>
            </a:r>
            <a:r>
              <a:rPr sz="1050" spc="25" dirty="0">
                <a:latin typeface="Trebuchet MS"/>
                <a:cs typeface="Trebuchet MS"/>
              </a:rPr>
              <a:t>variable </a:t>
            </a:r>
            <a:r>
              <a:rPr sz="1050" spc="-5" dirty="0">
                <a:latin typeface="Trebuchet MS"/>
                <a:cs typeface="Trebuchet MS"/>
              </a:rPr>
              <a:t>with </a:t>
            </a:r>
            <a:r>
              <a:rPr sz="1050" spc="50" dirty="0">
                <a:latin typeface="Trebuchet MS"/>
                <a:cs typeface="Trebuchet MS"/>
              </a:rPr>
              <a:t>some </a:t>
            </a:r>
            <a:r>
              <a:rPr sz="1050" spc="10" dirty="0">
                <a:latin typeface="Trebuchet MS"/>
                <a:cs typeface="Trebuchet MS"/>
              </a:rPr>
              <a:t>null values. </a:t>
            </a:r>
            <a:r>
              <a:rPr sz="1050" spc="55" dirty="0">
                <a:latin typeface="Trebuchet MS"/>
                <a:cs typeface="Trebuchet MS"/>
              </a:rPr>
              <a:t>Also </a:t>
            </a:r>
            <a:r>
              <a:rPr sz="1050" spc="10" dirty="0">
                <a:latin typeface="Trebuchet MS"/>
                <a:cs typeface="Trebuchet MS"/>
              </a:rPr>
              <a:t>majority </a:t>
            </a:r>
            <a:r>
              <a:rPr sz="1050" spc="-20" dirty="0">
                <a:latin typeface="Trebuchet MS"/>
                <a:cs typeface="Trebuchet MS"/>
              </a:rPr>
              <a:t>of </a:t>
            </a:r>
            <a:r>
              <a:rPr sz="1050" spc="-10" dirty="0">
                <a:latin typeface="Trebuchet MS"/>
                <a:cs typeface="Trebuchet MS"/>
              </a:rPr>
              <a:t>the </a:t>
            </a:r>
            <a:r>
              <a:rPr sz="1050" spc="30" dirty="0">
                <a:latin typeface="Trebuchet MS"/>
                <a:cs typeface="Trebuchet MS"/>
              </a:rPr>
              <a:t>records </a:t>
            </a:r>
            <a:r>
              <a:rPr sz="1050" spc="55" dirty="0">
                <a:latin typeface="Trebuchet MS"/>
                <a:cs typeface="Trebuchet MS"/>
              </a:rPr>
              <a:t>belong </a:t>
            </a:r>
            <a:r>
              <a:rPr sz="1050" spc="-30" dirty="0">
                <a:latin typeface="Trebuchet MS"/>
                <a:cs typeface="Trebuchet MS"/>
              </a:rPr>
              <a:t>to </a:t>
            </a:r>
            <a:r>
              <a:rPr sz="1050" spc="-10" dirty="0">
                <a:latin typeface="Trebuchet MS"/>
                <a:cs typeface="Trebuchet MS"/>
              </a:rPr>
              <a:t>the  </a:t>
            </a:r>
            <a:r>
              <a:rPr sz="1050" spc="45" dirty="0">
                <a:latin typeface="Trebuchet MS"/>
                <a:cs typeface="Trebuchet MS"/>
              </a:rPr>
              <a:t>Country</a:t>
            </a:r>
            <a:r>
              <a:rPr sz="1050" spc="-105" dirty="0">
                <a:latin typeface="Trebuchet MS"/>
                <a:cs typeface="Trebuchet MS"/>
              </a:rPr>
              <a:t> </a:t>
            </a:r>
            <a:r>
              <a:rPr sz="1050" spc="-10" dirty="0">
                <a:latin typeface="Trebuchet MS"/>
                <a:cs typeface="Trebuchet MS"/>
              </a:rPr>
              <a:t>‘India’.</a:t>
            </a:r>
            <a:r>
              <a:rPr sz="1050" spc="-170" dirty="0">
                <a:latin typeface="Trebuchet MS"/>
                <a:cs typeface="Trebuchet MS"/>
              </a:rPr>
              <a:t> </a:t>
            </a:r>
            <a:r>
              <a:rPr sz="1050" spc="30" dirty="0">
                <a:latin typeface="Trebuchet MS"/>
                <a:cs typeface="Trebuchet MS"/>
              </a:rPr>
              <a:t>Thus</a:t>
            </a:r>
            <a:r>
              <a:rPr sz="1050" spc="-20" dirty="0">
                <a:latin typeface="Trebuchet MS"/>
                <a:cs typeface="Trebuchet MS"/>
              </a:rPr>
              <a:t> </a:t>
            </a:r>
            <a:r>
              <a:rPr sz="1050" spc="25" dirty="0">
                <a:latin typeface="Trebuchet MS"/>
                <a:cs typeface="Trebuchet MS"/>
              </a:rPr>
              <a:t>imputed</a:t>
            </a:r>
            <a:r>
              <a:rPr sz="1050" spc="-20" dirty="0">
                <a:latin typeface="Trebuchet MS"/>
                <a:cs typeface="Trebuchet MS"/>
              </a:rPr>
              <a:t> </a:t>
            </a:r>
            <a:r>
              <a:rPr sz="1050" spc="-10" dirty="0">
                <a:latin typeface="Trebuchet MS"/>
                <a:cs typeface="Trebuchet MS"/>
              </a:rPr>
              <a:t>the</a:t>
            </a:r>
            <a:r>
              <a:rPr sz="1050" spc="-40" dirty="0">
                <a:latin typeface="Trebuchet MS"/>
                <a:cs typeface="Trebuchet MS"/>
              </a:rPr>
              <a:t> </a:t>
            </a:r>
            <a:r>
              <a:rPr sz="1050" spc="10" dirty="0">
                <a:latin typeface="Trebuchet MS"/>
                <a:cs typeface="Trebuchet MS"/>
              </a:rPr>
              <a:t>null</a:t>
            </a:r>
            <a:r>
              <a:rPr sz="1050" spc="-25" dirty="0">
                <a:latin typeface="Trebuchet MS"/>
                <a:cs typeface="Trebuchet MS"/>
              </a:rPr>
              <a:t> </a:t>
            </a:r>
            <a:r>
              <a:rPr sz="1050" spc="25" dirty="0">
                <a:latin typeface="Trebuchet MS"/>
                <a:cs typeface="Trebuchet MS"/>
              </a:rPr>
              <a:t>values</a:t>
            </a:r>
            <a:r>
              <a:rPr sz="1050" spc="-25" dirty="0">
                <a:latin typeface="Trebuchet MS"/>
                <a:cs typeface="Trebuchet MS"/>
              </a:rPr>
              <a:t> </a:t>
            </a:r>
            <a:r>
              <a:rPr sz="1050" spc="5" dirty="0">
                <a:latin typeface="Trebuchet MS"/>
                <a:cs typeface="Trebuchet MS"/>
              </a:rPr>
              <a:t>for</a:t>
            </a:r>
            <a:r>
              <a:rPr sz="1050" spc="-40" dirty="0">
                <a:latin typeface="Trebuchet MS"/>
                <a:cs typeface="Trebuchet MS"/>
              </a:rPr>
              <a:t> </a:t>
            </a:r>
            <a:r>
              <a:rPr sz="1050" dirty="0">
                <a:latin typeface="Trebuchet MS"/>
                <a:cs typeface="Trebuchet MS"/>
              </a:rPr>
              <a:t>this</a:t>
            </a:r>
            <a:r>
              <a:rPr sz="1050" spc="-35" dirty="0">
                <a:latin typeface="Trebuchet MS"/>
                <a:cs typeface="Trebuchet MS"/>
              </a:rPr>
              <a:t> </a:t>
            </a:r>
            <a:r>
              <a:rPr sz="1050" spc="-5" dirty="0">
                <a:latin typeface="Trebuchet MS"/>
                <a:cs typeface="Trebuchet MS"/>
              </a:rPr>
              <a:t>with</a:t>
            </a:r>
            <a:r>
              <a:rPr sz="1050" spc="-35" dirty="0">
                <a:latin typeface="Trebuchet MS"/>
                <a:cs typeface="Trebuchet MS"/>
              </a:rPr>
              <a:t> </a:t>
            </a:r>
            <a:r>
              <a:rPr sz="1050" spc="30" dirty="0">
                <a:latin typeface="Trebuchet MS"/>
                <a:cs typeface="Trebuchet MS"/>
              </a:rPr>
              <a:t>mode(most</a:t>
            </a:r>
            <a:r>
              <a:rPr sz="1050" spc="-5" dirty="0">
                <a:latin typeface="Trebuchet MS"/>
                <a:cs typeface="Trebuchet MS"/>
              </a:rPr>
              <a:t> </a:t>
            </a:r>
            <a:r>
              <a:rPr sz="1050" spc="45" dirty="0">
                <a:latin typeface="Trebuchet MS"/>
                <a:cs typeface="Trebuchet MS"/>
              </a:rPr>
              <a:t>occuring</a:t>
            </a:r>
            <a:r>
              <a:rPr sz="1050" spc="-10" dirty="0">
                <a:latin typeface="Trebuchet MS"/>
                <a:cs typeface="Trebuchet MS"/>
              </a:rPr>
              <a:t> </a:t>
            </a:r>
            <a:r>
              <a:rPr sz="1050" spc="5" dirty="0">
                <a:latin typeface="Trebuchet MS"/>
                <a:cs typeface="Trebuchet MS"/>
              </a:rPr>
              <a:t>value).</a:t>
            </a:r>
            <a:r>
              <a:rPr sz="1050" spc="-145" dirty="0">
                <a:latin typeface="Trebuchet MS"/>
                <a:cs typeface="Trebuchet MS"/>
              </a:rPr>
              <a:t> </a:t>
            </a:r>
            <a:r>
              <a:rPr sz="1050" spc="30" dirty="0">
                <a:latin typeface="Trebuchet MS"/>
                <a:cs typeface="Trebuchet MS"/>
              </a:rPr>
              <a:t>Then</a:t>
            </a:r>
            <a:r>
              <a:rPr sz="1050" spc="-30" dirty="0">
                <a:latin typeface="Trebuchet MS"/>
                <a:cs typeface="Trebuchet MS"/>
              </a:rPr>
              <a:t> </a:t>
            </a:r>
            <a:r>
              <a:rPr sz="1050" spc="45" dirty="0">
                <a:latin typeface="Trebuchet MS"/>
                <a:cs typeface="Trebuchet MS"/>
              </a:rPr>
              <a:t>binned</a:t>
            </a:r>
            <a:r>
              <a:rPr sz="1050" spc="-10" dirty="0">
                <a:latin typeface="Trebuchet MS"/>
                <a:cs typeface="Trebuchet MS"/>
              </a:rPr>
              <a:t> </a:t>
            </a:r>
            <a:r>
              <a:rPr sz="1050" spc="-5" dirty="0">
                <a:latin typeface="Trebuchet MS"/>
                <a:cs typeface="Trebuchet MS"/>
              </a:rPr>
              <a:t>rest</a:t>
            </a:r>
            <a:r>
              <a:rPr sz="1050" spc="-45" dirty="0">
                <a:latin typeface="Trebuchet MS"/>
                <a:cs typeface="Trebuchet MS"/>
              </a:rPr>
              <a:t> </a:t>
            </a:r>
            <a:r>
              <a:rPr sz="1050" spc="-20" dirty="0">
                <a:latin typeface="Trebuchet MS"/>
                <a:cs typeface="Trebuchet MS"/>
              </a:rPr>
              <a:t>of</a:t>
            </a:r>
            <a:r>
              <a:rPr sz="1050" spc="-30" dirty="0">
                <a:latin typeface="Trebuchet MS"/>
                <a:cs typeface="Trebuchet MS"/>
              </a:rPr>
              <a:t> </a:t>
            </a:r>
            <a:r>
              <a:rPr sz="1050" spc="30" dirty="0">
                <a:latin typeface="Trebuchet MS"/>
                <a:cs typeface="Trebuchet MS"/>
              </a:rPr>
              <a:t>category  </a:t>
            </a:r>
            <a:r>
              <a:rPr sz="1050" dirty="0">
                <a:latin typeface="Trebuchet MS"/>
                <a:cs typeface="Trebuchet MS"/>
              </a:rPr>
              <a:t>into </a:t>
            </a:r>
            <a:r>
              <a:rPr sz="1050" spc="35" dirty="0">
                <a:latin typeface="Trebuchet MS"/>
                <a:cs typeface="Trebuchet MS"/>
              </a:rPr>
              <a:t>'Outside</a:t>
            </a:r>
            <a:r>
              <a:rPr sz="1050" spc="-85" dirty="0">
                <a:latin typeface="Trebuchet MS"/>
                <a:cs typeface="Trebuchet MS"/>
              </a:rPr>
              <a:t> </a:t>
            </a:r>
            <a:r>
              <a:rPr sz="1050" dirty="0">
                <a:latin typeface="Trebuchet MS"/>
                <a:cs typeface="Trebuchet MS"/>
              </a:rPr>
              <a:t>India‘.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10539" y="5518403"/>
            <a:ext cx="1330960" cy="647700"/>
            <a:chOff x="510539" y="5518403"/>
            <a:chExt cx="1330960" cy="647700"/>
          </a:xfrm>
        </p:grpSpPr>
        <p:sp>
          <p:nvSpPr>
            <p:cNvPr id="28" name="object 28"/>
            <p:cNvSpPr/>
            <p:nvPr/>
          </p:nvSpPr>
          <p:spPr>
            <a:xfrm>
              <a:off x="525780" y="5533643"/>
              <a:ext cx="1298575" cy="615950"/>
            </a:xfrm>
            <a:custGeom>
              <a:avLst/>
              <a:gdLst/>
              <a:ahLst/>
              <a:cxnLst/>
              <a:rect l="l" t="t" r="r" b="b"/>
              <a:pathLst>
                <a:path w="1298575" h="615950">
                  <a:moveTo>
                    <a:pt x="1196339" y="615695"/>
                  </a:moveTo>
                  <a:lnTo>
                    <a:pt x="102108" y="615695"/>
                  </a:lnTo>
                  <a:lnTo>
                    <a:pt x="62364" y="607671"/>
                  </a:lnTo>
                  <a:lnTo>
                    <a:pt x="29908" y="585787"/>
                  </a:lnTo>
                  <a:lnTo>
                    <a:pt x="8024" y="553331"/>
                  </a:lnTo>
                  <a:lnTo>
                    <a:pt x="0" y="513587"/>
                  </a:lnTo>
                  <a:lnTo>
                    <a:pt x="0" y="102107"/>
                  </a:lnTo>
                  <a:lnTo>
                    <a:pt x="8024" y="62364"/>
                  </a:lnTo>
                  <a:lnTo>
                    <a:pt x="29908" y="29908"/>
                  </a:lnTo>
                  <a:lnTo>
                    <a:pt x="62364" y="8024"/>
                  </a:lnTo>
                  <a:lnTo>
                    <a:pt x="102108" y="0"/>
                  </a:lnTo>
                  <a:lnTo>
                    <a:pt x="1196339" y="0"/>
                  </a:lnTo>
                  <a:lnTo>
                    <a:pt x="1236083" y="8024"/>
                  </a:lnTo>
                  <a:lnTo>
                    <a:pt x="1268539" y="29908"/>
                  </a:lnTo>
                  <a:lnTo>
                    <a:pt x="1290423" y="62364"/>
                  </a:lnTo>
                  <a:lnTo>
                    <a:pt x="1298448" y="102107"/>
                  </a:lnTo>
                  <a:lnTo>
                    <a:pt x="1298448" y="513587"/>
                  </a:lnTo>
                  <a:lnTo>
                    <a:pt x="1290423" y="553331"/>
                  </a:lnTo>
                  <a:lnTo>
                    <a:pt x="1268539" y="585787"/>
                  </a:lnTo>
                  <a:lnTo>
                    <a:pt x="1236083" y="607671"/>
                  </a:lnTo>
                  <a:lnTo>
                    <a:pt x="1196339" y="615695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0539" y="5518403"/>
              <a:ext cx="1330960" cy="647700"/>
            </a:xfrm>
            <a:custGeom>
              <a:avLst/>
              <a:gdLst/>
              <a:ahLst/>
              <a:cxnLst/>
              <a:rect l="l" t="t" r="r" b="b"/>
              <a:pathLst>
                <a:path w="1330960" h="647700">
                  <a:moveTo>
                    <a:pt x="1211580" y="647700"/>
                  </a:moveTo>
                  <a:lnTo>
                    <a:pt x="117348" y="647700"/>
                  </a:lnTo>
                  <a:lnTo>
                    <a:pt x="92964" y="644652"/>
                  </a:lnTo>
                  <a:lnTo>
                    <a:pt x="51816" y="626364"/>
                  </a:lnTo>
                  <a:lnTo>
                    <a:pt x="19812" y="594360"/>
                  </a:lnTo>
                  <a:lnTo>
                    <a:pt x="1524" y="551688"/>
                  </a:lnTo>
                  <a:lnTo>
                    <a:pt x="0" y="539496"/>
                  </a:lnTo>
                  <a:lnTo>
                    <a:pt x="0" y="105156"/>
                  </a:lnTo>
                  <a:lnTo>
                    <a:pt x="13716" y="60960"/>
                  </a:lnTo>
                  <a:lnTo>
                    <a:pt x="27432" y="42672"/>
                  </a:lnTo>
                  <a:lnTo>
                    <a:pt x="35052" y="33528"/>
                  </a:lnTo>
                  <a:lnTo>
                    <a:pt x="73152" y="7620"/>
                  </a:lnTo>
                  <a:lnTo>
                    <a:pt x="106680" y="0"/>
                  </a:lnTo>
                  <a:lnTo>
                    <a:pt x="1223772" y="0"/>
                  </a:lnTo>
                  <a:lnTo>
                    <a:pt x="1267968" y="13716"/>
                  </a:lnTo>
                  <a:lnTo>
                    <a:pt x="1290828" y="30480"/>
                  </a:lnTo>
                  <a:lnTo>
                    <a:pt x="117348" y="30480"/>
                  </a:lnTo>
                  <a:lnTo>
                    <a:pt x="108204" y="32004"/>
                  </a:lnTo>
                  <a:lnTo>
                    <a:pt x="99060" y="32004"/>
                  </a:lnTo>
                  <a:lnTo>
                    <a:pt x="76200" y="41148"/>
                  </a:lnTo>
                  <a:lnTo>
                    <a:pt x="41148" y="77724"/>
                  </a:lnTo>
                  <a:lnTo>
                    <a:pt x="35052" y="92964"/>
                  </a:lnTo>
                  <a:lnTo>
                    <a:pt x="32004" y="100584"/>
                  </a:lnTo>
                  <a:lnTo>
                    <a:pt x="32004" y="109728"/>
                  </a:lnTo>
                  <a:lnTo>
                    <a:pt x="30480" y="118872"/>
                  </a:lnTo>
                  <a:lnTo>
                    <a:pt x="30480" y="528828"/>
                  </a:lnTo>
                  <a:lnTo>
                    <a:pt x="33528" y="547116"/>
                  </a:lnTo>
                  <a:lnTo>
                    <a:pt x="35052" y="554736"/>
                  </a:lnTo>
                  <a:lnTo>
                    <a:pt x="38100" y="562356"/>
                  </a:lnTo>
                  <a:lnTo>
                    <a:pt x="41148" y="571500"/>
                  </a:lnTo>
                  <a:lnTo>
                    <a:pt x="45720" y="577596"/>
                  </a:lnTo>
                  <a:lnTo>
                    <a:pt x="51816" y="585216"/>
                  </a:lnTo>
                  <a:lnTo>
                    <a:pt x="56388" y="591312"/>
                  </a:lnTo>
                  <a:lnTo>
                    <a:pt x="92964" y="612648"/>
                  </a:lnTo>
                  <a:lnTo>
                    <a:pt x="109728" y="615696"/>
                  </a:lnTo>
                  <a:lnTo>
                    <a:pt x="1290828" y="615696"/>
                  </a:lnTo>
                  <a:lnTo>
                    <a:pt x="1286256" y="620268"/>
                  </a:lnTo>
                  <a:lnTo>
                    <a:pt x="1277112" y="627888"/>
                  </a:lnTo>
                  <a:lnTo>
                    <a:pt x="1266444" y="632460"/>
                  </a:lnTo>
                  <a:lnTo>
                    <a:pt x="1257300" y="638556"/>
                  </a:lnTo>
                  <a:lnTo>
                    <a:pt x="1245108" y="641604"/>
                  </a:lnTo>
                  <a:lnTo>
                    <a:pt x="1234440" y="644652"/>
                  </a:lnTo>
                  <a:lnTo>
                    <a:pt x="1222248" y="646176"/>
                  </a:lnTo>
                  <a:lnTo>
                    <a:pt x="1211580" y="647700"/>
                  </a:lnTo>
                  <a:close/>
                </a:path>
                <a:path w="1330960" h="647700">
                  <a:moveTo>
                    <a:pt x="1290828" y="615696"/>
                  </a:moveTo>
                  <a:lnTo>
                    <a:pt x="1220724" y="615696"/>
                  </a:lnTo>
                  <a:lnTo>
                    <a:pt x="1229868" y="614172"/>
                  </a:lnTo>
                  <a:lnTo>
                    <a:pt x="1252728" y="605028"/>
                  </a:lnTo>
                  <a:lnTo>
                    <a:pt x="1283208" y="576072"/>
                  </a:lnTo>
                  <a:lnTo>
                    <a:pt x="1287780" y="569976"/>
                  </a:lnTo>
                  <a:lnTo>
                    <a:pt x="1292352" y="562356"/>
                  </a:lnTo>
                  <a:lnTo>
                    <a:pt x="1295400" y="553212"/>
                  </a:lnTo>
                  <a:lnTo>
                    <a:pt x="1296924" y="545592"/>
                  </a:lnTo>
                  <a:lnTo>
                    <a:pt x="1298448" y="536448"/>
                  </a:lnTo>
                  <a:lnTo>
                    <a:pt x="1298448" y="108204"/>
                  </a:lnTo>
                  <a:lnTo>
                    <a:pt x="1283208" y="68580"/>
                  </a:lnTo>
                  <a:lnTo>
                    <a:pt x="1258824" y="45720"/>
                  </a:lnTo>
                  <a:lnTo>
                    <a:pt x="1252728" y="41148"/>
                  </a:lnTo>
                  <a:lnTo>
                    <a:pt x="1245108" y="36576"/>
                  </a:lnTo>
                  <a:lnTo>
                    <a:pt x="1235964" y="35052"/>
                  </a:lnTo>
                  <a:lnTo>
                    <a:pt x="1228344" y="32004"/>
                  </a:lnTo>
                  <a:lnTo>
                    <a:pt x="1219200" y="30480"/>
                  </a:lnTo>
                  <a:lnTo>
                    <a:pt x="1290828" y="30480"/>
                  </a:lnTo>
                  <a:lnTo>
                    <a:pt x="1303020" y="42672"/>
                  </a:lnTo>
                  <a:lnTo>
                    <a:pt x="1310640" y="51816"/>
                  </a:lnTo>
                  <a:lnTo>
                    <a:pt x="1315212" y="62484"/>
                  </a:lnTo>
                  <a:lnTo>
                    <a:pt x="1321308" y="73152"/>
                  </a:lnTo>
                  <a:lnTo>
                    <a:pt x="1327404" y="94488"/>
                  </a:lnTo>
                  <a:lnTo>
                    <a:pt x="1328928" y="106680"/>
                  </a:lnTo>
                  <a:lnTo>
                    <a:pt x="1330452" y="117348"/>
                  </a:lnTo>
                  <a:lnTo>
                    <a:pt x="1330452" y="528828"/>
                  </a:lnTo>
                  <a:lnTo>
                    <a:pt x="1327404" y="553212"/>
                  </a:lnTo>
                  <a:lnTo>
                    <a:pt x="1324356" y="563880"/>
                  </a:lnTo>
                  <a:lnTo>
                    <a:pt x="1315212" y="585216"/>
                  </a:lnTo>
                  <a:lnTo>
                    <a:pt x="1309116" y="595884"/>
                  </a:lnTo>
                  <a:lnTo>
                    <a:pt x="1301496" y="605028"/>
                  </a:lnTo>
                  <a:lnTo>
                    <a:pt x="1290828" y="6156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45677" y="5591023"/>
            <a:ext cx="1061720" cy="47625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240"/>
              </a:spcBef>
            </a:pPr>
            <a:r>
              <a:rPr sz="1050" b="1" spc="75" dirty="0">
                <a:solidFill>
                  <a:srgbClr val="FFFFFF"/>
                </a:solidFill>
                <a:latin typeface="Trebuchet MS"/>
                <a:cs typeface="Trebuchet MS"/>
              </a:rPr>
              <a:t>Imputing</a:t>
            </a:r>
            <a:r>
              <a:rPr sz="105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85" dirty="0">
                <a:solidFill>
                  <a:srgbClr val="FFFFFF"/>
                </a:solidFill>
                <a:latin typeface="Trebuchet MS"/>
                <a:cs typeface="Trebuchet MS"/>
              </a:rPr>
              <a:t>NULL  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values </a:t>
            </a:r>
            <a:r>
              <a:rPr sz="1050" b="1" spc="25" dirty="0">
                <a:solidFill>
                  <a:srgbClr val="FFFFFF"/>
                </a:solidFill>
                <a:latin typeface="Trebuchet MS"/>
                <a:cs typeface="Trebuchet MS"/>
              </a:rPr>
              <a:t>with  </a:t>
            </a:r>
            <a:r>
              <a:rPr sz="1050" b="1" spc="105" dirty="0">
                <a:solidFill>
                  <a:srgbClr val="FFFFFF"/>
                </a:solidFill>
                <a:latin typeface="Trebuchet MS"/>
                <a:cs typeface="Trebuchet MS"/>
              </a:rPr>
              <a:t>Mode</a:t>
            </a:r>
            <a:endParaRPr sz="1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75003"/>
            <a:ext cx="9878695" cy="5425440"/>
            <a:chOff x="0" y="1175003"/>
            <a:chExt cx="9878695" cy="5425440"/>
          </a:xfrm>
        </p:grpSpPr>
        <p:sp>
          <p:nvSpPr>
            <p:cNvPr id="3" name="object 3"/>
            <p:cNvSpPr/>
            <p:nvPr/>
          </p:nvSpPr>
          <p:spPr>
            <a:xfrm>
              <a:off x="0" y="1207007"/>
              <a:ext cx="1048512" cy="6705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7700" y="2234183"/>
              <a:ext cx="8801100" cy="7620"/>
            </a:xfrm>
            <a:custGeom>
              <a:avLst/>
              <a:gdLst/>
              <a:ahLst/>
              <a:cxnLst/>
              <a:rect l="l" t="t" r="r" b="b"/>
              <a:pathLst>
                <a:path w="8801100" h="7619">
                  <a:moveTo>
                    <a:pt x="8801100" y="7619"/>
                  </a:moveTo>
                  <a:lnTo>
                    <a:pt x="0" y="7619"/>
                  </a:lnTo>
                  <a:lnTo>
                    <a:pt x="0" y="0"/>
                  </a:lnTo>
                  <a:lnTo>
                    <a:pt x="8801100" y="0"/>
                  </a:lnTo>
                  <a:lnTo>
                    <a:pt x="8801100" y="761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96183" y="1892807"/>
              <a:ext cx="6460235" cy="2834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37944" y="2441447"/>
              <a:ext cx="7688580" cy="930275"/>
            </a:xfrm>
            <a:custGeom>
              <a:avLst/>
              <a:gdLst/>
              <a:ahLst/>
              <a:cxnLst/>
              <a:rect l="l" t="t" r="r" b="b"/>
              <a:pathLst>
                <a:path w="7688580" h="930275">
                  <a:moveTo>
                    <a:pt x="7688580" y="464832"/>
                  </a:moveTo>
                  <a:lnTo>
                    <a:pt x="7677912" y="454164"/>
                  </a:lnTo>
                  <a:lnTo>
                    <a:pt x="7261860" y="38100"/>
                  </a:lnTo>
                  <a:lnTo>
                    <a:pt x="7223760" y="0"/>
                  </a:lnTo>
                  <a:lnTo>
                    <a:pt x="7223760" y="129540"/>
                  </a:lnTo>
                  <a:lnTo>
                    <a:pt x="0" y="129540"/>
                  </a:lnTo>
                  <a:lnTo>
                    <a:pt x="0" y="800112"/>
                  </a:lnTo>
                  <a:lnTo>
                    <a:pt x="7223760" y="800112"/>
                  </a:lnTo>
                  <a:lnTo>
                    <a:pt x="7223760" y="929652"/>
                  </a:lnTo>
                  <a:lnTo>
                    <a:pt x="7261860" y="891552"/>
                  </a:lnTo>
                  <a:lnTo>
                    <a:pt x="7677912" y="475500"/>
                  </a:lnTo>
                  <a:lnTo>
                    <a:pt x="7688580" y="464832"/>
                  </a:lnTo>
                  <a:close/>
                </a:path>
              </a:pathLst>
            </a:custGeom>
            <a:solidFill>
              <a:srgbClr val="D4DFD6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48099" y="2559777"/>
            <a:ext cx="7094220" cy="67246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59690" marR="5080" indent="-47625">
              <a:lnSpc>
                <a:spcPts val="960"/>
              </a:lnSpc>
              <a:spcBef>
                <a:spcPts val="240"/>
              </a:spcBef>
              <a:buSzPct val="88888"/>
              <a:buChar char="•"/>
              <a:tabLst>
                <a:tab pos="60325" algn="l"/>
              </a:tabLst>
            </a:pPr>
            <a:r>
              <a:rPr sz="900" spc="25" dirty="0">
                <a:latin typeface="Trebuchet MS"/>
                <a:cs typeface="Trebuchet MS"/>
              </a:rPr>
              <a:t>There </a:t>
            </a:r>
            <a:r>
              <a:rPr sz="900" spc="20" dirty="0">
                <a:latin typeface="Trebuchet MS"/>
                <a:cs typeface="Trebuchet MS"/>
              </a:rPr>
              <a:t>are </a:t>
            </a:r>
            <a:r>
              <a:rPr sz="900" spc="40" dirty="0">
                <a:latin typeface="Trebuchet MS"/>
                <a:cs typeface="Trebuchet MS"/>
              </a:rPr>
              <a:t>some </a:t>
            </a:r>
            <a:r>
              <a:rPr sz="900" spc="30" dirty="0">
                <a:latin typeface="Trebuchet MS"/>
                <a:cs typeface="Trebuchet MS"/>
              </a:rPr>
              <a:t>columns </a:t>
            </a:r>
            <a:r>
              <a:rPr sz="900" spc="15" dirty="0">
                <a:latin typeface="Trebuchet MS"/>
                <a:cs typeface="Trebuchet MS"/>
              </a:rPr>
              <a:t>in </a:t>
            </a:r>
            <a:r>
              <a:rPr sz="900" dirty="0">
                <a:latin typeface="Trebuchet MS"/>
                <a:cs typeface="Trebuchet MS"/>
              </a:rPr>
              <a:t>dataset </a:t>
            </a:r>
            <a:r>
              <a:rPr sz="900" spc="25" dirty="0">
                <a:latin typeface="Trebuchet MS"/>
                <a:cs typeface="Trebuchet MS"/>
              </a:rPr>
              <a:t>which have </a:t>
            </a:r>
            <a:r>
              <a:rPr sz="900" spc="10" dirty="0">
                <a:latin typeface="Trebuchet MS"/>
                <a:cs typeface="Trebuchet MS"/>
              </a:rPr>
              <a:t>a level/value </a:t>
            </a:r>
            <a:r>
              <a:rPr sz="900" spc="20" dirty="0">
                <a:latin typeface="Trebuchet MS"/>
                <a:cs typeface="Trebuchet MS"/>
              </a:rPr>
              <a:t>called </a:t>
            </a:r>
            <a:r>
              <a:rPr sz="900" dirty="0">
                <a:latin typeface="Trebuchet MS"/>
                <a:cs typeface="Trebuchet MS"/>
              </a:rPr>
              <a:t>'Select'. </a:t>
            </a:r>
            <a:r>
              <a:rPr sz="900" spc="20" dirty="0">
                <a:latin typeface="Trebuchet MS"/>
                <a:cs typeface="Trebuchet MS"/>
              </a:rPr>
              <a:t>This might </a:t>
            </a:r>
            <a:r>
              <a:rPr sz="900" spc="25" dirty="0">
                <a:latin typeface="Trebuchet MS"/>
                <a:cs typeface="Trebuchet MS"/>
              </a:rPr>
              <a:t>have </a:t>
            </a:r>
            <a:r>
              <a:rPr sz="900" spc="40" dirty="0">
                <a:latin typeface="Trebuchet MS"/>
                <a:cs typeface="Trebuchet MS"/>
              </a:rPr>
              <a:t>happened </a:t>
            </a:r>
            <a:r>
              <a:rPr sz="900" spc="35" dirty="0">
                <a:latin typeface="Trebuchet MS"/>
                <a:cs typeface="Trebuchet MS"/>
              </a:rPr>
              <a:t>because </a:t>
            </a:r>
            <a:r>
              <a:rPr sz="900" spc="10" dirty="0">
                <a:latin typeface="Trebuchet MS"/>
                <a:cs typeface="Trebuchet MS"/>
              </a:rPr>
              <a:t>these fields </a:t>
            </a:r>
            <a:r>
              <a:rPr sz="900" spc="15" dirty="0">
                <a:latin typeface="Trebuchet MS"/>
                <a:cs typeface="Trebuchet MS"/>
              </a:rPr>
              <a:t>in </a:t>
            </a:r>
            <a:r>
              <a:rPr sz="900" spc="-10" dirty="0">
                <a:latin typeface="Trebuchet MS"/>
                <a:cs typeface="Trebuchet MS"/>
              </a:rPr>
              <a:t>the  </a:t>
            </a:r>
            <a:r>
              <a:rPr sz="900" spc="20" dirty="0">
                <a:latin typeface="Trebuchet MS"/>
                <a:cs typeface="Trebuchet MS"/>
              </a:rPr>
              <a:t>website</a:t>
            </a:r>
            <a:r>
              <a:rPr sz="900" spc="-65" dirty="0">
                <a:latin typeface="Trebuchet MS"/>
                <a:cs typeface="Trebuchet MS"/>
              </a:rPr>
              <a:t> </a:t>
            </a:r>
            <a:r>
              <a:rPr sz="900" spc="20" dirty="0">
                <a:latin typeface="Trebuchet MS"/>
                <a:cs typeface="Trebuchet MS"/>
              </a:rPr>
              <a:t>might</a:t>
            </a:r>
            <a:r>
              <a:rPr sz="900" spc="-55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be</a:t>
            </a:r>
            <a:r>
              <a:rPr sz="900" spc="-40" dirty="0">
                <a:latin typeface="Trebuchet MS"/>
                <a:cs typeface="Trebuchet MS"/>
              </a:rPr>
              <a:t> </a:t>
            </a:r>
            <a:r>
              <a:rPr sz="900" spc="35" dirty="0">
                <a:latin typeface="Trebuchet MS"/>
                <a:cs typeface="Trebuchet MS"/>
              </a:rPr>
              <a:t>non</a:t>
            </a:r>
            <a:r>
              <a:rPr sz="900" spc="-55" dirty="0">
                <a:latin typeface="Trebuchet MS"/>
                <a:cs typeface="Trebuchet MS"/>
              </a:rPr>
              <a:t> </a:t>
            </a:r>
            <a:r>
              <a:rPr sz="900" spc="20" dirty="0">
                <a:latin typeface="Trebuchet MS"/>
                <a:cs typeface="Trebuchet MS"/>
              </a:rPr>
              <a:t>mandatory</a:t>
            </a:r>
            <a:r>
              <a:rPr sz="900" spc="-6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fields</a:t>
            </a:r>
            <a:r>
              <a:rPr sz="900" spc="-60" dirty="0">
                <a:latin typeface="Trebuchet MS"/>
                <a:cs typeface="Trebuchet MS"/>
              </a:rPr>
              <a:t> </a:t>
            </a:r>
            <a:r>
              <a:rPr sz="900" spc="-5" dirty="0">
                <a:latin typeface="Trebuchet MS"/>
                <a:cs typeface="Trebuchet MS"/>
              </a:rPr>
              <a:t>with</a:t>
            </a:r>
            <a:r>
              <a:rPr sz="900" spc="-40" dirty="0">
                <a:latin typeface="Trebuchet MS"/>
                <a:cs typeface="Trebuchet MS"/>
              </a:rPr>
              <a:t> </a:t>
            </a:r>
            <a:r>
              <a:rPr sz="900" spc="50" dirty="0">
                <a:latin typeface="Trebuchet MS"/>
                <a:cs typeface="Trebuchet MS"/>
              </a:rPr>
              <a:t>drop</a:t>
            </a:r>
            <a:r>
              <a:rPr sz="900" spc="-70" dirty="0">
                <a:latin typeface="Trebuchet MS"/>
                <a:cs typeface="Trebuchet MS"/>
              </a:rPr>
              <a:t> </a:t>
            </a:r>
            <a:r>
              <a:rPr sz="900" spc="45" dirty="0">
                <a:latin typeface="Trebuchet MS"/>
                <a:cs typeface="Trebuchet MS"/>
              </a:rPr>
              <a:t>downs</a:t>
            </a:r>
            <a:r>
              <a:rPr sz="900" spc="-70" dirty="0">
                <a:latin typeface="Trebuchet MS"/>
                <a:cs typeface="Trebuchet MS"/>
              </a:rPr>
              <a:t> </a:t>
            </a:r>
            <a:r>
              <a:rPr sz="900" spc="20" dirty="0">
                <a:latin typeface="Trebuchet MS"/>
                <a:cs typeface="Trebuchet MS"/>
              </a:rPr>
              <a:t>options</a:t>
            </a:r>
            <a:r>
              <a:rPr sz="900" spc="-80" dirty="0">
                <a:latin typeface="Trebuchet MS"/>
                <a:cs typeface="Trebuchet MS"/>
              </a:rPr>
              <a:t> </a:t>
            </a:r>
            <a:r>
              <a:rPr sz="900" spc="-5" dirty="0">
                <a:latin typeface="Trebuchet MS"/>
                <a:cs typeface="Trebuchet MS"/>
              </a:rPr>
              <a:t>for</a:t>
            </a:r>
            <a:r>
              <a:rPr sz="900" spc="-4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the</a:t>
            </a:r>
            <a:r>
              <a:rPr sz="900" spc="-35" dirty="0">
                <a:latin typeface="Trebuchet MS"/>
                <a:cs typeface="Trebuchet MS"/>
              </a:rPr>
              <a:t> </a:t>
            </a:r>
            <a:r>
              <a:rPr sz="900" spc="20" dirty="0">
                <a:latin typeface="Trebuchet MS"/>
                <a:cs typeface="Trebuchet MS"/>
              </a:rPr>
              <a:t>customer</a:t>
            </a:r>
            <a:r>
              <a:rPr sz="900" spc="-70" dirty="0">
                <a:latin typeface="Trebuchet MS"/>
                <a:cs typeface="Trebuchet MS"/>
              </a:rPr>
              <a:t> </a:t>
            </a:r>
            <a:r>
              <a:rPr sz="900" spc="-25" dirty="0">
                <a:latin typeface="Trebuchet MS"/>
                <a:cs typeface="Trebuchet MS"/>
              </a:rPr>
              <a:t>to</a:t>
            </a:r>
            <a:r>
              <a:rPr sz="900" spc="-40" dirty="0">
                <a:latin typeface="Trebuchet MS"/>
                <a:cs typeface="Trebuchet MS"/>
              </a:rPr>
              <a:t> </a:t>
            </a:r>
            <a:r>
              <a:rPr sz="900" spc="35" dirty="0">
                <a:latin typeface="Trebuchet MS"/>
                <a:cs typeface="Trebuchet MS"/>
              </a:rPr>
              <a:t>choose</a:t>
            </a:r>
            <a:r>
              <a:rPr sz="900" spc="-75" dirty="0">
                <a:latin typeface="Trebuchet MS"/>
                <a:cs typeface="Trebuchet MS"/>
              </a:rPr>
              <a:t> </a:t>
            </a:r>
            <a:r>
              <a:rPr sz="900" spc="-5" dirty="0">
                <a:latin typeface="Trebuchet MS"/>
                <a:cs typeface="Trebuchet MS"/>
              </a:rPr>
              <a:t>from.</a:t>
            </a:r>
            <a:r>
              <a:rPr sz="900" spc="-55" dirty="0">
                <a:latin typeface="Trebuchet MS"/>
                <a:cs typeface="Trebuchet MS"/>
              </a:rPr>
              <a:t> </a:t>
            </a:r>
            <a:r>
              <a:rPr sz="900" spc="40" dirty="0">
                <a:latin typeface="Trebuchet MS"/>
                <a:cs typeface="Trebuchet MS"/>
              </a:rPr>
              <a:t>Amongst</a:t>
            </a:r>
            <a:r>
              <a:rPr sz="900" spc="-6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the</a:t>
            </a:r>
            <a:r>
              <a:rPr sz="900" spc="-50" dirty="0">
                <a:latin typeface="Trebuchet MS"/>
                <a:cs typeface="Trebuchet MS"/>
              </a:rPr>
              <a:t> </a:t>
            </a:r>
            <a:r>
              <a:rPr sz="900" spc="45" dirty="0">
                <a:latin typeface="Trebuchet MS"/>
                <a:cs typeface="Trebuchet MS"/>
              </a:rPr>
              <a:t>dropdown</a:t>
            </a:r>
            <a:r>
              <a:rPr sz="900" spc="-85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values,</a:t>
            </a:r>
            <a:r>
              <a:rPr sz="900" spc="-5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the  </a:t>
            </a:r>
            <a:r>
              <a:rPr sz="900" spc="-5" dirty="0">
                <a:latin typeface="Trebuchet MS"/>
                <a:cs typeface="Trebuchet MS"/>
              </a:rPr>
              <a:t>default</a:t>
            </a:r>
            <a:r>
              <a:rPr sz="900" spc="-60" dirty="0">
                <a:latin typeface="Trebuchet MS"/>
                <a:cs typeface="Trebuchet MS"/>
              </a:rPr>
              <a:t> </a:t>
            </a:r>
            <a:r>
              <a:rPr sz="900" spc="15" dirty="0">
                <a:latin typeface="Trebuchet MS"/>
                <a:cs typeface="Trebuchet MS"/>
              </a:rPr>
              <a:t>option</a:t>
            </a:r>
            <a:r>
              <a:rPr sz="900" spc="-70" dirty="0">
                <a:latin typeface="Trebuchet MS"/>
                <a:cs typeface="Trebuchet MS"/>
              </a:rPr>
              <a:t> </a:t>
            </a:r>
            <a:r>
              <a:rPr sz="900" spc="25" dirty="0">
                <a:latin typeface="Trebuchet MS"/>
                <a:cs typeface="Trebuchet MS"/>
              </a:rPr>
              <a:t>is</a:t>
            </a:r>
            <a:r>
              <a:rPr sz="900" spc="-40" dirty="0">
                <a:latin typeface="Trebuchet MS"/>
                <a:cs typeface="Trebuchet MS"/>
              </a:rPr>
              <a:t> </a:t>
            </a:r>
            <a:r>
              <a:rPr sz="900" spc="45" dirty="0">
                <a:latin typeface="Trebuchet MS"/>
                <a:cs typeface="Trebuchet MS"/>
              </a:rPr>
              <a:t>probably</a:t>
            </a:r>
            <a:r>
              <a:rPr sz="900" spc="-55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'Select'</a:t>
            </a:r>
            <a:r>
              <a:rPr sz="900" spc="-75" dirty="0">
                <a:latin typeface="Trebuchet MS"/>
                <a:cs typeface="Trebuchet MS"/>
              </a:rPr>
              <a:t> </a:t>
            </a:r>
            <a:r>
              <a:rPr sz="900" spc="35" dirty="0">
                <a:latin typeface="Trebuchet MS"/>
                <a:cs typeface="Trebuchet MS"/>
              </a:rPr>
              <a:t>and</a:t>
            </a:r>
            <a:r>
              <a:rPr sz="900" spc="-45" dirty="0">
                <a:latin typeface="Trebuchet MS"/>
                <a:cs typeface="Trebuchet MS"/>
              </a:rPr>
              <a:t> </a:t>
            </a:r>
            <a:r>
              <a:rPr sz="900" spc="30" dirty="0">
                <a:latin typeface="Trebuchet MS"/>
                <a:cs typeface="Trebuchet MS"/>
              </a:rPr>
              <a:t>since</a:t>
            </a:r>
            <a:r>
              <a:rPr sz="900" spc="-5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these</a:t>
            </a:r>
            <a:r>
              <a:rPr sz="900" spc="-70" dirty="0">
                <a:latin typeface="Trebuchet MS"/>
                <a:cs typeface="Trebuchet MS"/>
              </a:rPr>
              <a:t> </a:t>
            </a:r>
            <a:r>
              <a:rPr sz="900" spc="5" dirty="0">
                <a:latin typeface="Trebuchet MS"/>
                <a:cs typeface="Trebuchet MS"/>
              </a:rPr>
              <a:t>aren't</a:t>
            </a:r>
            <a:r>
              <a:rPr sz="900" spc="-50" dirty="0">
                <a:latin typeface="Trebuchet MS"/>
                <a:cs typeface="Trebuchet MS"/>
              </a:rPr>
              <a:t> </a:t>
            </a:r>
            <a:r>
              <a:rPr sz="900" spc="20" dirty="0">
                <a:latin typeface="Trebuchet MS"/>
                <a:cs typeface="Trebuchet MS"/>
              </a:rPr>
              <a:t>mandatory</a:t>
            </a:r>
            <a:r>
              <a:rPr sz="900" spc="-9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fields,</a:t>
            </a:r>
            <a:r>
              <a:rPr sz="900" spc="-45" dirty="0">
                <a:latin typeface="Trebuchet MS"/>
                <a:cs typeface="Trebuchet MS"/>
              </a:rPr>
              <a:t> </a:t>
            </a:r>
            <a:r>
              <a:rPr sz="900" spc="35" dirty="0">
                <a:latin typeface="Trebuchet MS"/>
                <a:cs typeface="Trebuchet MS"/>
              </a:rPr>
              <a:t>many</a:t>
            </a:r>
            <a:r>
              <a:rPr sz="900" spc="-60" dirty="0">
                <a:latin typeface="Trebuchet MS"/>
                <a:cs typeface="Trebuchet MS"/>
              </a:rPr>
              <a:t> </a:t>
            </a:r>
            <a:r>
              <a:rPr sz="900" spc="20" dirty="0">
                <a:latin typeface="Trebuchet MS"/>
                <a:cs typeface="Trebuchet MS"/>
              </a:rPr>
              <a:t>customer</a:t>
            </a:r>
            <a:r>
              <a:rPr sz="900" spc="-85" dirty="0">
                <a:latin typeface="Trebuchet MS"/>
                <a:cs typeface="Trebuchet MS"/>
              </a:rPr>
              <a:t> </a:t>
            </a:r>
            <a:r>
              <a:rPr sz="900" spc="20" dirty="0">
                <a:latin typeface="Trebuchet MS"/>
                <a:cs typeface="Trebuchet MS"/>
              </a:rPr>
              <a:t>might</a:t>
            </a:r>
            <a:r>
              <a:rPr sz="900" spc="-70" dirty="0">
                <a:latin typeface="Trebuchet MS"/>
                <a:cs typeface="Trebuchet MS"/>
              </a:rPr>
              <a:t> </a:t>
            </a:r>
            <a:r>
              <a:rPr sz="900" spc="30" dirty="0">
                <a:latin typeface="Trebuchet MS"/>
                <a:cs typeface="Trebuchet MS"/>
              </a:rPr>
              <a:t>have</a:t>
            </a:r>
            <a:r>
              <a:rPr sz="900" spc="-50" dirty="0">
                <a:latin typeface="Trebuchet MS"/>
                <a:cs typeface="Trebuchet MS"/>
              </a:rPr>
              <a:t> </a:t>
            </a:r>
            <a:r>
              <a:rPr sz="900" spc="30" dirty="0">
                <a:latin typeface="Trebuchet MS"/>
                <a:cs typeface="Trebuchet MS"/>
              </a:rPr>
              <a:t>have</a:t>
            </a:r>
            <a:r>
              <a:rPr sz="900" spc="-60" dirty="0">
                <a:latin typeface="Trebuchet MS"/>
                <a:cs typeface="Trebuchet MS"/>
              </a:rPr>
              <a:t> </a:t>
            </a:r>
            <a:r>
              <a:rPr sz="900" spc="35" dirty="0">
                <a:latin typeface="Trebuchet MS"/>
                <a:cs typeface="Trebuchet MS"/>
              </a:rPr>
              <a:t>chosen</a:t>
            </a:r>
            <a:r>
              <a:rPr sz="900" spc="-70" dirty="0">
                <a:latin typeface="Trebuchet MS"/>
                <a:cs typeface="Trebuchet MS"/>
              </a:rPr>
              <a:t> </a:t>
            </a:r>
            <a:r>
              <a:rPr sz="900" spc="-20" dirty="0">
                <a:latin typeface="Trebuchet MS"/>
                <a:cs typeface="Trebuchet MS"/>
              </a:rPr>
              <a:t>to</a:t>
            </a:r>
            <a:r>
              <a:rPr sz="900" spc="-55" dirty="0">
                <a:latin typeface="Trebuchet MS"/>
                <a:cs typeface="Trebuchet MS"/>
              </a:rPr>
              <a:t> </a:t>
            </a:r>
            <a:r>
              <a:rPr sz="900" spc="20" dirty="0">
                <a:latin typeface="Trebuchet MS"/>
                <a:cs typeface="Trebuchet MS"/>
              </a:rPr>
              <a:t>leave</a:t>
            </a:r>
            <a:r>
              <a:rPr sz="900" spc="-50" dirty="0">
                <a:latin typeface="Trebuchet MS"/>
                <a:cs typeface="Trebuchet MS"/>
              </a:rPr>
              <a:t> </a:t>
            </a:r>
            <a:r>
              <a:rPr sz="900" spc="-40" dirty="0">
                <a:latin typeface="Trebuchet MS"/>
                <a:cs typeface="Trebuchet MS"/>
              </a:rPr>
              <a:t>it</a:t>
            </a:r>
            <a:r>
              <a:rPr sz="900" spc="-50" dirty="0">
                <a:latin typeface="Trebuchet MS"/>
                <a:cs typeface="Trebuchet MS"/>
              </a:rPr>
              <a:t> </a:t>
            </a:r>
            <a:r>
              <a:rPr sz="900" spc="25" dirty="0">
                <a:latin typeface="Trebuchet MS"/>
                <a:cs typeface="Trebuchet MS"/>
              </a:rPr>
              <a:t>as</a:t>
            </a:r>
            <a:r>
              <a:rPr sz="900" spc="-40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the  </a:t>
            </a:r>
            <a:r>
              <a:rPr sz="900" spc="-5" dirty="0">
                <a:latin typeface="Trebuchet MS"/>
                <a:cs typeface="Trebuchet MS"/>
              </a:rPr>
              <a:t>default </a:t>
            </a:r>
            <a:r>
              <a:rPr sz="900" spc="20" dirty="0">
                <a:latin typeface="Trebuchet MS"/>
                <a:cs typeface="Trebuchet MS"/>
              </a:rPr>
              <a:t>value</a:t>
            </a:r>
            <a:r>
              <a:rPr sz="900" spc="-114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'Select'.</a:t>
            </a:r>
            <a:endParaRPr sz="900">
              <a:latin typeface="Trebuchet MS"/>
              <a:cs typeface="Trebuchet MS"/>
            </a:endParaRPr>
          </a:p>
          <a:p>
            <a:pPr marL="59690" indent="-47625">
              <a:lnSpc>
                <a:spcPct val="100000"/>
              </a:lnSpc>
              <a:spcBef>
                <a:spcPts val="25"/>
              </a:spcBef>
              <a:buSzPct val="88888"/>
              <a:buChar char="•"/>
              <a:tabLst>
                <a:tab pos="60325" algn="l"/>
              </a:tabLst>
            </a:pPr>
            <a:r>
              <a:rPr sz="900" spc="20" dirty="0">
                <a:latin typeface="Trebuchet MS"/>
                <a:cs typeface="Trebuchet MS"/>
              </a:rPr>
              <a:t>The</a:t>
            </a:r>
            <a:r>
              <a:rPr sz="900" spc="-7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Select</a:t>
            </a:r>
            <a:r>
              <a:rPr sz="900" spc="-75" dirty="0">
                <a:latin typeface="Trebuchet MS"/>
                <a:cs typeface="Trebuchet MS"/>
              </a:rPr>
              <a:t> </a:t>
            </a:r>
            <a:r>
              <a:rPr sz="900" spc="25" dirty="0">
                <a:latin typeface="Trebuchet MS"/>
                <a:cs typeface="Trebuchet MS"/>
              </a:rPr>
              <a:t>values</a:t>
            </a:r>
            <a:r>
              <a:rPr sz="900" spc="-55" dirty="0">
                <a:latin typeface="Trebuchet MS"/>
                <a:cs typeface="Trebuchet MS"/>
              </a:rPr>
              <a:t> </a:t>
            </a:r>
            <a:r>
              <a:rPr sz="900" spc="15" dirty="0">
                <a:latin typeface="Trebuchet MS"/>
                <a:cs typeface="Trebuchet MS"/>
              </a:rPr>
              <a:t>in</a:t>
            </a:r>
            <a:r>
              <a:rPr sz="900" spc="-50" dirty="0">
                <a:latin typeface="Trebuchet MS"/>
                <a:cs typeface="Trebuchet MS"/>
              </a:rPr>
              <a:t> </a:t>
            </a:r>
            <a:r>
              <a:rPr sz="900" spc="30" dirty="0">
                <a:latin typeface="Trebuchet MS"/>
                <a:cs typeface="Trebuchet MS"/>
              </a:rPr>
              <a:t>columns</a:t>
            </a:r>
            <a:r>
              <a:rPr sz="900" spc="-70" dirty="0">
                <a:latin typeface="Trebuchet MS"/>
                <a:cs typeface="Trebuchet MS"/>
              </a:rPr>
              <a:t> </a:t>
            </a:r>
            <a:r>
              <a:rPr sz="900" spc="30" dirty="0">
                <a:latin typeface="Trebuchet MS"/>
                <a:cs typeface="Trebuchet MS"/>
              </a:rPr>
              <a:t>were</a:t>
            </a:r>
            <a:r>
              <a:rPr sz="900" spc="-75" dirty="0">
                <a:latin typeface="Trebuchet MS"/>
                <a:cs typeface="Trebuchet MS"/>
              </a:rPr>
              <a:t> </a:t>
            </a:r>
            <a:r>
              <a:rPr sz="900" b="1" spc="20" dirty="0">
                <a:latin typeface="Trebuchet MS"/>
                <a:cs typeface="Trebuchet MS"/>
              </a:rPr>
              <a:t>converted</a:t>
            </a:r>
            <a:r>
              <a:rPr sz="900" b="1" spc="-80" dirty="0">
                <a:latin typeface="Trebuchet MS"/>
                <a:cs typeface="Trebuchet MS"/>
              </a:rPr>
              <a:t> </a:t>
            </a:r>
            <a:r>
              <a:rPr sz="900" b="1" spc="-20" dirty="0">
                <a:latin typeface="Trebuchet MS"/>
                <a:cs typeface="Trebuchet MS"/>
              </a:rPr>
              <a:t>to</a:t>
            </a:r>
            <a:r>
              <a:rPr sz="900" b="1" spc="-50" dirty="0">
                <a:latin typeface="Trebuchet MS"/>
                <a:cs typeface="Trebuchet MS"/>
              </a:rPr>
              <a:t> </a:t>
            </a:r>
            <a:r>
              <a:rPr sz="900" b="1" spc="45" dirty="0">
                <a:latin typeface="Trebuchet MS"/>
                <a:cs typeface="Trebuchet MS"/>
              </a:rPr>
              <a:t>Nulls</a:t>
            </a:r>
            <a:r>
              <a:rPr sz="900" spc="45" dirty="0">
                <a:latin typeface="Trebuchet MS"/>
                <a:cs typeface="Trebuchet MS"/>
              </a:rPr>
              <a:t>.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9495" y="2464307"/>
            <a:ext cx="1330960" cy="883919"/>
            <a:chOff x="539495" y="2464307"/>
            <a:chExt cx="1330960" cy="883919"/>
          </a:xfrm>
        </p:grpSpPr>
        <p:sp>
          <p:nvSpPr>
            <p:cNvPr id="9" name="object 9"/>
            <p:cNvSpPr/>
            <p:nvPr/>
          </p:nvSpPr>
          <p:spPr>
            <a:xfrm>
              <a:off x="554735" y="2479547"/>
              <a:ext cx="1300480" cy="853440"/>
            </a:xfrm>
            <a:custGeom>
              <a:avLst/>
              <a:gdLst/>
              <a:ahLst/>
              <a:cxnLst/>
              <a:rect l="l" t="t" r="r" b="b"/>
              <a:pathLst>
                <a:path w="1300480" h="853439">
                  <a:moveTo>
                    <a:pt x="1156715" y="853440"/>
                  </a:moveTo>
                  <a:lnTo>
                    <a:pt x="143255" y="853440"/>
                  </a:lnTo>
                  <a:lnTo>
                    <a:pt x="97926" y="846161"/>
                  </a:lnTo>
                  <a:lnTo>
                    <a:pt x="58594" y="825934"/>
                  </a:lnTo>
                  <a:lnTo>
                    <a:pt x="27602" y="795174"/>
                  </a:lnTo>
                  <a:lnTo>
                    <a:pt x="7290" y="756294"/>
                  </a:lnTo>
                  <a:lnTo>
                    <a:pt x="0" y="711708"/>
                  </a:lnTo>
                  <a:lnTo>
                    <a:pt x="0" y="141732"/>
                  </a:lnTo>
                  <a:lnTo>
                    <a:pt x="7290" y="97145"/>
                  </a:lnTo>
                  <a:lnTo>
                    <a:pt x="27602" y="58265"/>
                  </a:lnTo>
                  <a:lnTo>
                    <a:pt x="58594" y="27505"/>
                  </a:lnTo>
                  <a:lnTo>
                    <a:pt x="97926" y="7278"/>
                  </a:lnTo>
                  <a:lnTo>
                    <a:pt x="143255" y="0"/>
                  </a:lnTo>
                  <a:lnTo>
                    <a:pt x="1156715" y="0"/>
                  </a:lnTo>
                  <a:lnTo>
                    <a:pt x="1202045" y="7278"/>
                  </a:lnTo>
                  <a:lnTo>
                    <a:pt x="1241377" y="27505"/>
                  </a:lnTo>
                  <a:lnTo>
                    <a:pt x="1272369" y="58265"/>
                  </a:lnTo>
                  <a:lnTo>
                    <a:pt x="1292681" y="97145"/>
                  </a:lnTo>
                  <a:lnTo>
                    <a:pt x="1299971" y="141732"/>
                  </a:lnTo>
                  <a:lnTo>
                    <a:pt x="1299971" y="711708"/>
                  </a:lnTo>
                  <a:lnTo>
                    <a:pt x="1292681" y="756294"/>
                  </a:lnTo>
                  <a:lnTo>
                    <a:pt x="1272369" y="795174"/>
                  </a:lnTo>
                  <a:lnTo>
                    <a:pt x="1241377" y="825934"/>
                  </a:lnTo>
                  <a:lnTo>
                    <a:pt x="1202045" y="846161"/>
                  </a:lnTo>
                  <a:lnTo>
                    <a:pt x="1156715" y="853440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9495" y="2464307"/>
              <a:ext cx="1330960" cy="883919"/>
            </a:xfrm>
            <a:custGeom>
              <a:avLst/>
              <a:gdLst/>
              <a:ahLst/>
              <a:cxnLst/>
              <a:rect l="l" t="t" r="r" b="b"/>
              <a:pathLst>
                <a:path w="1330960" h="883920">
                  <a:moveTo>
                    <a:pt x="1187196" y="883920"/>
                  </a:moveTo>
                  <a:lnTo>
                    <a:pt x="141732" y="883920"/>
                  </a:lnTo>
                  <a:lnTo>
                    <a:pt x="124968" y="880872"/>
                  </a:lnTo>
                  <a:lnTo>
                    <a:pt x="82296" y="865632"/>
                  </a:lnTo>
                  <a:lnTo>
                    <a:pt x="45720" y="838200"/>
                  </a:lnTo>
                  <a:lnTo>
                    <a:pt x="27432" y="813816"/>
                  </a:lnTo>
                  <a:lnTo>
                    <a:pt x="18288" y="801624"/>
                  </a:lnTo>
                  <a:lnTo>
                    <a:pt x="12192" y="786384"/>
                  </a:lnTo>
                  <a:lnTo>
                    <a:pt x="7620" y="772668"/>
                  </a:lnTo>
                  <a:lnTo>
                    <a:pt x="3048" y="757428"/>
                  </a:lnTo>
                  <a:lnTo>
                    <a:pt x="0" y="726948"/>
                  </a:lnTo>
                  <a:lnTo>
                    <a:pt x="0" y="156972"/>
                  </a:lnTo>
                  <a:lnTo>
                    <a:pt x="7620" y="109728"/>
                  </a:lnTo>
                  <a:lnTo>
                    <a:pt x="27432" y="68580"/>
                  </a:lnTo>
                  <a:lnTo>
                    <a:pt x="57912" y="35052"/>
                  </a:lnTo>
                  <a:lnTo>
                    <a:pt x="111252" y="6096"/>
                  </a:lnTo>
                  <a:lnTo>
                    <a:pt x="143256" y="0"/>
                  </a:lnTo>
                  <a:lnTo>
                    <a:pt x="1188720" y="0"/>
                  </a:lnTo>
                  <a:lnTo>
                    <a:pt x="1248156" y="18288"/>
                  </a:lnTo>
                  <a:lnTo>
                    <a:pt x="1265936" y="30480"/>
                  </a:lnTo>
                  <a:lnTo>
                    <a:pt x="158496" y="30480"/>
                  </a:lnTo>
                  <a:lnTo>
                    <a:pt x="131064" y="33528"/>
                  </a:lnTo>
                  <a:lnTo>
                    <a:pt x="86868" y="53340"/>
                  </a:lnTo>
                  <a:lnTo>
                    <a:pt x="53340" y="86868"/>
                  </a:lnTo>
                  <a:lnTo>
                    <a:pt x="45720" y="97536"/>
                  </a:lnTo>
                  <a:lnTo>
                    <a:pt x="41148" y="108204"/>
                  </a:lnTo>
                  <a:lnTo>
                    <a:pt x="36576" y="120396"/>
                  </a:lnTo>
                  <a:lnTo>
                    <a:pt x="33528" y="132588"/>
                  </a:lnTo>
                  <a:lnTo>
                    <a:pt x="32004" y="144780"/>
                  </a:lnTo>
                  <a:lnTo>
                    <a:pt x="32004" y="740664"/>
                  </a:lnTo>
                  <a:lnTo>
                    <a:pt x="33528" y="752856"/>
                  </a:lnTo>
                  <a:lnTo>
                    <a:pt x="38100" y="765048"/>
                  </a:lnTo>
                  <a:lnTo>
                    <a:pt x="41148" y="775716"/>
                  </a:lnTo>
                  <a:lnTo>
                    <a:pt x="68580" y="816864"/>
                  </a:lnTo>
                  <a:lnTo>
                    <a:pt x="109728" y="842772"/>
                  </a:lnTo>
                  <a:lnTo>
                    <a:pt x="158496" y="853440"/>
                  </a:lnTo>
                  <a:lnTo>
                    <a:pt x="1266444" y="853440"/>
                  </a:lnTo>
                  <a:lnTo>
                    <a:pt x="1260348" y="858012"/>
                  </a:lnTo>
                  <a:lnTo>
                    <a:pt x="1246632" y="865632"/>
                  </a:lnTo>
                  <a:lnTo>
                    <a:pt x="1219200" y="877824"/>
                  </a:lnTo>
                  <a:lnTo>
                    <a:pt x="1203960" y="880872"/>
                  </a:lnTo>
                  <a:lnTo>
                    <a:pt x="1187196" y="883920"/>
                  </a:lnTo>
                  <a:close/>
                </a:path>
                <a:path w="1330960" h="883920">
                  <a:moveTo>
                    <a:pt x="1266444" y="853440"/>
                  </a:moveTo>
                  <a:lnTo>
                    <a:pt x="1171956" y="853440"/>
                  </a:lnTo>
                  <a:lnTo>
                    <a:pt x="1199388" y="850392"/>
                  </a:lnTo>
                  <a:lnTo>
                    <a:pt x="1210056" y="847344"/>
                  </a:lnTo>
                  <a:lnTo>
                    <a:pt x="1261872" y="815340"/>
                  </a:lnTo>
                  <a:lnTo>
                    <a:pt x="1277112" y="797052"/>
                  </a:lnTo>
                  <a:lnTo>
                    <a:pt x="1284732" y="786384"/>
                  </a:lnTo>
                  <a:lnTo>
                    <a:pt x="1289304" y="774192"/>
                  </a:lnTo>
                  <a:lnTo>
                    <a:pt x="1293876" y="763524"/>
                  </a:lnTo>
                  <a:lnTo>
                    <a:pt x="1296924" y="751332"/>
                  </a:lnTo>
                  <a:lnTo>
                    <a:pt x="1298448" y="739140"/>
                  </a:lnTo>
                  <a:lnTo>
                    <a:pt x="1298448" y="143256"/>
                  </a:lnTo>
                  <a:lnTo>
                    <a:pt x="1296924" y="131064"/>
                  </a:lnTo>
                  <a:lnTo>
                    <a:pt x="1292352" y="118872"/>
                  </a:lnTo>
                  <a:lnTo>
                    <a:pt x="1289304" y="108204"/>
                  </a:lnTo>
                  <a:lnTo>
                    <a:pt x="1261872" y="67056"/>
                  </a:lnTo>
                  <a:lnTo>
                    <a:pt x="1220724" y="41148"/>
                  </a:lnTo>
                  <a:lnTo>
                    <a:pt x="1171956" y="30480"/>
                  </a:lnTo>
                  <a:lnTo>
                    <a:pt x="1265936" y="30480"/>
                  </a:lnTo>
                  <a:lnTo>
                    <a:pt x="1274064" y="36576"/>
                  </a:lnTo>
                  <a:lnTo>
                    <a:pt x="1284732" y="45720"/>
                  </a:lnTo>
                  <a:lnTo>
                    <a:pt x="1295400" y="57912"/>
                  </a:lnTo>
                  <a:lnTo>
                    <a:pt x="1303020" y="70104"/>
                  </a:lnTo>
                  <a:lnTo>
                    <a:pt x="1312164" y="82296"/>
                  </a:lnTo>
                  <a:lnTo>
                    <a:pt x="1318260" y="96012"/>
                  </a:lnTo>
                  <a:lnTo>
                    <a:pt x="1327404" y="126492"/>
                  </a:lnTo>
                  <a:lnTo>
                    <a:pt x="1330452" y="156972"/>
                  </a:lnTo>
                  <a:lnTo>
                    <a:pt x="1330452" y="726948"/>
                  </a:lnTo>
                  <a:lnTo>
                    <a:pt x="1322832" y="774192"/>
                  </a:lnTo>
                  <a:lnTo>
                    <a:pt x="1303020" y="815340"/>
                  </a:lnTo>
                  <a:lnTo>
                    <a:pt x="1272540" y="848868"/>
                  </a:lnTo>
                  <a:lnTo>
                    <a:pt x="1266444" y="853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68547" y="2672576"/>
            <a:ext cx="1073150" cy="44450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065" marR="5080" algn="ctr">
              <a:lnSpc>
                <a:spcPct val="87500"/>
              </a:lnSpc>
              <a:spcBef>
                <a:spcPts val="245"/>
              </a:spcBef>
            </a:pPr>
            <a:r>
              <a:rPr sz="1000" b="1" spc="55" dirty="0">
                <a:solidFill>
                  <a:srgbClr val="FFFFFF"/>
                </a:solidFill>
                <a:latin typeface="Trebuchet MS"/>
                <a:cs typeface="Trebuchet MS"/>
              </a:rPr>
              <a:t>Handling</a:t>
            </a:r>
            <a:r>
              <a:rPr sz="1000" b="1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15" dirty="0">
                <a:solidFill>
                  <a:srgbClr val="FFFFFF"/>
                </a:solidFill>
                <a:latin typeface="Trebuchet MS"/>
                <a:cs typeface="Trebuchet MS"/>
              </a:rPr>
              <a:t>'Select'  </a:t>
            </a:r>
            <a:r>
              <a:rPr sz="1000" b="1" spc="35" dirty="0">
                <a:solidFill>
                  <a:srgbClr val="FFFFFF"/>
                </a:solidFill>
                <a:latin typeface="Trebuchet MS"/>
                <a:cs typeface="Trebuchet MS"/>
              </a:rPr>
              <a:t>values </a:t>
            </a:r>
            <a:r>
              <a:rPr sz="1000" b="1" spc="4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000" b="1" spc="45" dirty="0">
                <a:solidFill>
                  <a:srgbClr val="FFFFFF"/>
                </a:solidFill>
                <a:latin typeface="Trebuchet MS"/>
                <a:cs typeface="Trebuchet MS"/>
              </a:rPr>
              <a:t>some  </a:t>
            </a:r>
            <a:r>
              <a:rPr sz="1000" b="1" spc="50" dirty="0">
                <a:solidFill>
                  <a:srgbClr val="FFFFFF"/>
                </a:solidFill>
                <a:latin typeface="Trebuchet MS"/>
                <a:cs typeface="Trebuchet MS"/>
              </a:rPr>
              <a:t>columns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24227" y="3380231"/>
            <a:ext cx="7717790" cy="930275"/>
          </a:xfrm>
          <a:custGeom>
            <a:avLst/>
            <a:gdLst/>
            <a:ahLst/>
            <a:cxnLst/>
            <a:rect l="l" t="t" r="r" b="b"/>
            <a:pathLst>
              <a:path w="7717790" h="930275">
                <a:moveTo>
                  <a:pt x="7717536" y="464832"/>
                </a:moveTo>
                <a:lnTo>
                  <a:pt x="7706868" y="454164"/>
                </a:lnTo>
                <a:lnTo>
                  <a:pt x="7290816" y="38100"/>
                </a:lnTo>
                <a:lnTo>
                  <a:pt x="7252716" y="0"/>
                </a:lnTo>
                <a:lnTo>
                  <a:pt x="7252716" y="129540"/>
                </a:lnTo>
                <a:lnTo>
                  <a:pt x="0" y="129540"/>
                </a:lnTo>
                <a:lnTo>
                  <a:pt x="0" y="800112"/>
                </a:lnTo>
                <a:lnTo>
                  <a:pt x="7252716" y="800112"/>
                </a:lnTo>
                <a:lnTo>
                  <a:pt x="7252716" y="929652"/>
                </a:lnTo>
                <a:lnTo>
                  <a:pt x="7290816" y="891552"/>
                </a:lnTo>
                <a:lnTo>
                  <a:pt x="7706868" y="475500"/>
                </a:lnTo>
                <a:lnTo>
                  <a:pt x="7717536" y="464832"/>
                </a:lnTo>
                <a:close/>
              </a:path>
            </a:pathLst>
          </a:custGeom>
          <a:solidFill>
            <a:srgbClr val="D4DFD6">
              <a:alpha val="8984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34388" y="3495508"/>
            <a:ext cx="7366634" cy="621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7314" indent="-95250">
              <a:lnSpc>
                <a:spcPct val="100000"/>
              </a:lnSpc>
              <a:spcBef>
                <a:spcPts val="95"/>
              </a:spcBef>
              <a:buChar char="•"/>
              <a:tabLst>
                <a:tab pos="107950" algn="l"/>
              </a:tabLst>
            </a:pPr>
            <a:r>
              <a:rPr sz="1000" spc="25" dirty="0">
                <a:latin typeface="Trebuchet MS"/>
                <a:cs typeface="Trebuchet MS"/>
              </a:rPr>
              <a:t>All</a:t>
            </a:r>
            <a:r>
              <a:rPr sz="1000" spc="-55" dirty="0">
                <a:latin typeface="Trebuchet MS"/>
                <a:cs typeface="Trebuchet MS"/>
              </a:rPr>
              <a:t> </a:t>
            </a:r>
            <a:r>
              <a:rPr sz="1000" spc="-20" dirty="0">
                <a:latin typeface="Trebuchet MS"/>
                <a:cs typeface="Trebuchet MS"/>
              </a:rPr>
              <a:t>the</a:t>
            </a:r>
            <a:r>
              <a:rPr sz="1000" spc="-60" dirty="0">
                <a:latin typeface="Trebuchet MS"/>
                <a:cs typeface="Trebuchet MS"/>
              </a:rPr>
              <a:t> </a:t>
            </a:r>
            <a:r>
              <a:rPr sz="1000" spc="10" dirty="0">
                <a:latin typeface="Trebuchet MS"/>
                <a:cs typeface="Trebuchet MS"/>
              </a:rPr>
              <a:t>nulls</a:t>
            </a:r>
            <a:r>
              <a:rPr sz="1000" spc="-75" dirty="0">
                <a:latin typeface="Trebuchet MS"/>
                <a:cs typeface="Trebuchet MS"/>
              </a:rPr>
              <a:t> </a:t>
            </a:r>
            <a:r>
              <a:rPr sz="1000" spc="10" dirty="0">
                <a:latin typeface="Trebuchet MS"/>
                <a:cs typeface="Trebuchet MS"/>
              </a:rPr>
              <a:t>in</a:t>
            </a:r>
            <a:r>
              <a:rPr sz="1000" spc="-60" dirty="0">
                <a:latin typeface="Trebuchet MS"/>
                <a:cs typeface="Trebuchet MS"/>
              </a:rPr>
              <a:t> </a:t>
            </a:r>
            <a:r>
              <a:rPr sz="1000" spc="-20" dirty="0">
                <a:latin typeface="Trebuchet MS"/>
                <a:cs typeface="Trebuchet MS"/>
              </a:rPr>
              <a:t>the</a:t>
            </a:r>
            <a:r>
              <a:rPr sz="1000" spc="-70" dirty="0">
                <a:latin typeface="Trebuchet MS"/>
                <a:cs typeface="Trebuchet MS"/>
              </a:rPr>
              <a:t> </a:t>
            </a:r>
            <a:r>
              <a:rPr sz="1000" spc="20" dirty="0">
                <a:latin typeface="Trebuchet MS"/>
                <a:cs typeface="Trebuchet MS"/>
              </a:rPr>
              <a:t>columns</a:t>
            </a:r>
            <a:r>
              <a:rPr sz="1000" spc="-85" dirty="0">
                <a:latin typeface="Trebuchet MS"/>
                <a:cs typeface="Trebuchet MS"/>
              </a:rPr>
              <a:t> </a:t>
            </a:r>
            <a:r>
              <a:rPr sz="1000" spc="5" dirty="0">
                <a:latin typeface="Trebuchet MS"/>
                <a:cs typeface="Trebuchet MS"/>
              </a:rPr>
              <a:t>were</a:t>
            </a:r>
            <a:r>
              <a:rPr sz="1000" spc="-90" dirty="0">
                <a:latin typeface="Trebuchet MS"/>
                <a:cs typeface="Trebuchet MS"/>
              </a:rPr>
              <a:t> </a:t>
            </a:r>
            <a:r>
              <a:rPr sz="1000" spc="40" dirty="0">
                <a:latin typeface="Trebuchet MS"/>
                <a:cs typeface="Trebuchet MS"/>
              </a:rPr>
              <a:t>binned</a:t>
            </a:r>
            <a:r>
              <a:rPr sz="1000" spc="-90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into</a:t>
            </a:r>
            <a:r>
              <a:rPr sz="1000" spc="-70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a</a:t>
            </a:r>
            <a:r>
              <a:rPr sz="1000" spc="-65" dirty="0">
                <a:latin typeface="Trebuchet MS"/>
                <a:cs typeface="Trebuchet MS"/>
              </a:rPr>
              <a:t> </a:t>
            </a:r>
            <a:r>
              <a:rPr sz="1000" spc="5" dirty="0">
                <a:latin typeface="Trebuchet MS"/>
                <a:cs typeface="Trebuchet MS"/>
              </a:rPr>
              <a:t>separate</a:t>
            </a:r>
            <a:r>
              <a:rPr sz="1000" spc="-85" dirty="0">
                <a:latin typeface="Trebuchet MS"/>
                <a:cs typeface="Trebuchet MS"/>
              </a:rPr>
              <a:t> </a:t>
            </a:r>
            <a:r>
              <a:rPr sz="1000" spc="15" dirty="0">
                <a:latin typeface="Trebuchet MS"/>
                <a:cs typeface="Trebuchet MS"/>
              </a:rPr>
              <a:t>column</a:t>
            </a:r>
            <a:r>
              <a:rPr sz="1000" spc="-170" dirty="0">
                <a:latin typeface="Trebuchet MS"/>
                <a:cs typeface="Trebuchet MS"/>
              </a:rPr>
              <a:t> </a:t>
            </a:r>
            <a:r>
              <a:rPr sz="1000" spc="-5" dirty="0">
                <a:latin typeface="Trebuchet MS"/>
                <a:cs typeface="Trebuchet MS"/>
              </a:rPr>
              <a:t>‘</a:t>
            </a:r>
            <a:r>
              <a:rPr sz="1000" b="1" spc="-5" dirty="0">
                <a:latin typeface="Trebuchet MS"/>
                <a:cs typeface="Trebuchet MS"/>
              </a:rPr>
              <a:t>Unknown</a:t>
            </a:r>
            <a:r>
              <a:rPr sz="1000" spc="-5" dirty="0">
                <a:latin typeface="Trebuchet MS"/>
                <a:cs typeface="Trebuchet MS"/>
              </a:rPr>
              <a:t>’.</a:t>
            </a:r>
            <a:endParaRPr sz="1000">
              <a:latin typeface="Trebuchet MS"/>
              <a:cs typeface="Trebuchet MS"/>
            </a:endParaRPr>
          </a:p>
          <a:p>
            <a:pPr marL="106680" marR="5080" indent="-94615">
              <a:lnSpc>
                <a:spcPts val="1040"/>
              </a:lnSpc>
              <a:spcBef>
                <a:spcPts val="190"/>
              </a:spcBef>
              <a:buChar char="•"/>
              <a:tabLst>
                <a:tab pos="107950" algn="l"/>
              </a:tabLst>
            </a:pPr>
            <a:r>
              <a:rPr sz="1000" spc="10" dirty="0">
                <a:latin typeface="Trebuchet MS"/>
                <a:cs typeface="Trebuchet MS"/>
              </a:rPr>
              <a:t>Instead</a:t>
            </a:r>
            <a:r>
              <a:rPr sz="1000" spc="-85" dirty="0">
                <a:latin typeface="Trebuchet MS"/>
                <a:cs typeface="Trebuchet MS"/>
              </a:rPr>
              <a:t> </a:t>
            </a:r>
            <a:r>
              <a:rPr sz="1000" spc="-20" dirty="0">
                <a:latin typeface="Trebuchet MS"/>
                <a:cs typeface="Trebuchet MS"/>
              </a:rPr>
              <a:t>of</a:t>
            </a:r>
            <a:r>
              <a:rPr sz="1000" spc="-55" dirty="0">
                <a:latin typeface="Trebuchet MS"/>
                <a:cs typeface="Trebuchet MS"/>
              </a:rPr>
              <a:t> </a:t>
            </a:r>
            <a:r>
              <a:rPr sz="1000" spc="20" dirty="0">
                <a:latin typeface="Trebuchet MS"/>
                <a:cs typeface="Trebuchet MS"/>
              </a:rPr>
              <a:t>deleting</a:t>
            </a:r>
            <a:r>
              <a:rPr sz="1000" spc="-80" dirty="0">
                <a:latin typeface="Trebuchet MS"/>
                <a:cs typeface="Trebuchet MS"/>
              </a:rPr>
              <a:t> </a:t>
            </a:r>
            <a:r>
              <a:rPr sz="1000" spc="20" dirty="0">
                <a:latin typeface="Trebuchet MS"/>
                <a:cs typeface="Trebuchet MS"/>
              </a:rPr>
              <a:t>columns</a:t>
            </a:r>
            <a:r>
              <a:rPr sz="1000" spc="-85" dirty="0">
                <a:latin typeface="Trebuchet MS"/>
                <a:cs typeface="Trebuchet MS"/>
              </a:rPr>
              <a:t> </a:t>
            </a:r>
            <a:r>
              <a:rPr sz="1000" spc="-15" dirty="0">
                <a:latin typeface="Trebuchet MS"/>
                <a:cs typeface="Trebuchet MS"/>
              </a:rPr>
              <a:t>with</a:t>
            </a:r>
            <a:r>
              <a:rPr sz="1000" spc="-70" dirty="0">
                <a:latin typeface="Trebuchet MS"/>
                <a:cs typeface="Trebuchet MS"/>
              </a:rPr>
              <a:t> </a:t>
            </a:r>
            <a:r>
              <a:rPr sz="1000" spc="40" dirty="0">
                <a:latin typeface="Trebuchet MS"/>
                <a:cs typeface="Trebuchet MS"/>
              </a:rPr>
              <a:t>huge</a:t>
            </a:r>
            <a:r>
              <a:rPr sz="1000" spc="-60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null</a:t>
            </a:r>
            <a:r>
              <a:rPr sz="1000" spc="-55" dirty="0">
                <a:latin typeface="Trebuchet MS"/>
                <a:cs typeface="Trebuchet MS"/>
              </a:rPr>
              <a:t> </a:t>
            </a:r>
            <a:r>
              <a:rPr sz="1000" spc="10" dirty="0">
                <a:latin typeface="Trebuchet MS"/>
                <a:cs typeface="Trebuchet MS"/>
              </a:rPr>
              <a:t>value</a:t>
            </a:r>
            <a:r>
              <a:rPr sz="1000" spc="-70" dirty="0">
                <a:latin typeface="Trebuchet MS"/>
                <a:cs typeface="Trebuchet MS"/>
              </a:rPr>
              <a:t> </a:t>
            </a:r>
            <a:r>
              <a:rPr sz="1000" spc="10" dirty="0">
                <a:latin typeface="Trebuchet MS"/>
                <a:cs typeface="Trebuchet MS"/>
              </a:rPr>
              <a:t>percentage(which</a:t>
            </a:r>
            <a:r>
              <a:rPr sz="1000" spc="-90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results</a:t>
            </a:r>
            <a:r>
              <a:rPr sz="1000" spc="-85" dirty="0">
                <a:latin typeface="Trebuchet MS"/>
                <a:cs typeface="Trebuchet MS"/>
              </a:rPr>
              <a:t> </a:t>
            </a:r>
            <a:r>
              <a:rPr sz="1000" spc="10" dirty="0">
                <a:latin typeface="Trebuchet MS"/>
                <a:cs typeface="Trebuchet MS"/>
              </a:rPr>
              <a:t>in</a:t>
            </a:r>
            <a:r>
              <a:rPr sz="1000" spc="-50" dirty="0">
                <a:latin typeface="Trebuchet MS"/>
                <a:cs typeface="Trebuchet MS"/>
              </a:rPr>
              <a:t> </a:t>
            </a:r>
            <a:r>
              <a:rPr sz="1000" spc="30" dirty="0">
                <a:latin typeface="Trebuchet MS"/>
                <a:cs typeface="Trebuchet MS"/>
              </a:rPr>
              <a:t>loss</a:t>
            </a:r>
            <a:r>
              <a:rPr sz="1000" spc="-55" dirty="0">
                <a:latin typeface="Trebuchet MS"/>
                <a:cs typeface="Trebuchet MS"/>
              </a:rPr>
              <a:t> </a:t>
            </a:r>
            <a:r>
              <a:rPr sz="1000" spc="-25" dirty="0">
                <a:latin typeface="Trebuchet MS"/>
                <a:cs typeface="Trebuchet MS"/>
              </a:rPr>
              <a:t>of</a:t>
            </a:r>
            <a:r>
              <a:rPr sz="1000" spc="-55" dirty="0">
                <a:latin typeface="Trebuchet MS"/>
                <a:cs typeface="Trebuchet MS"/>
              </a:rPr>
              <a:t> </a:t>
            </a:r>
            <a:r>
              <a:rPr sz="1000" spc="-20" dirty="0">
                <a:latin typeface="Trebuchet MS"/>
                <a:cs typeface="Trebuchet MS"/>
              </a:rPr>
              <a:t>data),</a:t>
            </a:r>
            <a:r>
              <a:rPr sz="1000" spc="-150" dirty="0">
                <a:latin typeface="Trebuchet MS"/>
                <a:cs typeface="Trebuchet MS"/>
              </a:rPr>
              <a:t> </a:t>
            </a:r>
            <a:r>
              <a:rPr sz="1000" spc="-5" dirty="0">
                <a:latin typeface="Trebuchet MS"/>
                <a:cs typeface="Trebuchet MS"/>
              </a:rPr>
              <a:t>this</a:t>
            </a:r>
            <a:r>
              <a:rPr sz="1000" spc="-55" dirty="0">
                <a:latin typeface="Trebuchet MS"/>
                <a:cs typeface="Trebuchet MS"/>
              </a:rPr>
              <a:t> </a:t>
            </a:r>
            <a:r>
              <a:rPr sz="1000" spc="5" dirty="0">
                <a:latin typeface="Trebuchet MS"/>
                <a:cs typeface="Trebuchet MS"/>
              </a:rPr>
              <a:t>strategy</a:t>
            </a:r>
            <a:r>
              <a:rPr sz="1000" spc="-90" dirty="0">
                <a:latin typeface="Trebuchet MS"/>
                <a:cs typeface="Trebuchet MS"/>
              </a:rPr>
              <a:t> </a:t>
            </a:r>
            <a:r>
              <a:rPr sz="1000" spc="45" dirty="0">
                <a:latin typeface="Trebuchet MS"/>
                <a:cs typeface="Trebuchet MS"/>
              </a:rPr>
              <a:t>adds</a:t>
            </a:r>
            <a:r>
              <a:rPr sz="1000" spc="-65" dirty="0">
                <a:latin typeface="Trebuchet MS"/>
                <a:cs typeface="Trebuchet MS"/>
              </a:rPr>
              <a:t> </a:t>
            </a:r>
            <a:r>
              <a:rPr sz="1000" spc="15" dirty="0">
                <a:latin typeface="Trebuchet MS"/>
                <a:cs typeface="Trebuchet MS"/>
              </a:rPr>
              <a:t>more</a:t>
            </a:r>
            <a:r>
              <a:rPr sz="1000" spc="-80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information  </a:t>
            </a:r>
            <a:r>
              <a:rPr sz="1000" spc="-10" dirty="0">
                <a:latin typeface="Trebuchet MS"/>
                <a:cs typeface="Trebuchet MS"/>
              </a:rPr>
              <a:t>into</a:t>
            </a:r>
            <a:r>
              <a:rPr sz="1000" spc="-70" dirty="0">
                <a:latin typeface="Trebuchet MS"/>
                <a:cs typeface="Trebuchet MS"/>
              </a:rPr>
              <a:t> </a:t>
            </a:r>
            <a:r>
              <a:rPr sz="1000" spc="-20" dirty="0">
                <a:latin typeface="Trebuchet MS"/>
                <a:cs typeface="Trebuchet MS"/>
              </a:rPr>
              <a:t>the</a:t>
            </a:r>
            <a:r>
              <a:rPr sz="1000" spc="-70" dirty="0">
                <a:latin typeface="Trebuchet MS"/>
                <a:cs typeface="Trebuchet MS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dataset</a:t>
            </a:r>
            <a:r>
              <a:rPr sz="1000" spc="-75" dirty="0">
                <a:latin typeface="Trebuchet MS"/>
                <a:cs typeface="Trebuchet MS"/>
              </a:rPr>
              <a:t> </a:t>
            </a:r>
            <a:r>
              <a:rPr sz="1000" spc="30" dirty="0">
                <a:latin typeface="Trebuchet MS"/>
                <a:cs typeface="Trebuchet MS"/>
              </a:rPr>
              <a:t>and</a:t>
            </a:r>
            <a:r>
              <a:rPr sz="1000" spc="-80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results</a:t>
            </a:r>
            <a:r>
              <a:rPr sz="1000" spc="-95" dirty="0">
                <a:latin typeface="Trebuchet MS"/>
                <a:cs typeface="Trebuchet MS"/>
              </a:rPr>
              <a:t> </a:t>
            </a:r>
            <a:r>
              <a:rPr sz="1000" spc="10" dirty="0">
                <a:latin typeface="Trebuchet MS"/>
                <a:cs typeface="Trebuchet MS"/>
              </a:rPr>
              <a:t>in</a:t>
            </a:r>
            <a:r>
              <a:rPr sz="1000" spc="-60" dirty="0">
                <a:latin typeface="Trebuchet MS"/>
                <a:cs typeface="Trebuchet MS"/>
              </a:rPr>
              <a:t> </a:t>
            </a:r>
            <a:r>
              <a:rPr sz="1000" spc="-20" dirty="0">
                <a:latin typeface="Trebuchet MS"/>
                <a:cs typeface="Trebuchet MS"/>
              </a:rPr>
              <a:t>the</a:t>
            </a:r>
            <a:r>
              <a:rPr sz="1000" spc="-60" dirty="0">
                <a:latin typeface="Trebuchet MS"/>
                <a:cs typeface="Trebuchet MS"/>
              </a:rPr>
              <a:t> </a:t>
            </a:r>
            <a:r>
              <a:rPr sz="1000" spc="30" dirty="0">
                <a:latin typeface="Trebuchet MS"/>
                <a:cs typeface="Trebuchet MS"/>
              </a:rPr>
              <a:t>change</a:t>
            </a:r>
            <a:r>
              <a:rPr sz="1000" spc="-90" dirty="0">
                <a:latin typeface="Trebuchet MS"/>
                <a:cs typeface="Trebuchet MS"/>
              </a:rPr>
              <a:t> </a:t>
            </a:r>
            <a:r>
              <a:rPr sz="1000" spc="-20" dirty="0">
                <a:latin typeface="Trebuchet MS"/>
                <a:cs typeface="Trebuchet MS"/>
              </a:rPr>
              <a:t>of</a:t>
            </a:r>
            <a:r>
              <a:rPr sz="1000" spc="-65" dirty="0">
                <a:latin typeface="Trebuchet MS"/>
                <a:cs typeface="Trebuchet MS"/>
              </a:rPr>
              <a:t> </a:t>
            </a:r>
            <a:r>
              <a:rPr sz="1000" spc="5" dirty="0">
                <a:latin typeface="Trebuchet MS"/>
                <a:cs typeface="Trebuchet MS"/>
              </a:rPr>
              <a:t>variance.</a:t>
            </a:r>
            <a:endParaRPr sz="1000">
              <a:latin typeface="Trebuchet MS"/>
              <a:cs typeface="Trebuchet MS"/>
            </a:endParaRPr>
          </a:p>
          <a:p>
            <a:pPr marL="107314" indent="-95250">
              <a:lnSpc>
                <a:spcPct val="100000"/>
              </a:lnSpc>
              <a:spcBef>
                <a:spcPts val="20"/>
              </a:spcBef>
              <a:buChar char="•"/>
              <a:tabLst>
                <a:tab pos="107950" algn="l"/>
              </a:tabLst>
            </a:pPr>
            <a:r>
              <a:rPr sz="1000" spc="20" dirty="0">
                <a:latin typeface="Trebuchet MS"/>
                <a:cs typeface="Trebuchet MS"/>
              </a:rPr>
              <a:t>The</a:t>
            </a:r>
            <a:r>
              <a:rPr sz="1000" spc="-80" dirty="0">
                <a:latin typeface="Trebuchet MS"/>
                <a:cs typeface="Trebuchet MS"/>
              </a:rPr>
              <a:t> </a:t>
            </a:r>
            <a:r>
              <a:rPr sz="1000" spc="25" dirty="0">
                <a:latin typeface="Trebuchet MS"/>
                <a:cs typeface="Trebuchet MS"/>
              </a:rPr>
              <a:t>Unknown</a:t>
            </a:r>
            <a:r>
              <a:rPr sz="1000" spc="-90" dirty="0">
                <a:latin typeface="Trebuchet MS"/>
                <a:cs typeface="Trebuchet MS"/>
              </a:rPr>
              <a:t> </a:t>
            </a:r>
            <a:r>
              <a:rPr sz="1000" spc="10" dirty="0">
                <a:latin typeface="Trebuchet MS"/>
                <a:cs typeface="Trebuchet MS"/>
              </a:rPr>
              <a:t>levels</a:t>
            </a:r>
            <a:r>
              <a:rPr sz="1000" spc="-75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for</a:t>
            </a:r>
            <a:r>
              <a:rPr sz="1000" spc="-70" dirty="0">
                <a:latin typeface="Trebuchet MS"/>
                <a:cs typeface="Trebuchet MS"/>
              </a:rPr>
              <a:t> </a:t>
            </a:r>
            <a:r>
              <a:rPr sz="1000" spc="15" dirty="0">
                <a:latin typeface="Trebuchet MS"/>
                <a:cs typeface="Trebuchet MS"/>
              </a:rPr>
              <a:t>each</a:t>
            </a:r>
            <a:r>
              <a:rPr sz="1000" spc="-70" dirty="0">
                <a:latin typeface="Trebuchet MS"/>
                <a:cs typeface="Trebuchet MS"/>
              </a:rPr>
              <a:t> </a:t>
            </a:r>
            <a:r>
              <a:rPr sz="1000" spc="-25" dirty="0">
                <a:latin typeface="Trebuchet MS"/>
                <a:cs typeface="Trebuchet MS"/>
              </a:rPr>
              <a:t>of</a:t>
            </a:r>
            <a:r>
              <a:rPr sz="1000" spc="-65" dirty="0">
                <a:latin typeface="Trebuchet MS"/>
                <a:cs typeface="Trebuchet MS"/>
              </a:rPr>
              <a:t> </a:t>
            </a:r>
            <a:r>
              <a:rPr sz="1000" spc="5" dirty="0">
                <a:latin typeface="Trebuchet MS"/>
                <a:cs typeface="Trebuchet MS"/>
              </a:rPr>
              <a:t>these</a:t>
            </a:r>
            <a:r>
              <a:rPr sz="1000" spc="-80" dirty="0">
                <a:latin typeface="Trebuchet MS"/>
                <a:cs typeface="Trebuchet MS"/>
              </a:rPr>
              <a:t> </a:t>
            </a:r>
            <a:r>
              <a:rPr sz="1000" spc="20" dirty="0">
                <a:latin typeface="Trebuchet MS"/>
                <a:cs typeface="Trebuchet MS"/>
              </a:rPr>
              <a:t>columns</a:t>
            </a:r>
            <a:r>
              <a:rPr sz="1000" spc="-85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will</a:t>
            </a:r>
            <a:r>
              <a:rPr sz="1000" spc="-65" dirty="0">
                <a:latin typeface="Trebuchet MS"/>
                <a:cs typeface="Trebuchet MS"/>
              </a:rPr>
              <a:t> </a:t>
            </a:r>
            <a:r>
              <a:rPr sz="1000" spc="55" dirty="0">
                <a:latin typeface="Trebuchet MS"/>
                <a:cs typeface="Trebuchet MS"/>
              </a:rPr>
              <a:t>be</a:t>
            </a:r>
            <a:r>
              <a:rPr sz="1000" spc="-70" dirty="0">
                <a:latin typeface="Trebuchet MS"/>
                <a:cs typeface="Trebuchet MS"/>
              </a:rPr>
              <a:t> </a:t>
            </a:r>
            <a:r>
              <a:rPr sz="1000" spc="-5" dirty="0">
                <a:latin typeface="Trebuchet MS"/>
                <a:cs typeface="Trebuchet MS"/>
              </a:rPr>
              <a:t>finally</a:t>
            </a:r>
            <a:r>
              <a:rPr sz="1000" spc="-60" dirty="0">
                <a:latin typeface="Trebuchet MS"/>
                <a:cs typeface="Trebuchet MS"/>
              </a:rPr>
              <a:t> </a:t>
            </a:r>
            <a:r>
              <a:rPr sz="1000" spc="45" dirty="0">
                <a:latin typeface="Trebuchet MS"/>
                <a:cs typeface="Trebuchet MS"/>
              </a:rPr>
              <a:t>dropped</a:t>
            </a:r>
            <a:r>
              <a:rPr sz="1000" spc="-100" dirty="0">
                <a:latin typeface="Trebuchet MS"/>
                <a:cs typeface="Trebuchet MS"/>
              </a:rPr>
              <a:t> </a:t>
            </a:r>
            <a:r>
              <a:rPr sz="1000" spc="45" dirty="0">
                <a:latin typeface="Trebuchet MS"/>
                <a:cs typeface="Trebuchet MS"/>
              </a:rPr>
              <a:t>during</a:t>
            </a:r>
            <a:r>
              <a:rPr sz="1000" spc="-90" dirty="0">
                <a:latin typeface="Trebuchet MS"/>
                <a:cs typeface="Trebuchet MS"/>
              </a:rPr>
              <a:t> </a:t>
            </a:r>
            <a:r>
              <a:rPr sz="1000" spc="35" dirty="0">
                <a:latin typeface="Trebuchet MS"/>
                <a:cs typeface="Trebuchet MS"/>
              </a:rPr>
              <a:t>dummy</a:t>
            </a:r>
            <a:r>
              <a:rPr sz="1000" spc="-80" dirty="0">
                <a:latin typeface="Trebuchet MS"/>
                <a:cs typeface="Trebuchet MS"/>
              </a:rPr>
              <a:t> </a:t>
            </a:r>
            <a:r>
              <a:rPr sz="1000" spc="20" dirty="0">
                <a:latin typeface="Trebuchet MS"/>
                <a:cs typeface="Trebuchet MS"/>
              </a:rPr>
              <a:t>encoding.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4255" y="3403091"/>
            <a:ext cx="1330960" cy="883919"/>
            <a:chOff x="524255" y="3403091"/>
            <a:chExt cx="1330960" cy="883919"/>
          </a:xfrm>
        </p:grpSpPr>
        <p:sp>
          <p:nvSpPr>
            <p:cNvPr id="15" name="object 15"/>
            <p:cNvSpPr/>
            <p:nvPr/>
          </p:nvSpPr>
          <p:spPr>
            <a:xfrm>
              <a:off x="541020" y="3418331"/>
              <a:ext cx="1298575" cy="853440"/>
            </a:xfrm>
            <a:custGeom>
              <a:avLst/>
              <a:gdLst/>
              <a:ahLst/>
              <a:cxnLst/>
              <a:rect l="l" t="t" r="r" b="b"/>
              <a:pathLst>
                <a:path w="1298575" h="853439">
                  <a:moveTo>
                    <a:pt x="1156716" y="853440"/>
                  </a:moveTo>
                  <a:lnTo>
                    <a:pt x="141731" y="853440"/>
                  </a:lnTo>
                  <a:lnTo>
                    <a:pt x="97145" y="846161"/>
                  </a:lnTo>
                  <a:lnTo>
                    <a:pt x="58265" y="825934"/>
                  </a:lnTo>
                  <a:lnTo>
                    <a:pt x="27505" y="795174"/>
                  </a:lnTo>
                  <a:lnTo>
                    <a:pt x="7278" y="756294"/>
                  </a:lnTo>
                  <a:lnTo>
                    <a:pt x="0" y="711708"/>
                  </a:lnTo>
                  <a:lnTo>
                    <a:pt x="0" y="141732"/>
                  </a:lnTo>
                  <a:lnTo>
                    <a:pt x="7278" y="97145"/>
                  </a:lnTo>
                  <a:lnTo>
                    <a:pt x="27505" y="58265"/>
                  </a:lnTo>
                  <a:lnTo>
                    <a:pt x="58265" y="27505"/>
                  </a:lnTo>
                  <a:lnTo>
                    <a:pt x="97145" y="7278"/>
                  </a:lnTo>
                  <a:lnTo>
                    <a:pt x="141731" y="0"/>
                  </a:lnTo>
                  <a:lnTo>
                    <a:pt x="1156716" y="0"/>
                  </a:lnTo>
                  <a:lnTo>
                    <a:pt x="1201302" y="7278"/>
                  </a:lnTo>
                  <a:lnTo>
                    <a:pt x="1240182" y="27505"/>
                  </a:lnTo>
                  <a:lnTo>
                    <a:pt x="1270942" y="58265"/>
                  </a:lnTo>
                  <a:lnTo>
                    <a:pt x="1291169" y="97145"/>
                  </a:lnTo>
                  <a:lnTo>
                    <a:pt x="1298448" y="141732"/>
                  </a:lnTo>
                  <a:lnTo>
                    <a:pt x="1298448" y="711708"/>
                  </a:lnTo>
                  <a:lnTo>
                    <a:pt x="1291169" y="756294"/>
                  </a:lnTo>
                  <a:lnTo>
                    <a:pt x="1270942" y="795174"/>
                  </a:lnTo>
                  <a:lnTo>
                    <a:pt x="1240182" y="825934"/>
                  </a:lnTo>
                  <a:lnTo>
                    <a:pt x="1201302" y="846161"/>
                  </a:lnTo>
                  <a:lnTo>
                    <a:pt x="1156716" y="853440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4255" y="3403091"/>
              <a:ext cx="1330960" cy="883919"/>
            </a:xfrm>
            <a:custGeom>
              <a:avLst/>
              <a:gdLst/>
              <a:ahLst/>
              <a:cxnLst/>
              <a:rect l="l" t="t" r="r" b="b"/>
              <a:pathLst>
                <a:path w="1330960" h="883920">
                  <a:moveTo>
                    <a:pt x="1188720" y="883920"/>
                  </a:moveTo>
                  <a:lnTo>
                    <a:pt x="141732" y="883920"/>
                  </a:lnTo>
                  <a:lnTo>
                    <a:pt x="111252" y="877824"/>
                  </a:lnTo>
                  <a:lnTo>
                    <a:pt x="45720" y="838200"/>
                  </a:lnTo>
                  <a:lnTo>
                    <a:pt x="19812" y="801624"/>
                  </a:lnTo>
                  <a:lnTo>
                    <a:pt x="3048" y="757428"/>
                  </a:lnTo>
                  <a:lnTo>
                    <a:pt x="0" y="726948"/>
                  </a:lnTo>
                  <a:lnTo>
                    <a:pt x="0" y="156972"/>
                  </a:lnTo>
                  <a:lnTo>
                    <a:pt x="1524" y="140208"/>
                  </a:lnTo>
                  <a:lnTo>
                    <a:pt x="7620" y="109728"/>
                  </a:lnTo>
                  <a:lnTo>
                    <a:pt x="13716" y="96012"/>
                  </a:lnTo>
                  <a:lnTo>
                    <a:pt x="19812" y="80772"/>
                  </a:lnTo>
                  <a:lnTo>
                    <a:pt x="57912" y="35052"/>
                  </a:lnTo>
                  <a:lnTo>
                    <a:pt x="97536" y="12192"/>
                  </a:lnTo>
                  <a:lnTo>
                    <a:pt x="143256" y="0"/>
                  </a:lnTo>
                  <a:lnTo>
                    <a:pt x="1190244" y="0"/>
                  </a:lnTo>
                  <a:lnTo>
                    <a:pt x="1220724" y="6096"/>
                  </a:lnTo>
                  <a:lnTo>
                    <a:pt x="1248156" y="18288"/>
                  </a:lnTo>
                  <a:lnTo>
                    <a:pt x="1261872" y="27432"/>
                  </a:lnTo>
                  <a:lnTo>
                    <a:pt x="1265936" y="30480"/>
                  </a:lnTo>
                  <a:lnTo>
                    <a:pt x="158496" y="30480"/>
                  </a:lnTo>
                  <a:lnTo>
                    <a:pt x="144780" y="32004"/>
                  </a:lnTo>
                  <a:lnTo>
                    <a:pt x="86868" y="53340"/>
                  </a:lnTo>
                  <a:lnTo>
                    <a:pt x="53340" y="86868"/>
                  </a:lnTo>
                  <a:lnTo>
                    <a:pt x="32004" y="144780"/>
                  </a:lnTo>
                  <a:lnTo>
                    <a:pt x="32004" y="726948"/>
                  </a:lnTo>
                  <a:lnTo>
                    <a:pt x="33528" y="740664"/>
                  </a:lnTo>
                  <a:lnTo>
                    <a:pt x="35052" y="752856"/>
                  </a:lnTo>
                  <a:lnTo>
                    <a:pt x="38100" y="765048"/>
                  </a:lnTo>
                  <a:lnTo>
                    <a:pt x="42672" y="775716"/>
                  </a:lnTo>
                  <a:lnTo>
                    <a:pt x="47244" y="787908"/>
                  </a:lnTo>
                  <a:lnTo>
                    <a:pt x="88392" y="832104"/>
                  </a:lnTo>
                  <a:lnTo>
                    <a:pt x="134112" y="850392"/>
                  </a:lnTo>
                  <a:lnTo>
                    <a:pt x="160020" y="853440"/>
                  </a:lnTo>
                  <a:lnTo>
                    <a:pt x="1266444" y="853440"/>
                  </a:lnTo>
                  <a:lnTo>
                    <a:pt x="1260348" y="858012"/>
                  </a:lnTo>
                  <a:lnTo>
                    <a:pt x="1248156" y="865632"/>
                  </a:lnTo>
                  <a:lnTo>
                    <a:pt x="1232916" y="871728"/>
                  </a:lnTo>
                  <a:lnTo>
                    <a:pt x="1219200" y="877824"/>
                  </a:lnTo>
                  <a:lnTo>
                    <a:pt x="1188720" y="883920"/>
                  </a:lnTo>
                  <a:close/>
                </a:path>
                <a:path w="1330960" h="883920">
                  <a:moveTo>
                    <a:pt x="1266444" y="853440"/>
                  </a:moveTo>
                  <a:lnTo>
                    <a:pt x="1173480" y="853440"/>
                  </a:lnTo>
                  <a:lnTo>
                    <a:pt x="1187196" y="851916"/>
                  </a:lnTo>
                  <a:lnTo>
                    <a:pt x="1199388" y="850392"/>
                  </a:lnTo>
                  <a:lnTo>
                    <a:pt x="1243584" y="830580"/>
                  </a:lnTo>
                  <a:lnTo>
                    <a:pt x="1278636" y="797052"/>
                  </a:lnTo>
                  <a:lnTo>
                    <a:pt x="1289304" y="774192"/>
                  </a:lnTo>
                  <a:lnTo>
                    <a:pt x="1293876" y="763524"/>
                  </a:lnTo>
                  <a:lnTo>
                    <a:pt x="1296924" y="751332"/>
                  </a:lnTo>
                  <a:lnTo>
                    <a:pt x="1298448" y="739140"/>
                  </a:lnTo>
                  <a:lnTo>
                    <a:pt x="1299972" y="725424"/>
                  </a:lnTo>
                  <a:lnTo>
                    <a:pt x="1299972" y="156972"/>
                  </a:lnTo>
                  <a:lnTo>
                    <a:pt x="1293876" y="118872"/>
                  </a:lnTo>
                  <a:lnTo>
                    <a:pt x="1269492" y="76200"/>
                  </a:lnTo>
                  <a:lnTo>
                    <a:pt x="1232916" y="45720"/>
                  </a:lnTo>
                  <a:lnTo>
                    <a:pt x="1220724" y="41148"/>
                  </a:lnTo>
                  <a:lnTo>
                    <a:pt x="1210056" y="36576"/>
                  </a:lnTo>
                  <a:lnTo>
                    <a:pt x="1197864" y="33528"/>
                  </a:lnTo>
                  <a:lnTo>
                    <a:pt x="1185672" y="32004"/>
                  </a:lnTo>
                  <a:lnTo>
                    <a:pt x="1171956" y="30480"/>
                  </a:lnTo>
                  <a:lnTo>
                    <a:pt x="1265936" y="30480"/>
                  </a:lnTo>
                  <a:lnTo>
                    <a:pt x="1295400" y="57912"/>
                  </a:lnTo>
                  <a:lnTo>
                    <a:pt x="1318260" y="96012"/>
                  </a:lnTo>
                  <a:lnTo>
                    <a:pt x="1330452" y="141732"/>
                  </a:lnTo>
                  <a:lnTo>
                    <a:pt x="1330452" y="743712"/>
                  </a:lnTo>
                  <a:lnTo>
                    <a:pt x="1318260" y="787908"/>
                  </a:lnTo>
                  <a:lnTo>
                    <a:pt x="1293876" y="827532"/>
                  </a:lnTo>
                  <a:lnTo>
                    <a:pt x="1272540" y="848868"/>
                  </a:lnTo>
                  <a:lnTo>
                    <a:pt x="1266444" y="853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13688" y="3449856"/>
            <a:ext cx="1151890" cy="76454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-635" algn="ctr">
              <a:lnSpc>
                <a:spcPct val="89800"/>
              </a:lnSpc>
              <a:spcBef>
                <a:spcPts val="245"/>
              </a:spcBef>
            </a:pPr>
            <a:r>
              <a:rPr sz="1050" b="1" spc="85" dirty="0">
                <a:solidFill>
                  <a:srgbClr val="FFFFFF"/>
                </a:solidFill>
                <a:latin typeface="Trebuchet MS"/>
                <a:cs typeface="Trebuchet MS"/>
              </a:rPr>
              <a:t>Assigning </a:t>
            </a:r>
            <a:r>
              <a:rPr sz="1050" b="1" spc="60" dirty="0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sz="1050" b="1" spc="40" dirty="0">
                <a:solidFill>
                  <a:srgbClr val="FFFFFF"/>
                </a:solidFill>
                <a:latin typeface="Trebuchet MS"/>
                <a:cs typeface="Trebuchet MS"/>
              </a:rPr>
              <a:t>Unique</a:t>
            </a:r>
            <a:r>
              <a:rPr sz="1050" b="1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60" dirty="0">
                <a:solidFill>
                  <a:srgbClr val="FFFFFF"/>
                </a:solidFill>
                <a:latin typeface="Trebuchet MS"/>
                <a:cs typeface="Trebuchet MS"/>
              </a:rPr>
              <a:t>Category  </a:t>
            </a:r>
            <a:r>
              <a:rPr sz="1050" b="1" spc="-15" dirty="0">
                <a:solidFill>
                  <a:srgbClr val="FFFFFF"/>
                </a:solidFill>
                <a:latin typeface="Trebuchet MS"/>
                <a:cs typeface="Trebuchet MS"/>
              </a:rPr>
              <a:t>to           </a:t>
            </a:r>
            <a:r>
              <a:rPr sz="1050" b="1" spc="95" dirty="0">
                <a:solidFill>
                  <a:srgbClr val="FFFFFF"/>
                </a:solidFill>
                <a:latin typeface="Trebuchet MS"/>
                <a:cs typeface="Trebuchet MS"/>
              </a:rPr>
              <a:t>NULL/SELECT</a:t>
            </a:r>
            <a:endParaRPr sz="1050">
              <a:latin typeface="Trebuchet MS"/>
              <a:cs typeface="Trebuchet MS"/>
            </a:endParaRPr>
          </a:p>
          <a:p>
            <a:pPr marL="1905" algn="ctr">
              <a:lnSpc>
                <a:spcPts val="1140"/>
              </a:lnSpc>
            </a:pP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08988" y="4319015"/>
            <a:ext cx="7747000" cy="930275"/>
          </a:xfrm>
          <a:custGeom>
            <a:avLst/>
            <a:gdLst/>
            <a:ahLst/>
            <a:cxnLst/>
            <a:rect l="l" t="t" r="r" b="b"/>
            <a:pathLst>
              <a:path w="7747000" h="930275">
                <a:moveTo>
                  <a:pt x="7746492" y="464832"/>
                </a:moveTo>
                <a:lnTo>
                  <a:pt x="7735849" y="454164"/>
                </a:lnTo>
                <a:lnTo>
                  <a:pt x="7321169" y="38100"/>
                </a:lnTo>
                <a:lnTo>
                  <a:pt x="7283196" y="0"/>
                </a:lnTo>
                <a:lnTo>
                  <a:pt x="7283196" y="129552"/>
                </a:lnTo>
                <a:lnTo>
                  <a:pt x="0" y="129552"/>
                </a:lnTo>
                <a:lnTo>
                  <a:pt x="0" y="800112"/>
                </a:lnTo>
                <a:lnTo>
                  <a:pt x="7283196" y="800112"/>
                </a:lnTo>
                <a:lnTo>
                  <a:pt x="7283196" y="929652"/>
                </a:lnTo>
                <a:lnTo>
                  <a:pt x="7321169" y="891552"/>
                </a:lnTo>
                <a:lnTo>
                  <a:pt x="7735849" y="475500"/>
                </a:lnTo>
                <a:lnTo>
                  <a:pt x="7746492" y="464832"/>
                </a:lnTo>
                <a:close/>
              </a:path>
            </a:pathLst>
          </a:custGeom>
          <a:solidFill>
            <a:srgbClr val="D4DFD6">
              <a:alpha val="8984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819179" y="4435874"/>
            <a:ext cx="7320915" cy="33337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06680" marR="5080" indent="-94615">
              <a:lnSpc>
                <a:spcPts val="1140"/>
              </a:lnSpc>
              <a:spcBef>
                <a:spcPts val="254"/>
              </a:spcBef>
              <a:buChar char="•"/>
              <a:tabLst>
                <a:tab pos="107950" algn="l"/>
              </a:tabLst>
            </a:pPr>
            <a:r>
              <a:rPr sz="1050" spc="25" dirty="0">
                <a:latin typeface="Trebuchet MS"/>
                <a:cs typeface="Trebuchet MS"/>
              </a:rPr>
              <a:t>The</a:t>
            </a:r>
            <a:r>
              <a:rPr sz="1050" spc="-30" dirty="0">
                <a:latin typeface="Trebuchet MS"/>
                <a:cs typeface="Trebuchet MS"/>
              </a:rPr>
              <a:t> </a:t>
            </a:r>
            <a:r>
              <a:rPr sz="1050" spc="10" dirty="0">
                <a:latin typeface="Trebuchet MS"/>
                <a:cs typeface="Trebuchet MS"/>
              </a:rPr>
              <a:t>outliers</a:t>
            </a:r>
            <a:r>
              <a:rPr sz="1050" spc="-20" dirty="0">
                <a:latin typeface="Trebuchet MS"/>
                <a:cs typeface="Trebuchet MS"/>
              </a:rPr>
              <a:t> </a:t>
            </a:r>
            <a:r>
              <a:rPr sz="1050" spc="20" dirty="0">
                <a:latin typeface="Trebuchet MS"/>
                <a:cs typeface="Trebuchet MS"/>
              </a:rPr>
              <a:t>present</a:t>
            </a:r>
            <a:r>
              <a:rPr sz="1050" spc="-50" dirty="0">
                <a:latin typeface="Trebuchet MS"/>
                <a:cs typeface="Trebuchet MS"/>
              </a:rPr>
              <a:t> </a:t>
            </a:r>
            <a:r>
              <a:rPr sz="1050" spc="20" dirty="0">
                <a:latin typeface="Trebuchet MS"/>
                <a:cs typeface="Trebuchet MS"/>
              </a:rPr>
              <a:t>in</a:t>
            </a:r>
            <a:r>
              <a:rPr sz="1050" spc="-35" dirty="0">
                <a:latin typeface="Trebuchet MS"/>
                <a:cs typeface="Trebuchet MS"/>
              </a:rPr>
              <a:t> </a:t>
            </a:r>
            <a:r>
              <a:rPr sz="1050" spc="-10" dirty="0">
                <a:latin typeface="Trebuchet MS"/>
                <a:cs typeface="Trebuchet MS"/>
              </a:rPr>
              <a:t>the</a:t>
            </a:r>
            <a:r>
              <a:rPr sz="1050" spc="-40" dirty="0">
                <a:latin typeface="Trebuchet MS"/>
                <a:cs typeface="Trebuchet MS"/>
              </a:rPr>
              <a:t> </a:t>
            </a:r>
            <a:r>
              <a:rPr sz="1050" spc="35" dirty="0">
                <a:latin typeface="Trebuchet MS"/>
                <a:cs typeface="Trebuchet MS"/>
              </a:rPr>
              <a:t>columns</a:t>
            </a:r>
            <a:r>
              <a:rPr sz="1050" spc="-20" dirty="0">
                <a:latin typeface="Trebuchet MS"/>
                <a:cs typeface="Trebuchet MS"/>
              </a:rPr>
              <a:t> </a:t>
            </a:r>
            <a:r>
              <a:rPr sz="1050" spc="25" dirty="0">
                <a:latin typeface="Trebuchet MS"/>
                <a:cs typeface="Trebuchet MS"/>
              </a:rPr>
              <a:t>'</a:t>
            </a:r>
            <a:r>
              <a:rPr sz="1050" b="1" spc="25" dirty="0">
                <a:latin typeface="Trebuchet MS"/>
                <a:cs typeface="Trebuchet MS"/>
              </a:rPr>
              <a:t>TotalVisits</a:t>
            </a:r>
            <a:r>
              <a:rPr sz="1050" spc="25" dirty="0">
                <a:latin typeface="Trebuchet MS"/>
                <a:cs typeface="Trebuchet MS"/>
              </a:rPr>
              <a:t>‘</a:t>
            </a:r>
            <a:r>
              <a:rPr sz="1050" spc="-50" dirty="0">
                <a:latin typeface="Trebuchet MS"/>
                <a:cs typeface="Trebuchet MS"/>
              </a:rPr>
              <a:t> </a:t>
            </a:r>
            <a:r>
              <a:rPr sz="1050" spc="-20" dirty="0">
                <a:latin typeface="Trebuchet MS"/>
                <a:cs typeface="Trebuchet MS"/>
              </a:rPr>
              <a:t>&amp;</a:t>
            </a:r>
            <a:r>
              <a:rPr sz="1050" spc="-35" dirty="0">
                <a:latin typeface="Trebuchet MS"/>
                <a:cs typeface="Trebuchet MS"/>
              </a:rPr>
              <a:t> </a:t>
            </a:r>
            <a:r>
              <a:rPr sz="1050" b="1" spc="60" dirty="0">
                <a:latin typeface="Trebuchet MS"/>
                <a:cs typeface="Trebuchet MS"/>
              </a:rPr>
              <a:t>'Page</a:t>
            </a:r>
            <a:r>
              <a:rPr sz="1050" b="1" spc="-145" dirty="0">
                <a:latin typeface="Trebuchet MS"/>
                <a:cs typeface="Trebuchet MS"/>
              </a:rPr>
              <a:t> </a:t>
            </a:r>
            <a:r>
              <a:rPr sz="1050" b="1" spc="55" dirty="0">
                <a:latin typeface="Trebuchet MS"/>
                <a:cs typeface="Trebuchet MS"/>
              </a:rPr>
              <a:t>Views</a:t>
            </a:r>
            <a:r>
              <a:rPr sz="1050" b="1" spc="-25" dirty="0">
                <a:latin typeface="Trebuchet MS"/>
                <a:cs typeface="Trebuchet MS"/>
              </a:rPr>
              <a:t> </a:t>
            </a:r>
            <a:r>
              <a:rPr sz="1050" b="1" spc="30" dirty="0">
                <a:latin typeface="Trebuchet MS"/>
                <a:cs typeface="Trebuchet MS"/>
              </a:rPr>
              <a:t>Per</a:t>
            </a:r>
            <a:r>
              <a:rPr sz="1050" b="1" spc="-140" dirty="0">
                <a:latin typeface="Trebuchet MS"/>
                <a:cs typeface="Trebuchet MS"/>
              </a:rPr>
              <a:t> </a:t>
            </a:r>
            <a:r>
              <a:rPr sz="1050" b="1" spc="25" dirty="0">
                <a:latin typeface="Trebuchet MS"/>
                <a:cs typeface="Trebuchet MS"/>
              </a:rPr>
              <a:t>Visit</a:t>
            </a:r>
            <a:r>
              <a:rPr sz="1050" spc="25" dirty="0">
                <a:latin typeface="Trebuchet MS"/>
                <a:cs typeface="Trebuchet MS"/>
              </a:rPr>
              <a:t>‘</a:t>
            </a:r>
            <a:r>
              <a:rPr sz="1050" spc="-45" dirty="0">
                <a:latin typeface="Trebuchet MS"/>
                <a:cs typeface="Trebuchet MS"/>
              </a:rPr>
              <a:t> </a:t>
            </a:r>
            <a:r>
              <a:rPr sz="1050" spc="20" dirty="0">
                <a:latin typeface="Trebuchet MS"/>
                <a:cs typeface="Trebuchet MS"/>
              </a:rPr>
              <a:t>were</a:t>
            </a:r>
            <a:r>
              <a:rPr sz="1050" spc="-50" dirty="0">
                <a:latin typeface="Trebuchet MS"/>
                <a:cs typeface="Trebuchet MS"/>
              </a:rPr>
              <a:t> </a:t>
            </a:r>
            <a:r>
              <a:rPr sz="1050" spc="5" dirty="0">
                <a:latin typeface="Trebuchet MS"/>
                <a:cs typeface="Trebuchet MS"/>
              </a:rPr>
              <a:t>finally</a:t>
            </a:r>
            <a:r>
              <a:rPr sz="1050" spc="-15" dirty="0">
                <a:latin typeface="Trebuchet MS"/>
                <a:cs typeface="Trebuchet MS"/>
              </a:rPr>
              <a:t> </a:t>
            </a:r>
            <a:r>
              <a:rPr sz="1050" spc="30" dirty="0">
                <a:latin typeface="Trebuchet MS"/>
                <a:cs typeface="Trebuchet MS"/>
              </a:rPr>
              <a:t>removed</a:t>
            </a:r>
            <a:r>
              <a:rPr sz="1050" spc="-25" dirty="0">
                <a:latin typeface="Trebuchet MS"/>
                <a:cs typeface="Trebuchet MS"/>
              </a:rPr>
              <a:t> </a:t>
            </a:r>
            <a:r>
              <a:rPr sz="1050" spc="55" dirty="0">
                <a:latin typeface="Trebuchet MS"/>
                <a:cs typeface="Trebuchet MS"/>
              </a:rPr>
              <a:t>based</a:t>
            </a:r>
            <a:r>
              <a:rPr sz="1050" spc="-20" dirty="0">
                <a:latin typeface="Trebuchet MS"/>
                <a:cs typeface="Trebuchet MS"/>
              </a:rPr>
              <a:t> </a:t>
            </a:r>
            <a:r>
              <a:rPr sz="1050" spc="40" dirty="0">
                <a:latin typeface="Trebuchet MS"/>
                <a:cs typeface="Trebuchet MS"/>
              </a:rPr>
              <a:t>on</a:t>
            </a:r>
            <a:r>
              <a:rPr sz="1050" spc="-25" dirty="0">
                <a:latin typeface="Trebuchet MS"/>
                <a:cs typeface="Trebuchet MS"/>
              </a:rPr>
              <a:t> </a:t>
            </a:r>
            <a:r>
              <a:rPr sz="1050" dirty="0">
                <a:latin typeface="Trebuchet MS"/>
                <a:cs typeface="Trebuchet MS"/>
              </a:rPr>
              <a:t>iterquatile  </a:t>
            </a:r>
            <a:r>
              <a:rPr sz="1050" spc="40" dirty="0">
                <a:latin typeface="Trebuchet MS"/>
                <a:cs typeface="Trebuchet MS"/>
              </a:rPr>
              <a:t>range</a:t>
            </a:r>
            <a:r>
              <a:rPr sz="1050" spc="-50" dirty="0">
                <a:latin typeface="Trebuchet MS"/>
                <a:cs typeface="Trebuchet MS"/>
              </a:rPr>
              <a:t> </a:t>
            </a:r>
            <a:r>
              <a:rPr sz="1050" spc="20" dirty="0">
                <a:latin typeface="Trebuchet MS"/>
                <a:cs typeface="Trebuchet MS"/>
              </a:rPr>
              <a:t>analysis.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10539" y="4341876"/>
            <a:ext cx="1330960" cy="883919"/>
            <a:chOff x="510539" y="4341876"/>
            <a:chExt cx="1330960" cy="883919"/>
          </a:xfrm>
        </p:grpSpPr>
        <p:sp>
          <p:nvSpPr>
            <p:cNvPr id="21" name="object 21"/>
            <p:cNvSpPr/>
            <p:nvPr/>
          </p:nvSpPr>
          <p:spPr>
            <a:xfrm>
              <a:off x="525780" y="4357116"/>
              <a:ext cx="1298575" cy="853440"/>
            </a:xfrm>
            <a:custGeom>
              <a:avLst/>
              <a:gdLst/>
              <a:ahLst/>
              <a:cxnLst/>
              <a:rect l="l" t="t" r="r" b="b"/>
              <a:pathLst>
                <a:path w="1298575" h="853439">
                  <a:moveTo>
                    <a:pt x="1156716" y="853440"/>
                  </a:moveTo>
                  <a:lnTo>
                    <a:pt x="141731" y="853440"/>
                  </a:lnTo>
                  <a:lnTo>
                    <a:pt x="97145" y="846161"/>
                  </a:lnTo>
                  <a:lnTo>
                    <a:pt x="58265" y="825934"/>
                  </a:lnTo>
                  <a:lnTo>
                    <a:pt x="27505" y="795174"/>
                  </a:lnTo>
                  <a:lnTo>
                    <a:pt x="7278" y="756294"/>
                  </a:lnTo>
                  <a:lnTo>
                    <a:pt x="0" y="711708"/>
                  </a:lnTo>
                  <a:lnTo>
                    <a:pt x="0" y="141732"/>
                  </a:lnTo>
                  <a:lnTo>
                    <a:pt x="7278" y="97145"/>
                  </a:lnTo>
                  <a:lnTo>
                    <a:pt x="27505" y="58265"/>
                  </a:lnTo>
                  <a:lnTo>
                    <a:pt x="58265" y="27505"/>
                  </a:lnTo>
                  <a:lnTo>
                    <a:pt x="97145" y="7278"/>
                  </a:lnTo>
                  <a:lnTo>
                    <a:pt x="141731" y="0"/>
                  </a:lnTo>
                  <a:lnTo>
                    <a:pt x="1156716" y="0"/>
                  </a:lnTo>
                  <a:lnTo>
                    <a:pt x="1201302" y="7278"/>
                  </a:lnTo>
                  <a:lnTo>
                    <a:pt x="1240182" y="27505"/>
                  </a:lnTo>
                  <a:lnTo>
                    <a:pt x="1270942" y="58265"/>
                  </a:lnTo>
                  <a:lnTo>
                    <a:pt x="1291169" y="97145"/>
                  </a:lnTo>
                  <a:lnTo>
                    <a:pt x="1298448" y="141732"/>
                  </a:lnTo>
                  <a:lnTo>
                    <a:pt x="1298448" y="711708"/>
                  </a:lnTo>
                  <a:lnTo>
                    <a:pt x="1291169" y="756294"/>
                  </a:lnTo>
                  <a:lnTo>
                    <a:pt x="1270942" y="795174"/>
                  </a:lnTo>
                  <a:lnTo>
                    <a:pt x="1240182" y="825934"/>
                  </a:lnTo>
                  <a:lnTo>
                    <a:pt x="1201302" y="846161"/>
                  </a:lnTo>
                  <a:lnTo>
                    <a:pt x="1156716" y="853440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0539" y="4341876"/>
              <a:ext cx="1330960" cy="883919"/>
            </a:xfrm>
            <a:custGeom>
              <a:avLst/>
              <a:gdLst/>
              <a:ahLst/>
              <a:cxnLst/>
              <a:rect l="l" t="t" r="r" b="b"/>
              <a:pathLst>
                <a:path w="1330960" h="883920">
                  <a:moveTo>
                    <a:pt x="1187196" y="883920"/>
                  </a:moveTo>
                  <a:lnTo>
                    <a:pt x="140208" y="883920"/>
                  </a:lnTo>
                  <a:lnTo>
                    <a:pt x="109728" y="877824"/>
                  </a:lnTo>
                  <a:lnTo>
                    <a:pt x="96012" y="871728"/>
                  </a:lnTo>
                  <a:lnTo>
                    <a:pt x="80772" y="865632"/>
                  </a:lnTo>
                  <a:lnTo>
                    <a:pt x="45720" y="838200"/>
                  </a:lnTo>
                  <a:lnTo>
                    <a:pt x="18288" y="801624"/>
                  </a:lnTo>
                  <a:lnTo>
                    <a:pt x="0" y="742188"/>
                  </a:lnTo>
                  <a:lnTo>
                    <a:pt x="0" y="140208"/>
                  </a:lnTo>
                  <a:lnTo>
                    <a:pt x="12192" y="96012"/>
                  </a:lnTo>
                  <a:lnTo>
                    <a:pt x="36576" y="56388"/>
                  </a:lnTo>
                  <a:lnTo>
                    <a:pt x="70104" y="25908"/>
                  </a:lnTo>
                  <a:lnTo>
                    <a:pt x="111252" y="6096"/>
                  </a:lnTo>
                  <a:lnTo>
                    <a:pt x="141732" y="0"/>
                  </a:lnTo>
                  <a:lnTo>
                    <a:pt x="1188720" y="0"/>
                  </a:lnTo>
                  <a:lnTo>
                    <a:pt x="1219200" y="6096"/>
                  </a:lnTo>
                  <a:lnTo>
                    <a:pt x="1234440" y="12192"/>
                  </a:lnTo>
                  <a:lnTo>
                    <a:pt x="1248156" y="18288"/>
                  </a:lnTo>
                  <a:lnTo>
                    <a:pt x="1264412" y="30480"/>
                  </a:lnTo>
                  <a:lnTo>
                    <a:pt x="156972" y="30480"/>
                  </a:lnTo>
                  <a:lnTo>
                    <a:pt x="143256" y="32004"/>
                  </a:lnTo>
                  <a:lnTo>
                    <a:pt x="96012" y="47244"/>
                  </a:lnTo>
                  <a:lnTo>
                    <a:pt x="51816" y="86868"/>
                  </a:lnTo>
                  <a:lnTo>
                    <a:pt x="41148" y="109728"/>
                  </a:lnTo>
                  <a:lnTo>
                    <a:pt x="36576" y="120396"/>
                  </a:lnTo>
                  <a:lnTo>
                    <a:pt x="33528" y="132588"/>
                  </a:lnTo>
                  <a:lnTo>
                    <a:pt x="32004" y="144780"/>
                  </a:lnTo>
                  <a:lnTo>
                    <a:pt x="30480" y="158496"/>
                  </a:lnTo>
                  <a:lnTo>
                    <a:pt x="30480" y="726948"/>
                  </a:lnTo>
                  <a:lnTo>
                    <a:pt x="36576" y="765048"/>
                  </a:lnTo>
                  <a:lnTo>
                    <a:pt x="60960" y="807720"/>
                  </a:lnTo>
                  <a:lnTo>
                    <a:pt x="97536" y="838200"/>
                  </a:lnTo>
                  <a:lnTo>
                    <a:pt x="144780" y="851916"/>
                  </a:lnTo>
                  <a:lnTo>
                    <a:pt x="158496" y="853440"/>
                  </a:lnTo>
                  <a:lnTo>
                    <a:pt x="1264920" y="853440"/>
                  </a:lnTo>
                  <a:lnTo>
                    <a:pt x="1258824" y="858012"/>
                  </a:lnTo>
                  <a:lnTo>
                    <a:pt x="1246632" y="865632"/>
                  </a:lnTo>
                  <a:lnTo>
                    <a:pt x="1232916" y="871728"/>
                  </a:lnTo>
                  <a:lnTo>
                    <a:pt x="1217676" y="877824"/>
                  </a:lnTo>
                  <a:lnTo>
                    <a:pt x="1187196" y="883920"/>
                  </a:lnTo>
                  <a:close/>
                </a:path>
                <a:path w="1330960" h="883920">
                  <a:moveTo>
                    <a:pt x="1264920" y="853440"/>
                  </a:moveTo>
                  <a:lnTo>
                    <a:pt x="1171956" y="853440"/>
                  </a:lnTo>
                  <a:lnTo>
                    <a:pt x="1185672" y="851916"/>
                  </a:lnTo>
                  <a:lnTo>
                    <a:pt x="1197864" y="850392"/>
                  </a:lnTo>
                  <a:lnTo>
                    <a:pt x="1243584" y="830580"/>
                  </a:lnTo>
                  <a:lnTo>
                    <a:pt x="1277112" y="797052"/>
                  </a:lnTo>
                  <a:lnTo>
                    <a:pt x="1298448" y="739140"/>
                  </a:lnTo>
                  <a:lnTo>
                    <a:pt x="1298448" y="156972"/>
                  </a:lnTo>
                  <a:lnTo>
                    <a:pt x="1296924" y="143256"/>
                  </a:lnTo>
                  <a:lnTo>
                    <a:pt x="1295400" y="131064"/>
                  </a:lnTo>
                  <a:lnTo>
                    <a:pt x="1292352" y="118872"/>
                  </a:lnTo>
                  <a:lnTo>
                    <a:pt x="1287780" y="108204"/>
                  </a:lnTo>
                  <a:lnTo>
                    <a:pt x="1283208" y="96012"/>
                  </a:lnTo>
                  <a:lnTo>
                    <a:pt x="1275588" y="86868"/>
                  </a:lnTo>
                  <a:lnTo>
                    <a:pt x="1269492" y="76200"/>
                  </a:lnTo>
                  <a:lnTo>
                    <a:pt x="1260348" y="67056"/>
                  </a:lnTo>
                  <a:lnTo>
                    <a:pt x="1220724" y="41148"/>
                  </a:lnTo>
                  <a:lnTo>
                    <a:pt x="1170432" y="30480"/>
                  </a:lnTo>
                  <a:lnTo>
                    <a:pt x="1264412" y="30480"/>
                  </a:lnTo>
                  <a:lnTo>
                    <a:pt x="1293876" y="57912"/>
                  </a:lnTo>
                  <a:lnTo>
                    <a:pt x="1318260" y="97536"/>
                  </a:lnTo>
                  <a:lnTo>
                    <a:pt x="1330452" y="156972"/>
                  </a:lnTo>
                  <a:lnTo>
                    <a:pt x="1330452" y="726948"/>
                  </a:lnTo>
                  <a:lnTo>
                    <a:pt x="1328928" y="743712"/>
                  </a:lnTo>
                  <a:lnTo>
                    <a:pt x="1322832" y="774192"/>
                  </a:lnTo>
                  <a:lnTo>
                    <a:pt x="1316736" y="787908"/>
                  </a:lnTo>
                  <a:lnTo>
                    <a:pt x="1310640" y="803148"/>
                  </a:lnTo>
                  <a:lnTo>
                    <a:pt x="1303020" y="815340"/>
                  </a:lnTo>
                  <a:lnTo>
                    <a:pt x="1292352" y="827532"/>
                  </a:lnTo>
                  <a:lnTo>
                    <a:pt x="1283208" y="838200"/>
                  </a:lnTo>
                  <a:lnTo>
                    <a:pt x="1271016" y="848868"/>
                  </a:lnTo>
                  <a:lnTo>
                    <a:pt x="1264920" y="853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13301" y="4605005"/>
            <a:ext cx="726440" cy="33337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 indent="107950">
              <a:lnSpc>
                <a:spcPts val="1140"/>
              </a:lnSpc>
              <a:spcBef>
                <a:spcPts val="254"/>
              </a:spcBef>
            </a:pP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Outlier  </a:t>
            </a:r>
            <a:r>
              <a:rPr sz="1050" b="1" spc="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50" b="1" spc="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050" b="1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50" b="1" spc="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50" b="1" spc="-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50" b="1" spc="1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050" b="1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050" b="1" spc="-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08988" y="5257800"/>
            <a:ext cx="7747000" cy="930275"/>
          </a:xfrm>
          <a:custGeom>
            <a:avLst/>
            <a:gdLst/>
            <a:ahLst/>
            <a:cxnLst/>
            <a:rect l="l" t="t" r="r" b="b"/>
            <a:pathLst>
              <a:path w="7747000" h="930275">
                <a:moveTo>
                  <a:pt x="7746492" y="464832"/>
                </a:moveTo>
                <a:lnTo>
                  <a:pt x="7735849" y="454164"/>
                </a:lnTo>
                <a:lnTo>
                  <a:pt x="7321169" y="38100"/>
                </a:lnTo>
                <a:lnTo>
                  <a:pt x="7283196" y="0"/>
                </a:lnTo>
                <a:lnTo>
                  <a:pt x="7283196" y="129552"/>
                </a:lnTo>
                <a:lnTo>
                  <a:pt x="0" y="129552"/>
                </a:lnTo>
                <a:lnTo>
                  <a:pt x="0" y="800112"/>
                </a:lnTo>
                <a:lnTo>
                  <a:pt x="7283196" y="800112"/>
                </a:lnTo>
                <a:lnTo>
                  <a:pt x="7283196" y="929652"/>
                </a:lnTo>
                <a:lnTo>
                  <a:pt x="7321169" y="891552"/>
                </a:lnTo>
                <a:lnTo>
                  <a:pt x="7735849" y="475500"/>
                </a:lnTo>
                <a:lnTo>
                  <a:pt x="7746492" y="464832"/>
                </a:lnTo>
                <a:close/>
              </a:path>
            </a:pathLst>
          </a:custGeom>
          <a:solidFill>
            <a:srgbClr val="D4DFD6">
              <a:alpha val="8984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819179" y="5374663"/>
            <a:ext cx="6812915" cy="5010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7314" indent="-95250">
              <a:lnSpc>
                <a:spcPct val="100000"/>
              </a:lnSpc>
              <a:spcBef>
                <a:spcPts val="114"/>
              </a:spcBef>
              <a:buChar char="•"/>
              <a:tabLst>
                <a:tab pos="107950" algn="l"/>
              </a:tabLst>
            </a:pPr>
            <a:r>
              <a:rPr sz="1050" spc="45" dirty="0">
                <a:latin typeface="Trebuchet MS"/>
                <a:cs typeface="Trebuchet MS"/>
              </a:rPr>
              <a:t>Converting</a:t>
            </a:r>
            <a:r>
              <a:rPr sz="1050" spc="-25" dirty="0">
                <a:latin typeface="Trebuchet MS"/>
                <a:cs typeface="Trebuchet MS"/>
              </a:rPr>
              <a:t> </a:t>
            </a:r>
            <a:r>
              <a:rPr sz="1050" spc="-10" dirty="0">
                <a:latin typeface="Trebuchet MS"/>
                <a:cs typeface="Trebuchet MS"/>
              </a:rPr>
              <a:t>the</a:t>
            </a:r>
            <a:r>
              <a:rPr sz="1050" spc="-55" dirty="0">
                <a:latin typeface="Trebuchet MS"/>
                <a:cs typeface="Trebuchet MS"/>
              </a:rPr>
              <a:t> </a:t>
            </a:r>
            <a:r>
              <a:rPr sz="1050" spc="20" dirty="0">
                <a:latin typeface="Trebuchet MS"/>
                <a:cs typeface="Trebuchet MS"/>
              </a:rPr>
              <a:t>following</a:t>
            </a:r>
            <a:r>
              <a:rPr sz="1050" spc="-45" dirty="0">
                <a:latin typeface="Trebuchet MS"/>
                <a:cs typeface="Trebuchet MS"/>
              </a:rPr>
              <a:t> </a:t>
            </a:r>
            <a:r>
              <a:rPr sz="1050" spc="45" dirty="0">
                <a:latin typeface="Trebuchet MS"/>
                <a:cs typeface="Trebuchet MS"/>
              </a:rPr>
              <a:t>binary</a:t>
            </a:r>
            <a:r>
              <a:rPr sz="1050" spc="-10" dirty="0">
                <a:latin typeface="Trebuchet MS"/>
                <a:cs typeface="Trebuchet MS"/>
              </a:rPr>
              <a:t> </a:t>
            </a:r>
            <a:r>
              <a:rPr sz="1050" spc="30" dirty="0">
                <a:latin typeface="Trebuchet MS"/>
                <a:cs typeface="Trebuchet MS"/>
              </a:rPr>
              <a:t>variables</a:t>
            </a:r>
            <a:r>
              <a:rPr sz="1050" spc="-5" dirty="0">
                <a:latin typeface="Trebuchet MS"/>
                <a:cs typeface="Trebuchet MS"/>
              </a:rPr>
              <a:t> </a:t>
            </a:r>
            <a:r>
              <a:rPr sz="1050" spc="15" dirty="0">
                <a:latin typeface="Trebuchet MS"/>
                <a:cs typeface="Trebuchet MS"/>
              </a:rPr>
              <a:t>(Yes/No)</a:t>
            </a:r>
            <a:r>
              <a:rPr sz="1050" spc="-35" dirty="0">
                <a:latin typeface="Trebuchet MS"/>
                <a:cs typeface="Trebuchet MS"/>
              </a:rPr>
              <a:t> </a:t>
            </a:r>
            <a:r>
              <a:rPr sz="1050" spc="-30" dirty="0">
                <a:latin typeface="Trebuchet MS"/>
                <a:cs typeface="Trebuchet MS"/>
              </a:rPr>
              <a:t>to</a:t>
            </a:r>
            <a:r>
              <a:rPr sz="1050" spc="-45" dirty="0">
                <a:latin typeface="Trebuchet MS"/>
                <a:cs typeface="Trebuchet MS"/>
              </a:rPr>
              <a:t> </a:t>
            </a:r>
            <a:r>
              <a:rPr sz="1050" spc="-30" dirty="0">
                <a:latin typeface="Trebuchet MS"/>
                <a:cs typeface="Trebuchet MS"/>
              </a:rPr>
              <a:t>0/1:</a:t>
            </a:r>
            <a:endParaRPr sz="1050">
              <a:latin typeface="Trebuchet MS"/>
              <a:cs typeface="Trebuchet MS"/>
            </a:endParaRPr>
          </a:p>
          <a:p>
            <a:pPr marL="106680" marR="5080" indent="-94615">
              <a:lnSpc>
                <a:spcPts val="1140"/>
              </a:lnSpc>
              <a:spcBef>
                <a:spcPts val="200"/>
              </a:spcBef>
              <a:buFont typeface="Trebuchet MS"/>
              <a:buChar char="•"/>
              <a:tabLst>
                <a:tab pos="107314" algn="l"/>
              </a:tabLst>
            </a:pPr>
            <a:r>
              <a:rPr sz="1050" b="1" spc="35" dirty="0">
                <a:latin typeface="Trebuchet MS"/>
                <a:cs typeface="Trebuchet MS"/>
              </a:rPr>
              <a:t>'Search</a:t>
            </a:r>
            <a:r>
              <a:rPr sz="1050" spc="35" dirty="0">
                <a:latin typeface="Trebuchet MS"/>
                <a:cs typeface="Trebuchet MS"/>
              </a:rPr>
              <a:t>',</a:t>
            </a:r>
            <a:r>
              <a:rPr sz="1050" b="1" spc="35" dirty="0">
                <a:latin typeface="Trebuchet MS"/>
                <a:cs typeface="Trebuchet MS"/>
              </a:rPr>
              <a:t>'Do</a:t>
            </a:r>
            <a:r>
              <a:rPr sz="1050" b="1" spc="-25" dirty="0">
                <a:latin typeface="Trebuchet MS"/>
                <a:cs typeface="Trebuchet MS"/>
              </a:rPr>
              <a:t> </a:t>
            </a:r>
            <a:r>
              <a:rPr sz="1050" b="1" spc="30" dirty="0">
                <a:latin typeface="Trebuchet MS"/>
                <a:cs typeface="Trebuchet MS"/>
              </a:rPr>
              <a:t>Not</a:t>
            </a:r>
            <a:r>
              <a:rPr sz="1050" b="1" spc="-20" dirty="0">
                <a:latin typeface="Trebuchet MS"/>
                <a:cs typeface="Trebuchet MS"/>
              </a:rPr>
              <a:t> </a:t>
            </a:r>
            <a:r>
              <a:rPr sz="1050" b="1" spc="55" dirty="0">
                <a:latin typeface="Trebuchet MS"/>
                <a:cs typeface="Trebuchet MS"/>
              </a:rPr>
              <a:t>Email</a:t>
            </a:r>
            <a:r>
              <a:rPr sz="1050" spc="55" dirty="0">
                <a:latin typeface="Trebuchet MS"/>
                <a:cs typeface="Trebuchet MS"/>
              </a:rPr>
              <a:t>',</a:t>
            </a:r>
            <a:r>
              <a:rPr sz="1050" spc="-114" dirty="0">
                <a:latin typeface="Trebuchet MS"/>
                <a:cs typeface="Trebuchet MS"/>
              </a:rPr>
              <a:t> </a:t>
            </a:r>
            <a:r>
              <a:rPr sz="1050" b="1" spc="80" dirty="0">
                <a:latin typeface="Trebuchet MS"/>
                <a:cs typeface="Trebuchet MS"/>
              </a:rPr>
              <a:t>'Do</a:t>
            </a:r>
            <a:r>
              <a:rPr sz="1050" b="1" spc="-30" dirty="0">
                <a:latin typeface="Trebuchet MS"/>
                <a:cs typeface="Trebuchet MS"/>
              </a:rPr>
              <a:t> </a:t>
            </a:r>
            <a:r>
              <a:rPr sz="1050" b="1" spc="30" dirty="0">
                <a:latin typeface="Trebuchet MS"/>
                <a:cs typeface="Trebuchet MS"/>
              </a:rPr>
              <a:t>Not</a:t>
            </a:r>
            <a:r>
              <a:rPr sz="1050" b="1" spc="-20" dirty="0">
                <a:latin typeface="Trebuchet MS"/>
                <a:cs typeface="Trebuchet MS"/>
              </a:rPr>
              <a:t> </a:t>
            </a:r>
            <a:r>
              <a:rPr sz="1050" b="1" spc="55" dirty="0">
                <a:latin typeface="Trebuchet MS"/>
                <a:cs typeface="Trebuchet MS"/>
              </a:rPr>
              <a:t>Call</a:t>
            </a:r>
            <a:r>
              <a:rPr sz="1050" spc="55" dirty="0">
                <a:latin typeface="Trebuchet MS"/>
                <a:cs typeface="Trebuchet MS"/>
              </a:rPr>
              <a:t>',</a:t>
            </a:r>
            <a:r>
              <a:rPr sz="1050" spc="-114" dirty="0">
                <a:latin typeface="Trebuchet MS"/>
                <a:cs typeface="Trebuchet MS"/>
              </a:rPr>
              <a:t> </a:t>
            </a:r>
            <a:r>
              <a:rPr sz="1050" b="1" spc="50" dirty="0">
                <a:latin typeface="Trebuchet MS"/>
                <a:cs typeface="Trebuchet MS"/>
              </a:rPr>
              <a:t>'Newspaper</a:t>
            </a:r>
            <a:r>
              <a:rPr sz="1050" b="1" spc="-15" dirty="0">
                <a:latin typeface="Trebuchet MS"/>
                <a:cs typeface="Trebuchet MS"/>
              </a:rPr>
              <a:t> </a:t>
            </a:r>
            <a:r>
              <a:rPr sz="1050" b="1" spc="25" dirty="0">
                <a:latin typeface="Trebuchet MS"/>
                <a:cs typeface="Trebuchet MS"/>
              </a:rPr>
              <a:t>Article</a:t>
            </a:r>
            <a:r>
              <a:rPr sz="1050" spc="25" dirty="0">
                <a:latin typeface="Trebuchet MS"/>
                <a:cs typeface="Trebuchet MS"/>
              </a:rPr>
              <a:t>',</a:t>
            </a:r>
            <a:r>
              <a:rPr sz="1050" spc="-130" dirty="0">
                <a:latin typeface="Trebuchet MS"/>
                <a:cs typeface="Trebuchet MS"/>
              </a:rPr>
              <a:t> </a:t>
            </a:r>
            <a:r>
              <a:rPr sz="1050" b="1" spc="105" dirty="0">
                <a:latin typeface="Trebuchet MS"/>
                <a:cs typeface="Trebuchet MS"/>
              </a:rPr>
              <a:t>'X</a:t>
            </a:r>
            <a:r>
              <a:rPr sz="1050" b="1" spc="-30" dirty="0">
                <a:latin typeface="Trebuchet MS"/>
                <a:cs typeface="Trebuchet MS"/>
              </a:rPr>
              <a:t> </a:t>
            </a:r>
            <a:r>
              <a:rPr sz="1050" b="1" spc="45" dirty="0">
                <a:latin typeface="Trebuchet MS"/>
                <a:cs typeface="Trebuchet MS"/>
              </a:rPr>
              <a:t>Education</a:t>
            </a:r>
            <a:r>
              <a:rPr sz="1050" b="1" spc="-30" dirty="0">
                <a:latin typeface="Trebuchet MS"/>
                <a:cs typeface="Trebuchet MS"/>
              </a:rPr>
              <a:t> </a:t>
            </a:r>
            <a:r>
              <a:rPr sz="1050" b="1" spc="35" dirty="0">
                <a:latin typeface="Trebuchet MS"/>
                <a:cs typeface="Trebuchet MS"/>
              </a:rPr>
              <a:t>Forums</a:t>
            </a:r>
            <a:r>
              <a:rPr sz="1050" spc="35" dirty="0">
                <a:latin typeface="Trebuchet MS"/>
                <a:cs typeface="Trebuchet MS"/>
              </a:rPr>
              <a:t>',</a:t>
            </a:r>
            <a:r>
              <a:rPr sz="1050" spc="-105" dirty="0">
                <a:latin typeface="Trebuchet MS"/>
                <a:cs typeface="Trebuchet MS"/>
              </a:rPr>
              <a:t> </a:t>
            </a:r>
            <a:r>
              <a:rPr sz="1050" b="1" spc="35" dirty="0">
                <a:latin typeface="Trebuchet MS"/>
                <a:cs typeface="Trebuchet MS"/>
              </a:rPr>
              <a:t>'Newspaper</a:t>
            </a:r>
            <a:r>
              <a:rPr sz="1050" spc="35" dirty="0">
                <a:latin typeface="Trebuchet MS"/>
                <a:cs typeface="Trebuchet MS"/>
              </a:rPr>
              <a:t>',</a:t>
            </a:r>
            <a:r>
              <a:rPr sz="1050" spc="-95" dirty="0">
                <a:latin typeface="Trebuchet MS"/>
                <a:cs typeface="Trebuchet MS"/>
              </a:rPr>
              <a:t> </a:t>
            </a:r>
            <a:r>
              <a:rPr sz="1050" b="1" spc="70" dirty="0">
                <a:latin typeface="Trebuchet MS"/>
                <a:cs typeface="Trebuchet MS"/>
              </a:rPr>
              <a:t>'Digital  </a:t>
            </a:r>
            <a:r>
              <a:rPr sz="1050" b="1" spc="40" dirty="0">
                <a:latin typeface="Trebuchet MS"/>
                <a:cs typeface="Trebuchet MS"/>
              </a:rPr>
              <a:t>Advertisement</a:t>
            </a:r>
            <a:r>
              <a:rPr sz="1050" spc="40" dirty="0">
                <a:latin typeface="Trebuchet MS"/>
                <a:cs typeface="Trebuchet MS"/>
              </a:rPr>
              <a:t>',</a:t>
            </a:r>
            <a:r>
              <a:rPr sz="1050" b="1" spc="40" dirty="0">
                <a:latin typeface="Trebuchet MS"/>
                <a:cs typeface="Trebuchet MS"/>
              </a:rPr>
              <a:t>'Through</a:t>
            </a:r>
            <a:r>
              <a:rPr sz="1050" b="1" spc="-45" dirty="0">
                <a:latin typeface="Trebuchet MS"/>
                <a:cs typeface="Trebuchet MS"/>
              </a:rPr>
              <a:t> </a:t>
            </a:r>
            <a:r>
              <a:rPr sz="1050" b="1" spc="50" dirty="0">
                <a:latin typeface="Trebuchet MS"/>
                <a:cs typeface="Trebuchet MS"/>
              </a:rPr>
              <a:t>Recommendations</a:t>
            </a:r>
            <a:r>
              <a:rPr sz="1050" spc="50" dirty="0">
                <a:latin typeface="Trebuchet MS"/>
                <a:cs typeface="Trebuchet MS"/>
              </a:rPr>
              <a:t>‘</a:t>
            </a:r>
            <a:r>
              <a:rPr sz="1050" spc="-20" dirty="0">
                <a:latin typeface="Trebuchet MS"/>
                <a:cs typeface="Trebuchet MS"/>
              </a:rPr>
              <a:t> </a:t>
            </a:r>
            <a:r>
              <a:rPr sz="1050" spc="40" dirty="0">
                <a:latin typeface="Trebuchet MS"/>
                <a:cs typeface="Trebuchet MS"/>
              </a:rPr>
              <a:t>and</a:t>
            </a:r>
            <a:r>
              <a:rPr sz="1050" spc="-35" dirty="0">
                <a:latin typeface="Trebuchet MS"/>
                <a:cs typeface="Trebuchet MS"/>
              </a:rPr>
              <a:t> </a:t>
            </a:r>
            <a:r>
              <a:rPr sz="1050" b="1" spc="65" dirty="0">
                <a:latin typeface="Trebuchet MS"/>
                <a:cs typeface="Trebuchet MS"/>
              </a:rPr>
              <a:t>'A</a:t>
            </a:r>
            <a:r>
              <a:rPr sz="1050" b="1" spc="-50" dirty="0">
                <a:latin typeface="Trebuchet MS"/>
                <a:cs typeface="Trebuchet MS"/>
              </a:rPr>
              <a:t> </a:t>
            </a:r>
            <a:r>
              <a:rPr sz="1050" b="1" spc="5" dirty="0">
                <a:latin typeface="Trebuchet MS"/>
                <a:cs typeface="Trebuchet MS"/>
              </a:rPr>
              <a:t>free</a:t>
            </a:r>
            <a:r>
              <a:rPr sz="1050" b="1" spc="-45" dirty="0">
                <a:latin typeface="Trebuchet MS"/>
                <a:cs typeface="Trebuchet MS"/>
              </a:rPr>
              <a:t> </a:t>
            </a:r>
            <a:r>
              <a:rPr sz="1050" b="1" spc="45" dirty="0">
                <a:latin typeface="Trebuchet MS"/>
                <a:cs typeface="Trebuchet MS"/>
              </a:rPr>
              <a:t>copy</a:t>
            </a:r>
            <a:r>
              <a:rPr sz="1050" b="1" spc="-45" dirty="0">
                <a:latin typeface="Trebuchet MS"/>
                <a:cs typeface="Trebuchet MS"/>
              </a:rPr>
              <a:t> </a:t>
            </a:r>
            <a:r>
              <a:rPr sz="1050" b="1" spc="5" dirty="0">
                <a:latin typeface="Trebuchet MS"/>
                <a:cs typeface="Trebuchet MS"/>
              </a:rPr>
              <a:t>of</a:t>
            </a:r>
            <a:r>
              <a:rPr sz="1050" b="1" spc="-50" dirty="0">
                <a:latin typeface="Trebuchet MS"/>
                <a:cs typeface="Trebuchet MS"/>
              </a:rPr>
              <a:t> </a:t>
            </a:r>
            <a:r>
              <a:rPr sz="1050" b="1" spc="80" dirty="0">
                <a:latin typeface="Trebuchet MS"/>
                <a:cs typeface="Trebuchet MS"/>
              </a:rPr>
              <a:t>Mastering</a:t>
            </a:r>
            <a:r>
              <a:rPr sz="1050" b="1" spc="-120" dirty="0">
                <a:latin typeface="Trebuchet MS"/>
                <a:cs typeface="Trebuchet MS"/>
              </a:rPr>
              <a:t> </a:t>
            </a:r>
            <a:r>
              <a:rPr sz="1050" b="1" spc="40" dirty="0">
                <a:latin typeface="Trebuchet MS"/>
                <a:cs typeface="Trebuchet MS"/>
              </a:rPr>
              <a:t>The</a:t>
            </a:r>
            <a:r>
              <a:rPr sz="1050" b="1" spc="-45" dirty="0">
                <a:latin typeface="Trebuchet MS"/>
                <a:cs typeface="Trebuchet MS"/>
              </a:rPr>
              <a:t> </a:t>
            </a:r>
            <a:r>
              <a:rPr sz="1050" b="1" spc="45" dirty="0">
                <a:latin typeface="Trebuchet MS"/>
                <a:cs typeface="Trebuchet MS"/>
              </a:rPr>
              <a:t>Interview</a:t>
            </a:r>
            <a:r>
              <a:rPr sz="1050" spc="45" dirty="0">
                <a:latin typeface="Trebuchet MS"/>
                <a:cs typeface="Trebuchet MS"/>
              </a:rPr>
              <a:t>'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10539" y="5280659"/>
            <a:ext cx="1330960" cy="883919"/>
            <a:chOff x="510539" y="5280659"/>
            <a:chExt cx="1330960" cy="883919"/>
          </a:xfrm>
        </p:grpSpPr>
        <p:sp>
          <p:nvSpPr>
            <p:cNvPr id="27" name="object 27"/>
            <p:cNvSpPr/>
            <p:nvPr/>
          </p:nvSpPr>
          <p:spPr>
            <a:xfrm>
              <a:off x="525780" y="5295899"/>
              <a:ext cx="1298575" cy="853440"/>
            </a:xfrm>
            <a:custGeom>
              <a:avLst/>
              <a:gdLst/>
              <a:ahLst/>
              <a:cxnLst/>
              <a:rect l="l" t="t" r="r" b="b"/>
              <a:pathLst>
                <a:path w="1298575" h="853439">
                  <a:moveTo>
                    <a:pt x="1156716" y="853439"/>
                  </a:moveTo>
                  <a:lnTo>
                    <a:pt x="141731" y="853439"/>
                  </a:lnTo>
                  <a:lnTo>
                    <a:pt x="97145" y="846161"/>
                  </a:lnTo>
                  <a:lnTo>
                    <a:pt x="58265" y="825934"/>
                  </a:lnTo>
                  <a:lnTo>
                    <a:pt x="27505" y="795174"/>
                  </a:lnTo>
                  <a:lnTo>
                    <a:pt x="7278" y="756294"/>
                  </a:lnTo>
                  <a:lnTo>
                    <a:pt x="0" y="711707"/>
                  </a:lnTo>
                  <a:lnTo>
                    <a:pt x="0" y="141731"/>
                  </a:lnTo>
                  <a:lnTo>
                    <a:pt x="7278" y="97145"/>
                  </a:lnTo>
                  <a:lnTo>
                    <a:pt x="27505" y="58265"/>
                  </a:lnTo>
                  <a:lnTo>
                    <a:pt x="58265" y="27505"/>
                  </a:lnTo>
                  <a:lnTo>
                    <a:pt x="97145" y="7278"/>
                  </a:lnTo>
                  <a:lnTo>
                    <a:pt x="141731" y="0"/>
                  </a:lnTo>
                  <a:lnTo>
                    <a:pt x="1156716" y="0"/>
                  </a:lnTo>
                  <a:lnTo>
                    <a:pt x="1201302" y="7278"/>
                  </a:lnTo>
                  <a:lnTo>
                    <a:pt x="1240182" y="27505"/>
                  </a:lnTo>
                  <a:lnTo>
                    <a:pt x="1270942" y="58265"/>
                  </a:lnTo>
                  <a:lnTo>
                    <a:pt x="1291169" y="97145"/>
                  </a:lnTo>
                  <a:lnTo>
                    <a:pt x="1298448" y="141731"/>
                  </a:lnTo>
                  <a:lnTo>
                    <a:pt x="1298448" y="711707"/>
                  </a:lnTo>
                  <a:lnTo>
                    <a:pt x="1291169" y="756294"/>
                  </a:lnTo>
                  <a:lnTo>
                    <a:pt x="1270942" y="795174"/>
                  </a:lnTo>
                  <a:lnTo>
                    <a:pt x="1240182" y="825934"/>
                  </a:lnTo>
                  <a:lnTo>
                    <a:pt x="1201302" y="846161"/>
                  </a:lnTo>
                  <a:lnTo>
                    <a:pt x="1156716" y="85343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0539" y="5280659"/>
              <a:ext cx="1330960" cy="883919"/>
            </a:xfrm>
            <a:custGeom>
              <a:avLst/>
              <a:gdLst/>
              <a:ahLst/>
              <a:cxnLst/>
              <a:rect l="l" t="t" r="r" b="b"/>
              <a:pathLst>
                <a:path w="1330960" h="883920">
                  <a:moveTo>
                    <a:pt x="1187196" y="883920"/>
                  </a:moveTo>
                  <a:lnTo>
                    <a:pt x="140208" y="883920"/>
                  </a:lnTo>
                  <a:lnTo>
                    <a:pt x="109728" y="877824"/>
                  </a:lnTo>
                  <a:lnTo>
                    <a:pt x="96012" y="871728"/>
                  </a:lnTo>
                  <a:lnTo>
                    <a:pt x="80772" y="865632"/>
                  </a:lnTo>
                  <a:lnTo>
                    <a:pt x="45720" y="838200"/>
                  </a:lnTo>
                  <a:lnTo>
                    <a:pt x="18288" y="801624"/>
                  </a:lnTo>
                  <a:lnTo>
                    <a:pt x="0" y="742188"/>
                  </a:lnTo>
                  <a:lnTo>
                    <a:pt x="0" y="140208"/>
                  </a:lnTo>
                  <a:lnTo>
                    <a:pt x="12192" y="96012"/>
                  </a:lnTo>
                  <a:lnTo>
                    <a:pt x="36576" y="56388"/>
                  </a:lnTo>
                  <a:lnTo>
                    <a:pt x="70104" y="25908"/>
                  </a:lnTo>
                  <a:lnTo>
                    <a:pt x="111252" y="6096"/>
                  </a:lnTo>
                  <a:lnTo>
                    <a:pt x="141732" y="0"/>
                  </a:lnTo>
                  <a:lnTo>
                    <a:pt x="1188720" y="0"/>
                  </a:lnTo>
                  <a:lnTo>
                    <a:pt x="1219200" y="6096"/>
                  </a:lnTo>
                  <a:lnTo>
                    <a:pt x="1234440" y="12192"/>
                  </a:lnTo>
                  <a:lnTo>
                    <a:pt x="1248156" y="18288"/>
                  </a:lnTo>
                  <a:lnTo>
                    <a:pt x="1264412" y="30480"/>
                  </a:lnTo>
                  <a:lnTo>
                    <a:pt x="156972" y="30480"/>
                  </a:lnTo>
                  <a:lnTo>
                    <a:pt x="143256" y="32004"/>
                  </a:lnTo>
                  <a:lnTo>
                    <a:pt x="96012" y="47244"/>
                  </a:lnTo>
                  <a:lnTo>
                    <a:pt x="51816" y="86868"/>
                  </a:lnTo>
                  <a:lnTo>
                    <a:pt x="41148" y="109728"/>
                  </a:lnTo>
                  <a:lnTo>
                    <a:pt x="36576" y="120396"/>
                  </a:lnTo>
                  <a:lnTo>
                    <a:pt x="33528" y="132588"/>
                  </a:lnTo>
                  <a:lnTo>
                    <a:pt x="32004" y="144780"/>
                  </a:lnTo>
                  <a:lnTo>
                    <a:pt x="30480" y="158496"/>
                  </a:lnTo>
                  <a:lnTo>
                    <a:pt x="30480" y="726948"/>
                  </a:lnTo>
                  <a:lnTo>
                    <a:pt x="36576" y="765048"/>
                  </a:lnTo>
                  <a:lnTo>
                    <a:pt x="68580" y="816864"/>
                  </a:lnTo>
                  <a:lnTo>
                    <a:pt x="108204" y="842772"/>
                  </a:lnTo>
                  <a:lnTo>
                    <a:pt x="158496" y="853440"/>
                  </a:lnTo>
                  <a:lnTo>
                    <a:pt x="1264920" y="853440"/>
                  </a:lnTo>
                  <a:lnTo>
                    <a:pt x="1258824" y="858012"/>
                  </a:lnTo>
                  <a:lnTo>
                    <a:pt x="1246632" y="865632"/>
                  </a:lnTo>
                  <a:lnTo>
                    <a:pt x="1232916" y="871728"/>
                  </a:lnTo>
                  <a:lnTo>
                    <a:pt x="1217676" y="877824"/>
                  </a:lnTo>
                  <a:lnTo>
                    <a:pt x="1187196" y="883920"/>
                  </a:lnTo>
                  <a:close/>
                </a:path>
                <a:path w="1330960" h="883920">
                  <a:moveTo>
                    <a:pt x="1264920" y="853440"/>
                  </a:moveTo>
                  <a:lnTo>
                    <a:pt x="1171956" y="853440"/>
                  </a:lnTo>
                  <a:lnTo>
                    <a:pt x="1185672" y="851916"/>
                  </a:lnTo>
                  <a:lnTo>
                    <a:pt x="1197864" y="850392"/>
                  </a:lnTo>
                  <a:lnTo>
                    <a:pt x="1243584" y="830580"/>
                  </a:lnTo>
                  <a:lnTo>
                    <a:pt x="1277112" y="797052"/>
                  </a:lnTo>
                  <a:lnTo>
                    <a:pt x="1298448" y="739140"/>
                  </a:lnTo>
                  <a:lnTo>
                    <a:pt x="1298448" y="156972"/>
                  </a:lnTo>
                  <a:lnTo>
                    <a:pt x="1296924" y="143256"/>
                  </a:lnTo>
                  <a:lnTo>
                    <a:pt x="1295400" y="131064"/>
                  </a:lnTo>
                  <a:lnTo>
                    <a:pt x="1292352" y="118872"/>
                  </a:lnTo>
                  <a:lnTo>
                    <a:pt x="1287780" y="108204"/>
                  </a:lnTo>
                  <a:lnTo>
                    <a:pt x="1283208" y="96012"/>
                  </a:lnTo>
                  <a:lnTo>
                    <a:pt x="1275588" y="86868"/>
                  </a:lnTo>
                  <a:lnTo>
                    <a:pt x="1269492" y="76200"/>
                  </a:lnTo>
                  <a:lnTo>
                    <a:pt x="1260348" y="67056"/>
                  </a:lnTo>
                  <a:lnTo>
                    <a:pt x="1220724" y="41148"/>
                  </a:lnTo>
                  <a:lnTo>
                    <a:pt x="1170432" y="30480"/>
                  </a:lnTo>
                  <a:lnTo>
                    <a:pt x="1264412" y="30480"/>
                  </a:lnTo>
                  <a:lnTo>
                    <a:pt x="1293876" y="57912"/>
                  </a:lnTo>
                  <a:lnTo>
                    <a:pt x="1318260" y="97536"/>
                  </a:lnTo>
                  <a:lnTo>
                    <a:pt x="1330452" y="156972"/>
                  </a:lnTo>
                  <a:lnTo>
                    <a:pt x="1330452" y="726948"/>
                  </a:lnTo>
                  <a:lnTo>
                    <a:pt x="1328928" y="743712"/>
                  </a:lnTo>
                  <a:lnTo>
                    <a:pt x="1322832" y="774192"/>
                  </a:lnTo>
                  <a:lnTo>
                    <a:pt x="1316736" y="787908"/>
                  </a:lnTo>
                  <a:lnTo>
                    <a:pt x="1310640" y="803148"/>
                  </a:lnTo>
                  <a:lnTo>
                    <a:pt x="1303020" y="815340"/>
                  </a:lnTo>
                  <a:lnTo>
                    <a:pt x="1292352" y="827532"/>
                  </a:lnTo>
                  <a:lnTo>
                    <a:pt x="1283208" y="838200"/>
                  </a:lnTo>
                  <a:lnTo>
                    <a:pt x="1271016" y="848868"/>
                  </a:lnTo>
                  <a:lnTo>
                    <a:pt x="1264920" y="853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99979" y="5615403"/>
            <a:ext cx="1150620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b="1" spc="75" dirty="0">
                <a:solidFill>
                  <a:srgbClr val="FFFFFF"/>
                </a:solidFill>
                <a:latin typeface="Trebuchet MS"/>
                <a:cs typeface="Trebuchet MS"/>
              </a:rPr>
              <a:t>Binary</a:t>
            </a:r>
            <a:r>
              <a:rPr sz="105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65" dirty="0">
                <a:solidFill>
                  <a:srgbClr val="FFFFFF"/>
                </a:solidFill>
                <a:latin typeface="Trebuchet MS"/>
                <a:cs typeface="Trebuchet MS"/>
              </a:rPr>
              <a:t>Encoding</a:t>
            </a:r>
            <a:endParaRPr sz="1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75003"/>
            <a:ext cx="9878695" cy="5425440"/>
            <a:chOff x="0" y="1175003"/>
            <a:chExt cx="9878695" cy="5425440"/>
          </a:xfrm>
        </p:grpSpPr>
        <p:sp>
          <p:nvSpPr>
            <p:cNvPr id="3" name="object 3"/>
            <p:cNvSpPr/>
            <p:nvPr/>
          </p:nvSpPr>
          <p:spPr>
            <a:xfrm>
              <a:off x="0" y="1207007"/>
              <a:ext cx="1048512" cy="6705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7700" y="2234183"/>
              <a:ext cx="8801100" cy="7620"/>
            </a:xfrm>
            <a:custGeom>
              <a:avLst/>
              <a:gdLst/>
              <a:ahLst/>
              <a:cxnLst/>
              <a:rect l="l" t="t" r="r" b="b"/>
              <a:pathLst>
                <a:path w="8801100" h="7619">
                  <a:moveTo>
                    <a:pt x="8801100" y="7619"/>
                  </a:moveTo>
                  <a:lnTo>
                    <a:pt x="0" y="7619"/>
                  </a:lnTo>
                  <a:lnTo>
                    <a:pt x="0" y="0"/>
                  </a:lnTo>
                  <a:lnTo>
                    <a:pt x="8801100" y="0"/>
                  </a:lnTo>
                  <a:lnTo>
                    <a:pt x="8801100" y="761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96183" y="1892807"/>
              <a:ext cx="6460235" cy="2834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60348" y="2442971"/>
              <a:ext cx="4395470" cy="1460500"/>
            </a:xfrm>
            <a:custGeom>
              <a:avLst/>
              <a:gdLst/>
              <a:ahLst/>
              <a:cxnLst/>
              <a:rect l="l" t="t" r="r" b="b"/>
              <a:pathLst>
                <a:path w="4395470" h="1460500">
                  <a:moveTo>
                    <a:pt x="4395216" y="730008"/>
                  </a:moveTo>
                  <a:lnTo>
                    <a:pt x="4384548" y="719340"/>
                  </a:lnTo>
                  <a:lnTo>
                    <a:pt x="3701796" y="36576"/>
                  </a:lnTo>
                  <a:lnTo>
                    <a:pt x="3665220" y="0"/>
                  </a:lnTo>
                  <a:lnTo>
                    <a:pt x="3665220" y="195072"/>
                  </a:lnTo>
                  <a:lnTo>
                    <a:pt x="0" y="195072"/>
                  </a:lnTo>
                  <a:lnTo>
                    <a:pt x="0" y="1264932"/>
                  </a:lnTo>
                  <a:lnTo>
                    <a:pt x="3665220" y="1264932"/>
                  </a:lnTo>
                  <a:lnTo>
                    <a:pt x="3665220" y="1460004"/>
                  </a:lnTo>
                  <a:lnTo>
                    <a:pt x="3703320" y="1421904"/>
                  </a:lnTo>
                  <a:lnTo>
                    <a:pt x="4384548" y="740676"/>
                  </a:lnTo>
                  <a:lnTo>
                    <a:pt x="4395216" y="730008"/>
                  </a:lnTo>
                  <a:close/>
                </a:path>
              </a:pathLst>
            </a:custGeom>
            <a:solidFill>
              <a:srgbClr val="D4DFD6">
                <a:alpha val="89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70476" y="2625312"/>
            <a:ext cx="3804920" cy="107696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06680" marR="5080" indent="-94615">
              <a:lnSpc>
                <a:spcPts val="1140"/>
              </a:lnSpc>
              <a:spcBef>
                <a:spcPts val="254"/>
              </a:spcBef>
              <a:buChar char="•"/>
              <a:tabLst>
                <a:tab pos="107950" algn="l"/>
              </a:tabLst>
            </a:pPr>
            <a:r>
              <a:rPr sz="1050" spc="5" dirty="0">
                <a:latin typeface="Trebuchet MS"/>
                <a:cs typeface="Trebuchet MS"/>
              </a:rPr>
              <a:t>For</a:t>
            </a:r>
            <a:r>
              <a:rPr sz="1050" spc="-35" dirty="0">
                <a:latin typeface="Trebuchet MS"/>
                <a:cs typeface="Trebuchet MS"/>
              </a:rPr>
              <a:t> </a:t>
            </a:r>
            <a:r>
              <a:rPr sz="1050" spc="-10" dirty="0">
                <a:latin typeface="Trebuchet MS"/>
                <a:cs typeface="Trebuchet MS"/>
              </a:rPr>
              <a:t>the</a:t>
            </a:r>
            <a:r>
              <a:rPr sz="1050" spc="-40" dirty="0">
                <a:latin typeface="Trebuchet MS"/>
                <a:cs typeface="Trebuchet MS"/>
              </a:rPr>
              <a:t> </a:t>
            </a:r>
            <a:r>
              <a:rPr sz="1050" spc="20" dirty="0">
                <a:latin typeface="Trebuchet MS"/>
                <a:cs typeface="Trebuchet MS"/>
              </a:rPr>
              <a:t>following</a:t>
            </a:r>
            <a:r>
              <a:rPr sz="1050" spc="-25" dirty="0">
                <a:latin typeface="Trebuchet MS"/>
                <a:cs typeface="Trebuchet MS"/>
              </a:rPr>
              <a:t> </a:t>
            </a:r>
            <a:r>
              <a:rPr sz="1050" spc="20" dirty="0">
                <a:latin typeface="Trebuchet MS"/>
                <a:cs typeface="Trebuchet MS"/>
              </a:rPr>
              <a:t>categorical</a:t>
            </a:r>
            <a:r>
              <a:rPr sz="1050" spc="-15" dirty="0">
                <a:latin typeface="Trebuchet MS"/>
                <a:cs typeface="Trebuchet MS"/>
              </a:rPr>
              <a:t> </a:t>
            </a:r>
            <a:r>
              <a:rPr sz="1050" spc="30" dirty="0">
                <a:latin typeface="Trebuchet MS"/>
                <a:cs typeface="Trebuchet MS"/>
              </a:rPr>
              <a:t>variables</a:t>
            </a:r>
            <a:r>
              <a:rPr sz="1050" spc="-20" dirty="0">
                <a:latin typeface="Trebuchet MS"/>
                <a:cs typeface="Trebuchet MS"/>
              </a:rPr>
              <a:t> </a:t>
            </a:r>
            <a:r>
              <a:rPr sz="1050" spc="-5" dirty="0">
                <a:latin typeface="Trebuchet MS"/>
                <a:cs typeface="Trebuchet MS"/>
              </a:rPr>
              <a:t>with</a:t>
            </a:r>
            <a:r>
              <a:rPr sz="1050" spc="-40" dirty="0">
                <a:latin typeface="Trebuchet MS"/>
                <a:cs typeface="Trebuchet MS"/>
              </a:rPr>
              <a:t> </a:t>
            </a:r>
            <a:r>
              <a:rPr sz="1050" spc="15" dirty="0">
                <a:latin typeface="Trebuchet MS"/>
                <a:cs typeface="Trebuchet MS"/>
              </a:rPr>
              <a:t>multiple</a:t>
            </a:r>
            <a:r>
              <a:rPr sz="1050" spc="-35" dirty="0">
                <a:latin typeface="Trebuchet MS"/>
                <a:cs typeface="Trebuchet MS"/>
              </a:rPr>
              <a:t> </a:t>
            </a:r>
            <a:r>
              <a:rPr sz="1050" spc="5" dirty="0">
                <a:latin typeface="Trebuchet MS"/>
                <a:cs typeface="Trebuchet MS"/>
              </a:rPr>
              <a:t>levels,  </a:t>
            </a:r>
            <a:r>
              <a:rPr sz="1050" spc="50" dirty="0">
                <a:latin typeface="Trebuchet MS"/>
                <a:cs typeface="Trebuchet MS"/>
              </a:rPr>
              <a:t>dummy</a:t>
            </a:r>
            <a:r>
              <a:rPr sz="1050" spc="-35" dirty="0">
                <a:latin typeface="Trebuchet MS"/>
                <a:cs typeface="Trebuchet MS"/>
              </a:rPr>
              <a:t> </a:t>
            </a:r>
            <a:r>
              <a:rPr sz="1050" dirty="0">
                <a:latin typeface="Trebuchet MS"/>
                <a:cs typeface="Trebuchet MS"/>
              </a:rPr>
              <a:t>features</a:t>
            </a:r>
            <a:r>
              <a:rPr sz="1050" spc="-50" dirty="0">
                <a:latin typeface="Trebuchet MS"/>
                <a:cs typeface="Trebuchet MS"/>
              </a:rPr>
              <a:t> </a:t>
            </a:r>
            <a:r>
              <a:rPr sz="1050" spc="10" dirty="0">
                <a:latin typeface="Trebuchet MS"/>
                <a:cs typeface="Trebuchet MS"/>
              </a:rPr>
              <a:t>(one-hot</a:t>
            </a:r>
            <a:r>
              <a:rPr sz="1050" spc="-30" dirty="0">
                <a:latin typeface="Trebuchet MS"/>
                <a:cs typeface="Trebuchet MS"/>
              </a:rPr>
              <a:t> </a:t>
            </a:r>
            <a:r>
              <a:rPr sz="1050" spc="45" dirty="0">
                <a:latin typeface="Trebuchet MS"/>
                <a:cs typeface="Trebuchet MS"/>
              </a:rPr>
              <a:t>encoded)</a:t>
            </a:r>
            <a:r>
              <a:rPr sz="1050" spc="-35" dirty="0">
                <a:latin typeface="Trebuchet MS"/>
                <a:cs typeface="Trebuchet MS"/>
              </a:rPr>
              <a:t> </a:t>
            </a:r>
            <a:r>
              <a:rPr sz="1050" spc="20" dirty="0">
                <a:latin typeface="Trebuchet MS"/>
                <a:cs typeface="Trebuchet MS"/>
              </a:rPr>
              <a:t>were</a:t>
            </a:r>
            <a:r>
              <a:rPr sz="1050" spc="-55" dirty="0">
                <a:latin typeface="Trebuchet MS"/>
                <a:cs typeface="Trebuchet MS"/>
              </a:rPr>
              <a:t> </a:t>
            </a:r>
            <a:r>
              <a:rPr sz="1050" dirty="0">
                <a:latin typeface="Trebuchet MS"/>
                <a:cs typeface="Trebuchet MS"/>
              </a:rPr>
              <a:t>created:</a:t>
            </a:r>
            <a:endParaRPr sz="1050">
              <a:latin typeface="Trebuchet MS"/>
              <a:cs typeface="Trebuchet MS"/>
            </a:endParaRPr>
          </a:p>
          <a:p>
            <a:pPr marL="106680" marR="303530" indent="-94615">
              <a:lnSpc>
                <a:spcPct val="90000"/>
              </a:lnSpc>
              <a:spcBef>
                <a:spcPts val="170"/>
              </a:spcBef>
              <a:buFont typeface="Trebuchet MS"/>
              <a:buChar char="•"/>
              <a:tabLst>
                <a:tab pos="107314" algn="l"/>
              </a:tabLst>
            </a:pPr>
            <a:r>
              <a:rPr sz="1050" b="1" spc="55" dirty="0">
                <a:latin typeface="Trebuchet MS"/>
                <a:cs typeface="Trebuchet MS"/>
              </a:rPr>
              <a:t>'Lead Quality','Asymmetrique </a:t>
            </a:r>
            <a:r>
              <a:rPr sz="1050" b="1" spc="35" dirty="0">
                <a:latin typeface="Trebuchet MS"/>
                <a:cs typeface="Trebuchet MS"/>
              </a:rPr>
              <a:t>Profile  </a:t>
            </a:r>
            <a:r>
              <a:rPr sz="1050" b="1" spc="55" dirty="0">
                <a:latin typeface="Trebuchet MS"/>
                <a:cs typeface="Trebuchet MS"/>
              </a:rPr>
              <a:t>Index','Asymmetrique </a:t>
            </a:r>
            <a:r>
              <a:rPr sz="1050" b="1" spc="40" dirty="0">
                <a:latin typeface="Trebuchet MS"/>
                <a:cs typeface="Trebuchet MS"/>
              </a:rPr>
              <a:t>Activity</a:t>
            </a:r>
            <a:r>
              <a:rPr sz="1050" b="1" spc="-170" dirty="0">
                <a:latin typeface="Trebuchet MS"/>
                <a:cs typeface="Trebuchet MS"/>
              </a:rPr>
              <a:t> </a:t>
            </a:r>
            <a:r>
              <a:rPr sz="1050" b="1" spc="55" dirty="0">
                <a:latin typeface="Trebuchet MS"/>
                <a:cs typeface="Trebuchet MS"/>
              </a:rPr>
              <a:t>Index','Tags','Lead  </a:t>
            </a:r>
            <a:r>
              <a:rPr sz="1050" b="1" spc="35" dirty="0">
                <a:latin typeface="Trebuchet MS"/>
                <a:cs typeface="Trebuchet MS"/>
              </a:rPr>
              <a:t>Profile', </a:t>
            </a:r>
            <a:r>
              <a:rPr sz="1050" b="1" spc="55" dirty="0">
                <a:latin typeface="Trebuchet MS"/>
                <a:cs typeface="Trebuchet MS"/>
              </a:rPr>
              <a:t>'Lead </a:t>
            </a:r>
            <a:r>
              <a:rPr sz="1050" b="1" spc="65" dirty="0">
                <a:latin typeface="Trebuchet MS"/>
                <a:cs typeface="Trebuchet MS"/>
              </a:rPr>
              <a:t>Origin','What </a:t>
            </a:r>
            <a:r>
              <a:rPr sz="1050" b="1" spc="80" dirty="0">
                <a:latin typeface="Trebuchet MS"/>
                <a:cs typeface="Trebuchet MS"/>
              </a:rPr>
              <a:t>is </a:t>
            </a:r>
            <a:r>
              <a:rPr sz="1050" b="1" spc="30" dirty="0">
                <a:latin typeface="Trebuchet MS"/>
                <a:cs typeface="Trebuchet MS"/>
              </a:rPr>
              <a:t>your current  </a:t>
            </a:r>
            <a:r>
              <a:rPr sz="1050" b="1" spc="35" dirty="0">
                <a:latin typeface="Trebuchet MS"/>
                <a:cs typeface="Trebuchet MS"/>
              </a:rPr>
              <a:t>occupation', </a:t>
            </a:r>
            <a:r>
              <a:rPr sz="1050" b="1" spc="40" dirty="0">
                <a:latin typeface="Trebuchet MS"/>
                <a:cs typeface="Trebuchet MS"/>
              </a:rPr>
              <a:t>'Specialization', </a:t>
            </a:r>
            <a:r>
              <a:rPr sz="1050" b="1" spc="50" dirty="0">
                <a:latin typeface="Trebuchet MS"/>
                <a:cs typeface="Trebuchet MS"/>
              </a:rPr>
              <a:t>'City','Last </a:t>
            </a:r>
            <a:r>
              <a:rPr sz="1050" b="1" spc="35" dirty="0">
                <a:latin typeface="Trebuchet MS"/>
                <a:cs typeface="Trebuchet MS"/>
              </a:rPr>
              <a:t>Activity',  </a:t>
            </a:r>
            <a:r>
              <a:rPr sz="1050" b="1" spc="50" dirty="0">
                <a:latin typeface="Trebuchet MS"/>
                <a:cs typeface="Trebuchet MS"/>
              </a:rPr>
              <a:t>'Country‘ </a:t>
            </a:r>
            <a:r>
              <a:rPr sz="1050" spc="40" dirty="0">
                <a:latin typeface="Trebuchet MS"/>
                <a:cs typeface="Trebuchet MS"/>
              </a:rPr>
              <a:t>and </a:t>
            </a:r>
            <a:r>
              <a:rPr sz="1050" b="1" spc="55" dirty="0">
                <a:latin typeface="Trebuchet MS"/>
                <a:cs typeface="Trebuchet MS"/>
              </a:rPr>
              <a:t>'Lead </a:t>
            </a:r>
            <a:r>
              <a:rPr sz="1050" b="1" spc="35" dirty="0">
                <a:latin typeface="Trebuchet MS"/>
                <a:cs typeface="Trebuchet MS"/>
              </a:rPr>
              <a:t>Source','Last </a:t>
            </a:r>
            <a:r>
              <a:rPr sz="1050" b="1" spc="40" dirty="0">
                <a:latin typeface="Trebuchet MS"/>
                <a:cs typeface="Trebuchet MS"/>
              </a:rPr>
              <a:t>Notable</a:t>
            </a:r>
            <a:r>
              <a:rPr sz="1050" b="1" spc="-105" dirty="0">
                <a:latin typeface="Trebuchet MS"/>
                <a:cs typeface="Trebuchet MS"/>
              </a:rPr>
              <a:t> </a:t>
            </a:r>
            <a:r>
              <a:rPr sz="1050" b="1" spc="40" dirty="0">
                <a:latin typeface="Trebuchet MS"/>
                <a:cs typeface="Trebuchet MS"/>
              </a:rPr>
              <a:t>Activity'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9683" y="2627376"/>
            <a:ext cx="771525" cy="1091565"/>
            <a:chOff x="519683" y="2627376"/>
            <a:chExt cx="771525" cy="1091565"/>
          </a:xfrm>
        </p:grpSpPr>
        <p:sp>
          <p:nvSpPr>
            <p:cNvPr id="9" name="object 9"/>
            <p:cNvSpPr/>
            <p:nvPr/>
          </p:nvSpPr>
          <p:spPr>
            <a:xfrm>
              <a:off x="534924" y="2642616"/>
              <a:ext cx="741045" cy="1061085"/>
            </a:xfrm>
            <a:custGeom>
              <a:avLst/>
              <a:gdLst/>
              <a:ahLst/>
              <a:cxnLst/>
              <a:rect l="l" t="t" r="r" b="b"/>
              <a:pathLst>
                <a:path w="741044" h="1061085">
                  <a:moveTo>
                    <a:pt x="617220" y="1060704"/>
                  </a:moveTo>
                  <a:lnTo>
                    <a:pt x="123444" y="1060704"/>
                  </a:lnTo>
                  <a:lnTo>
                    <a:pt x="75866" y="1050845"/>
                  </a:lnTo>
                  <a:lnTo>
                    <a:pt x="36576" y="1024128"/>
                  </a:lnTo>
                  <a:lnTo>
                    <a:pt x="9858" y="984837"/>
                  </a:lnTo>
                  <a:lnTo>
                    <a:pt x="0" y="937260"/>
                  </a:lnTo>
                  <a:lnTo>
                    <a:pt x="0" y="123444"/>
                  </a:lnTo>
                  <a:lnTo>
                    <a:pt x="9858" y="75223"/>
                  </a:lnTo>
                  <a:lnTo>
                    <a:pt x="36576" y="36004"/>
                  </a:lnTo>
                  <a:lnTo>
                    <a:pt x="75866" y="9644"/>
                  </a:lnTo>
                  <a:lnTo>
                    <a:pt x="123444" y="0"/>
                  </a:lnTo>
                  <a:lnTo>
                    <a:pt x="617220" y="0"/>
                  </a:lnTo>
                  <a:lnTo>
                    <a:pt x="665440" y="9644"/>
                  </a:lnTo>
                  <a:lnTo>
                    <a:pt x="704659" y="36004"/>
                  </a:lnTo>
                  <a:lnTo>
                    <a:pt x="731019" y="75223"/>
                  </a:lnTo>
                  <a:lnTo>
                    <a:pt x="740664" y="123444"/>
                  </a:lnTo>
                  <a:lnTo>
                    <a:pt x="740664" y="937260"/>
                  </a:lnTo>
                  <a:lnTo>
                    <a:pt x="731019" y="984837"/>
                  </a:lnTo>
                  <a:lnTo>
                    <a:pt x="704659" y="1024128"/>
                  </a:lnTo>
                  <a:lnTo>
                    <a:pt x="665440" y="1050845"/>
                  </a:lnTo>
                  <a:lnTo>
                    <a:pt x="617220" y="1060704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9683" y="2627376"/>
              <a:ext cx="771525" cy="1091565"/>
            </a:xfrm>
            <a:custGeom>
              <a:avLst/>
              <a:gdLst/>
              <a:ahLst/>
              <a:cxnLst/>
              <a:rect l="l" t="t" r="r" b="b"/>
              <a:pathLst>
                <a:path w="771525" h="1091564">
                  <a:moveTo>
                    <a:pt x="632460" y="1091184"/>
                  </a:moveTo>
                  <a:lnTo>
                    <a:pt x="138684" y="1091184"/>
                  </a:lnTo>
                  <a:lnTo>
                    <a:pt x="124968" y="1089660"/>
                  </a:lnTo>
                  <a:lnTo>
                    <a:pt x="109728" y="1088136"/>
                  </a:lnTo>
                  <a:lnTo>
                    <a:pt x="71628" y="1074420"/>
                  </a:lnTo>
                  <a:lnTo>
                    <a:pt x="41148" y="1050036"/>
                  </a:lnTo>
                  <a:lnTo>
                    <a:pt x="16764" y="1018032"/>
                  </a:lnTo>
                  <a:lnTo>
                    <a:pt x="3048" y="979932"/>
                  </a:lnTo>
                  <a:lnTo>
                    <a:pt x="1524" y="964692"/>
                  </a:lnTo>
                  <a:lnTo>
                    <a:pt x="0" y="952500"/>
                  </a:lnTo>
                  <a:lnTo>
                    <a:pt x="0" y="138684"/>
                  </a:lnTo>
                  <a:lnTo>
                    <a:pt x="1524" y="123444"/>
                  </a:lnTo>
                  <a:lnTo>
                    <a:pt x="3048" y="109728"/>
                  </a:lnTo>
                  <a:lnTo>
                    <a:pt x="6096" y="97536"/>
                  </a:lnTo>
                  <a:lnTo>
                    <a:pt x="12192" y="83820"/>
                  </a:lnTo>
                  <a:lnTo>
                    <a:pt x="16764" y="71628"/>
                  </a:lnTo>
                  <a:lnTo>
                    <a:pt x="32004" y="50292"/>
                  </a:lnTo>
                  <a:lnTo>
                    <a:pt x="41148" y="39624"/>
                  </a:lnTo>
                  <a:lnTo>
                    <a:pt x="51816" y="32004"/>
                  </a:lnTo>
                  <a:lnTo>
                    <a:pt x="62484" y="22860"/>
                  </a:lnTo>
                  <a:lnTo>
                    <a:pt x="73152" y="16764"/>
                  </a:lnTo>
                  <a:lnTo>
                    <a:pt x="85344" y="10668"/>
                  </a:lnTo>
                  <a:lnTo>
                    <a:pt x="99060" y="6096"/>
                  </a:lnTo>
                  <a:lnTo>
                    <a:pt x="126492" y="0"/>
                  </a:lnTo>
                  <a:lnTo>
                    <a:pt x="647700" y="0"/>
                  </a:lnTo>
                  <a:lnTo>
                    <a:pt x="675132" y="6096"/>
                  </a:lnTo>
                  <a:lnTo>
                    <a:pt x="687324" y="10668"/>
                  </a:lnTo>
                  <a:lnTo>
                    <a:pt x="699516" y="16764"/>
                  </a:lnTo>
                  <a:lnTo>
                    <a:pt x="720852" y="32004"/>
                  </a:lnTo>
                  <a:lnTo>
                    <a:pt x="128016" y="32004"/>
                  </a:lnTo>
                  <a:lnTo>
                    <a:pt x="117348" y="33528"/>
                  </a:lnTo>
                  <a:lnTo>
                    <a:pt x="77724" y="50292"/>
                  </a:lnTo>
                  <a:lnTo>
                    <a:pt x="50292" y="79248"/>
                  </a:lnTo>
                  <a:lnTo>
                    <a:pt x="36576" y="108204"/>
                  </a:lnTo>
                  <a:lnTo>
                    <a:pt x="33528" y="117348"/>
                  </a:lnTo>
                  <a:lnTo>
                    <a:pt x="32004" y="128016"/>
                  </a:lnTo>
                  <a:lnTo>
                    <a:pt x="32004" y="963168"/>
                  </a:lnTo>
                  <a:lnTo>
                    <a:pt x="50292" y="1013460"/>
                  </a:lnTo>
                  <a:lnTo>
                    <a:pt x="71628" y="1034796"/>
                  </a:lnTo>
                  <a:lnTo>
                    <a:pt x="79248" y="1042416"/>
                  </a:lnTo>
                  <a:lnTo>
                    <a:pt x="97536" y="1051560"/>
                  </a:lnTo>
                  <a:lnTo>
                    <a:pt x="118872" y="1057656"/>
                  </a:lnTo>
                  <a:lnTo>
                    <a:pt x="129540" y="1059180"/>
                  </a:lnTo>
                  <a:lnTo>
                    <a:pt x="720852" y="1059180"/>
                  </a:lnTo>
                  <a:lnTo>
                    <a:pt x="710184" y="1068324"/>
                  </a:lnTo>
                  <a:lnTo>
                    <a:pt x="685800" y="1080516"/>
                  </a:lnTo>
                  <a:lnTo>
                    <a:pt x="673608" y="1085088"/>
                  </a:lnTo>
                  <a:lnTo>
                    <a:pt x="659892" y="1088136"/>
                  </a:lnTo>
                  <a:lnTo>
                    <a:pt x="632460" y="1091184"/>
                  </a:lnTo>
                  <a:close/>
                </a:path>
                <a:path w="771525" h="1091564">
                  <a:moveTo>
                    <a:pt x="720852" y="1059180"/>
                  </a:moveTo>
                  <a:lnTo>
                    <a:pt x="644652" y="1059180"/>
                  </a:lnTo>
                  <a:lnTo>
                    <a:pt x="655320" y="1057656"/>
                  </a:lnTo>
                  <a:lnTo>
                    <a:pt x="665988" y="1054608"/>
                  </a:lnTo>
                  <a:lnTo>
                    <a:pt x="701040" y="1034796"/>
                  </a:lnTo>
                  <a:lnTo>
                    <a:pt x="731520" y="993648"/>
                  </a:lnTo>
                  <a:lnTo>
                    <a:pt x="740664" y="950976"/>
                  </a:lnTo>
                  <a:lnTo>
                    <a:pt x="740664" y="138684"/>
                  </a:lnTo>
                  <a:lnTo>
                    <a:pt x="739140" y="126492"/>
                  </a:lnTo>
                  <a:lnTo>
                    <a:pt x="737616" y="115824"/>
                  </a:lnTo>
                  <a:lnTo>
                    <a:pt x="734568" y="106680"/>
                  </a:lnTo>
                  <a:lnTo>
                    <a:pt x="731520" y="96012"/>
                  </a:lnTo>
                  <a:lnTo>
                    <a:pt x="708660" y="62484"/>
                  </a:lnTo>
                  <a:lnTo>
                    <a:pt x="673608" y="39624"/>
                  </a:lnTo>
                  <a:lnTo>
                    <a:pt x="643128" y="32004"/>
                  </a:lnTo>
                  <a:lnTo>
                    <a:pt x="720852" y="32004"/>
                  </a:lnTo>
                  <a:lnTo>
                    <a:pt x="755904" y="73152"/>
                  </a:lnTo>
                  <a:lnTo>
                    <a:pt x="765048" y="99060"/>
                  </a:lnTo>
                  <a:lnTo>
                    <a:pt x="769620" y="111252"/>
                  </a:lnTo>
                  <a:lnTo>
                    <a:pt x="771144" y="124968"/>
                  </a:lnTo>
                  <a:lnTo>
                    <a:pt x="771144" y="966216"/>
                  </a:lnTo>
                  <a:lnTo>
                    <a:pt x="760476" y="1007364"/>
                  </a:lnTo>
                  <a:lnTo>
                    <a:pt x="739140" y="1040892"/>
                  </a:lnTo>
                  <a:lnTo>
                    <a:pt x="729996" y="1051560"/>
                  </a:lnTo>
                  <a:lnTo>
                    <a:pt x="720852" y="10591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98446" y="3004800"/>
            <a:ext cx="615950" cy="31178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43815">
              <a:lnSpc>
                <a:spcPts val="1060"/>
              </a:lnSpc>
              <a:spcBef>
                <a:spcPts val="245"/>
              </a:spcBef>
            </a:pPr>
            <a:r>
              <a:rPr sz="1000" b="1" spc="85" dirty="0">
                <a:solidFill>
                  <a:srgbClr val="FFFFFF"/>
                </a:solidFill>
                <a:latin typeface="Trebuchet MS"/>
                <a:cs typeface="Trebuchet MS"/>
              </a:rPr>
              <a:t>Dummy  E</a:t>
            </a:r>
            <a:r>
              <a:rPr sz="1000" b="1" spc="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000" b="1" spc="4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000" b="1" spc="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000" b="1" spc="45" dirty="0">
                <a:solidFill>
                  <a:srgbClr val="FFFFFF"/>
                </a:solidFill>
                <a:latin typeface="Trebuchet MS"/>
                <a:cs typeface="Trebuchet MS"/>
              </a:rPr>
              <a:t>di</a:t>
            </a:r>
            <a:r>
              <a:rPr sz="1000" b="1" spc="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000" b="1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40536" y="3944111"/>
            <a:ext cx="4434840" cy="710565"/>
          </a:xfrm>
          <a:custGeom>
            <a:avLst/>
            <a:gdLst/>
            <a:ahLst/>
            <a:cxnLst/>
            <a:rect l="l" t="t" r="r" b="b"/>
            <a:pathLst>
              <a:path w="4434840" h="710564">
                <a:moveTo>
                  <a:pt x="4434840" y="355104"/>
                </a:moveTo>
                <a:lnTo>
                  <a:pt x="4424172" y="344436"/>
                </a:lnTo>
                <a:lnTo>
                  <a:pt x="4117848" y="38100"/>
                </a:lnTo>
                <a:lnTo>
                  <a:pt x="4079748" y="0"/>
                </a:lnTo>
                <a:lnTo>
                  <a:pt x="4079748" y="102108"/>
                </a:lnTo>
                <a:lnTo>
                  <a:pt x="0" y="102108"/>
                </a:lnTo>
                <a:lnTo>
                  <a:pt x="0" y="608088"/>
                </a:lnTo>
                <a:lnTo>
                  <a:pt x="4079748" y="608088"/>
                </a:lnTo>
                <a:lnTo>
                  <a:pt x="4079748" y="710196"/>
                </a:lnTo>
                <a:lnTo>
                  <a:pt x="4117848" y="672096"/>
                </a:lnTo>
                <a:lnTo>
                  <a:pt x="4424172" y="365772"/>
                </a:lnTo>
                <a:lnTo>
                  <a:pt x="4434840" y="355104"/>
                </a:lnTo>
                <a:close/>
              </a:path>
            </a:pathLst>
          </a:custGeom>
          <a:solidFill>
            <a:srgbClr val="D4DFD6">
              <a:alpha val="8984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52197" y="4033536"/>
            <a:ext cx="4086860" cy="47625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06680" marR="5080" indent="-94615">
              <a:lnSpc>
                <a:spcPct val="90000"/>
              </a:lnSpc>
              <a:spcBef>
                <a:spcPts val="240"/>
              </a:spcBef>
              <a:buChar char="•"/>
              <a:tabLst>
                <a:tab pos="107950" algn="l"/>
              </a:tabLst>
            </a:pPr>
            <a:r>
              <a:rPr sz="1050" spc="25" dirty="0">
                <a:latin typeface="Trebuchet MS"/>
                <a:cs typeface="Trebuchet MS"/>
              </a:rPr>
              <a:t>The</a:t>
            </a:r>
            <a:r>
              <a:rPr sz="1050" spc="-30" dirty="0">
                <a:latin typeface="Trebuchet MS"/>
                <a:cs typeface="Trebuchet MS"/>
              </a:rPr>
              <a:t> </a:t>
            </a:r>
            <a:r>
              <a:rPr sz="1050" spc="35" dirty="0">
                <a:latin typeface="Trebuchet MS"/>
                <a:cs typeface="Trebuchet MS"/>
              </a:rPr>
              <a:t>original</a:t>
            </a:r>
            <a:r>
              <a:rPr sz="1050" spc="-30" dirty="0">
                <a:latin typeface="Trebuchet MS"/>
                <a:cs typeface="Trebuchet MS"/>
              </a:rPr>
              <a:t> </a:t>
            </a:r>
            <a:r>
              <a:rPr sz="1050" dirty="0">
                <a:latin typeface="Trebuchet MS"/>
                <a:cs typeface="Trebuchet MS"/>
              </a:rPr>
              <a:t>dataframe</a:t>
            </a:r>
            <a:r>
              <a:rPr sz="1050" spc="-30" dirty="0">
                <a:latin typeface="Trebuchet MS"/>
                <a:cs typeface="Trebuchet MS"/>
              </a:rPr>
              <a:t> </a:t>
            </a:r>
            <a:r>
              <a:rPr sz="1050" spc="35" dirty="0">
                <a:latin typeface="Trebuchet MS"/>
                <a:cs typeface="Trebuchet MS"/>
              </a:rPr>
              <a:t>was</a:t>
            </a:r>
            <a:r>
              <a:rPr sz="1050" spc="-60" dirty="0">
                <a:latin typeface="Trebuchet MS"/>
                <a:cs typeface="Trebuchet MS"/>
              </a:rPr>
              <a:t> </a:t>
            </a:r>
            <a:r>
              <a:rPr sz="1050" spc="10" dirty="0">
                <a:latin typeface="Trebuchet MS"/>
                <a:cs typeface="Trebuchet MS"/>
              </a:rPr>
              <a:t>split</a:t>
            </a:r>
            <a:r>
              <a:rPr sz="1050" spc="-40" dirty="0">
                <a:latin typeface="Trebuchet MS"/>
                <a:cs typeface="Trebuchet MS"/>
              </a:rPr>
              <a:t> </a:t>
            </a:r>
            <a:r>
              <a:rPr sz="1050" dirty="0">
                <a:latin typeface="Trebuchet MS"/>
                <a:cs typeface="Trebuchet MS"/>
              </a:rPr>
              <a:t>into</a:t>
            </a:r>
            <a:r>
              <a:rPr sz="1050" spc="-50" dirty="0">
                <a:latin typeface="Trebuchet MS"/>
                <a:cs typeface="Trebuchet MS"/>
              </a:rPr>
              <a:t> </a:t>
            </a:r>
            <a:r>
              <a:rPr sz="1050" b="1" spc="30" dirty="0">
                <a:latin typeface="Trebuchet MS"/>
                <a:cs typeface="Trebuchet MS"/>
              </a:rPr>
              <a:t>train</a:t>
            </a:r>
            <a:r>
              <a:rPr sz="1050" b="1" spc="-40" dirty="0">
                <a:latin typeface="Trebuchet MS"/>
                <a:cs typeface="Trebuchet MS"/>
              </a:rPr>
              <a:t> </a:t>
            </a:r>
            <a:r>
              <a:rPr sz="1050" b="1" spc="55" dirty="0">
                <a:latin typeface="Trebuchet MS"/>
                <a:cs typeface="Trebuchet MS"/>
              </a:rPr>
              <a:t>and</a:t>
            </a:r>
            <a:r>
              <a:rPr sz="1050" b="1" spc="-40" dirty="0">
                <a:latin typeface="Trebuchet MS"/>
                <a:cs typeface="Trebuchet MS"/>
              </a:rPr>
              <a:t> </a:t>
            </a:r>
            <a:r>
              <a:rPr sz="1050" b="1" spc="-5" dirty="0">
                <a:latin typeface="Trebuchet MS"/>
                <a:cs typeface="Trebuchet MS"/>
              </a:rPr>
              <a:t>test</a:t>
            </a:r>
            <a:r>
              <a:rPr sz="1050" b="1" spc="-30" dirty="0">
                <a:latin typeface="Trebuchet MS"/>
                <a:cs typeface="Trebuchet MS"/>
              </a:rPr>
              <a:t> </a:t>
            </a:r>
            <a:r>
              <a:rPr sz="1050" spc="-10" dirty="0">
                <a:latin typeface="Trebuchet MS"/>
                <a:cs typeface="Trebuchet MS"/>
              </a:rPr>
              <a:t>dataset.</a:t>
            </a:r>
            <a:r>
              <a:rPr sz="1050" spc="-165" dirty="0">
                <a:latin typeface="Trebuchet MS"/>
                <a:cs typeface="Trebuchet MS"/>
              </a:rPr>
              <a:t> </a:t>
            </a:r>
            <a:r>
              <a:rPr sz="1050" spc="30" dirty="0">
                <a:latin typeface="Trebuchet MS"/>
                <a:cs typeface="Trebuchet MS"/>
              </a:rPr>
              <a:t>The  </a:t>
            </a:r>
            <a:r>
              <a:rPr sz="1050" spc="-10" dirty="0">
                <a:latin typeface="Trebuchet MS"/>
                <a:cs typeface="Trebuchet MS"/>
              </a:rPr>
              <a:t>train </a:t>
            </a:r>
            <a:r>
              <a:rPr sz="1050" dirty="0">
                <a:latin typeface="Trebuchet MS"/>
                <a:cs typeface="Trebuchet MS"/>
              </a:rPr>
              <a:t>dataset </a:t>
            </a:r>
            <a:r>
              <a:rPr sz="1050" spc="30" dirty="0">
                <a:latin typeface="Trebuchet MS"/>
                <a:cs typeface="Trebuchet MS"/>
              </a:rPr>
              <a:t>was </a:t>
            </a:r>
            <a:r>
              <a:rPr sz="1050" spc="50" dirty="0">
                <a:latin typeface="Trebuchet MS"/>
                <a:cs typeface="Trebuchet MS"/>
              </a:rPr>
              <a:t>used </a:t>
            </a:r>
            <a:r>
              <a:rPr sz="1050" spc="-30" dirty="0">
                <a:latin typeface="Trebuchet MS"/>
                <a:cs typeface="Trebuchet MS"/>
              </a:rPr>
              <a:t>to </a:t>
            </a:r>
            <a:r>
              <a:rPr sz="1050" spc="-10" dirty="0">
                <a:latin typeface="Trebuchet MS"/>
                <a:cs typeface="Trebuchet MS"/>
              </a:rPr>
              <a:t>train the </a:t>
            </a:r>
            <a:r>
              <a:rPr sz="1050" spc="40" dirty="0">
                <a:latin typeface="Trebuchet MS"/>
                <a:cs typeface="Trebuchet MS"/>
              </a:rPr>
              <a:t>model and </a:t>
            </a:r>
            <a:r>
              <a:rPr sz="1050" spc="-25" dirty="0">
                <a:latin typeface="Trebuchet MS"/>
                <a:cs typeface="Trebuchet MS"/>
              </a:rPr>
              <a:t>test </a:t>
            </a:r>
            <a:r>
              <a:rPr sz="1050" dirty="0">
                <a:latin typeface="Trebuchet MS"/>
                <a:cs typeface="Trebuchet MS"/>
              </a:rPr>
              <a:t>dataset </a:t>
            </a:r>
            <a:r>
              <a:rPr sz="1050" spc="30" dirty="0">
                <a:latin typeface="Trebuchet MS"/>
                <a:cs typeface="Trebuchet MS"/>
              </a:rPr>
              <a:t>was  </a:t>
            </a:r>
            <a:r>
              <a:rPr sz="1050" spc="50" dirty="0">
                <a:latin typeface="Trebuchet MS"/>
                <a:cs typeface="Trebuchet MS"/>
              </a:rPr>
              <a:t>used </a:t>
            </a:r>
            <a:r>
              <a:rPr sz="1050" spc="-25" dirty="0">
                <a:latin typeface="Trebuchet MS"/>
                <a:cs typeface="Trebuchet MS"/>
              </a:rPr>
              <a:t>to </a:t>
            </a:r>
            <a:r>
              <a:rPr sz="1050" dirty="0">
                <a:latin typeface="Trebuchet MS"/>
                <a:cs typeface="Trebuchet MS"/>
              </a:rPr>
              <a:t>evaluate </a:t>
            </a:r>
            <a:r>
              <a:rPr sz="1050" spc="-10" dirty="0">
                <a:latin typeface="Trebuchet MS"/>
                <a:cs typeface="Trebuchet MS"/>
              </a:rPr>
              <a:t>the</a:t>
            </a:r>
            <a:r>
              <a:rPr sz="1050" spc="-210" dirty="0">
                <a:latin typeface="Trebuchet MS"/>
                <a:cs typeface="Trebuchet MS"/>
              </a:rPr>
              <a:t> </a:t>
            </a:r>
            <a:r>
              <a:rPr sz="1050" spc="20" dirty="0">
                <a:latin typeface="Trebuchet MS"/>
                <a:cs typeface="Trebuchet MS"/>
              </a:rPr>
              <a:t>model.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99871" y="3956303"/>
            <a:ext cx="772795" cy="685800"/>
            <a:chOff x="499871" y="3956303"/>
            <a:chExt cx="772795" cy="685800"/>
          </a:xfrm>
        </p:grpSpPr>
        <p:sp>
          <p:nvSpPr>
            <p:cNvPr id="15" name="object 15"/>
            <p:cNvSpPr/>
            <p:nvPr/>
          </p:nvSpPr>
          <p:spPr>
            <a:xfrm>
              <a:off x="516635" y="3971543"/>
              <a:ext cx="741045" cy="655320"/>
            </a:xfrm>
            <a:custGeom>
              <a:avLst/>
              <a:gdLst/>
              <a:ahLst/>
              <a:cxnLst/>
              <a:rect l="l" t="t" r="r" b="b"/>
              <a:pathLst>
                <a:path w="741044" h="655320">
                  <a:moveTo>
                    <a:pt x="630936" y="655319"/>
                  </a:moveTo>
                  <a:lnTo>
                    <a:pt x="108204" y="655319"/>
                  </a:lnTo>
                  <a:lnTo>
                    <a:pt x="66222" y="646747"/>
                  </a:lnTo>
                  <a:lnTo>
                    <a:pt x="31813" y="623315"/>
                  </a:lnTo>
                  <a:lnTo>
                    <a:pt x="8548" y="588454"/>
                  </a:lnTo>
                  <a:lnTo>
                    <a:pt x="0" y="545591"/>
                  </a:lnTo>
                  <a:lnTo>
                    <a:pt x="0" y="109727"/>
                  </a:lnTo>
                  <a:lnTo>
                    <a:pt x="8548" y="66865"/>
                  </a:lnTo>
                  <a:lnTo>
                    <a:pt x="31813" y="32003"/>
                  </a:lnTo>
                  <a:lnTo>
                    <a:pt x="66222" y="8572"/>
                  </a:lnTo>
                  <a:lnTo>
                    <a:pt x="108204" y="0"/>
                  </a:lnTo>
                  <a:lnTo>
                    <a:pt x="630936" y="0"/>
                  </a:lnTo>
                  <a:lnTo>
                    <a:pt x="673798" y="8572"/>
                  </a:lnTo>
                  <a:lnTo>
                    <a:pt x="708660" y="32003"/>
                  </a:lnTo>
                  <a:lnTo>
                    <a:pt x="732091" y="66865"/>
                  </a:lnTo>
                  <a:lnTo>
                    <a:pt x="740664" y="109727"/>
                  </a:lnTo>
                  <a:lnTo>
                    <a:pt x="740664" y="545591"/>
                  </a:lnTo>
                  <a:lnTo>
                    <a:pt x="732091" y="588454"/>
                  </a:lnTo>
                  <a:lnTo>
                    <a:pt x="708660" y="623315"/>
                  </a:lnTo>
                  <a:lnTo>
                    <a:pt x="673798" y="646747"/>
                  </a:lnTo>
                  <a:lnTo>
                    <a:pt x="630936" y="65531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9871" y="3956303"/>
              <a:ext cx="772795" cy="685800"/>
            </a:xfrm>
            <a:custGeom>
              <a:avLst/>
              <a:gdLst/>
              <a:ahLst/>
              <a:cxnLst/>
              <a:rect l="l" t="t" r="r" b="b"/>
              <a:pathLst>
                <a:path w="772794" h="685800">
                  <a:moveTo>
                    <a:pt x="659892" y="685800"/>
                  </a:moveTo>
                  <a:lnTo>
                    <a:pt x="112776" y="685800"/>
                  </a:lnTo>
                  <a:lnTo>
                    <a:pt x="99060" y="682752"/>
                  </a:lnTo>
                  <a:lnTo>
                    <a:pt x="88392" y="679704"/>
                  </a:lnTo>
                  <a:lnTo>
                    <a:pt x="76200" y="676656"/>
                  </a:lnTo>
                  <a:lnTo>
                    <a:pt x="36576" y="649224"/>
                  </a:lnTo>
                  <a:lnTo>
                    <a:pt x="10668" y="609600"/>
                  </a:lnTo>
                  <a:lnTo>
                    <a:pt x="0" y="560832"/>
                  </a:lnTo>
                  <a:lnTo>
                    <a:pt x="0" y="123444"/>
                  </a:lnTo>
                  <a:lnTo>
                    <a:pt x="10668" y="74676"/>
                  </a:lnTo>
                  <a:lnTo>
                    <a:pt x="38100" y="35052"/>
                  </a:lnTo>
                  <a:lnTo>
                    <a:pt x="88392" y="4572"/>
                  </a:lnTo>
                  <a:lnTo>
                    <a:pt x="114300" y="0"/>
                  </a:lnTo>
                  <a:lnTo>
                    <a:pt x="661416" y="0"/>
                  </a:lnTo>
                  <a:lnTo>
                    <a:pt x="673608" y="1524"/>
                  </a:lnTo>
                  <a:lnTo>
                    <a:pt x="685800" y="6096"/>
                  </a:lnTo>
                  <a:lnTo>
                    <a:pt x="696468" y="9144"/>
                  </a:lnTo>
                  <a:lnTo>
                    <a:pt x="708660" y="15240"/>
                  </a:lnTo>
                  <a:lnTo>
                    <a:pt x="717804" y="21336"/>
                  </a:lnTo>
                  <a:lnTo>
                    <a:pt x="728472" y="28956"/>
                  </a:lnTo>
                  <a:lnTo>
                    <a:pt x="729996" y="30480"/>
                  </a:lnTo>
                  <a:lnTo>
                    <a:pt x="124968" y="30480"/>
                  </a:lnTo>
                  <a:lnTo>
                    <a:pt x="115824" y="32004"/>
                  </a:lnTo>
                  <a:lnTo>
                    <a:pt x="73152" y="47244"/>
                  </a:lnTo>
                  <a:lnTo>
                    <a:pt x="42672" y="80772"/>
                  </a:lnTo>
                  <a:lnTo>
                    <a:pt x="32004" y="115824"/>
                  </a:lnTo>
                  <a:lnTo>
                    <a:pt x="32004" y="571500"/>
                  </a:lnTo>
                  <a:lnTo>
                    <a:pt x="53340" y="621792"/>
                  </a:lnTo>
                  <a:lnTo>
                    <a:pt x="82296" y="643128"/>
                  </a:lnTo>
                  <a:lnTo>
                    <a:pt x="89916" y="647700"/>
                  </a:lnTo>
                  <a:lnTo>
                    <a:pt x="99060" y="650748"/>
                  </a:lnTo>
                  <a:lnTo>
                    <a:pt x="126492" y="655320"/>
                  </a:lnTo>
                  <a:lnTo>
                    <a:pt x="729996" y="655320"/>
                  </a:lnTo>
                  <a:lnTo>
                    <a:pt x="726948" y="658368"/>
                  </a:lnTo>
                  <a:lnTo>
                    <a:pt x="717804" y="664464"/>
                  </a:lnTo>
                  <a:lnTo>
                    <a:pt x="707136" y="672084"/>
                  </a:lnTo>
                  <a:lnTo>
                    <a:pt x="694944" y="676656"/>
                  </a:lnTo>
                  <a:lnTo>
                    <a:pt x="684276" y="681228"/>
                  </a:lnTo>
                  <a:lnTo>
                    <a:pt x="672084" y="684276"/>
                  </a:lnTo>
                  <a:lnTo>
                    <a:pt x="659892" y="685800"/>
                  </a:lnTo>
                  <a:close/>
                </a:path>
                <a:path w="772794" h="685800">
                  <a:moveTo>
                    <a:pt x="729996" y="655320"/>
                  </a:moveTo>
                  <a:lnTo>
                    <a:pt x="647700" y="655320"/>
                  </a:lnTo>
                  <a:lnTo>
                    <a:pt x="658368" y="653796"/>
                  </a:lnTo>
                  <a:lnTo>
                    <a:pt x="676656" y="650748"/>
                  </a:lnTo>
                  <a:lnTo>
                    <a:pt x="684276" y="647700"/>
                  </a:lnTo>
                  <a:lnTo>
                    <a:pt x="693420" y="643128"/>
                  </a:lnTo>
                  <a:lnTo>
                    <a:pt x="701040" y="638556"/>
                  </a:lnTo>
                  <a:lnTo>
                    <a:pt x="707136" y="632460"/>
                  </a:lnTo>
                  <a:lnTo>
                    <a:pt x="714756" y="626364"/>
                  </a:lnTo>
                  <a:lnTo>
                    <a:pt x="720852" y="620268"/>
                  </a:lnTo>
                  <a:lnTo>
                    <a:pt x="734568" y="597408"/>
                  </a:lnTo>
                  <a:lnTo>
                    <a:pt x="737616" y="588264"/>
                  </a:lnTo>
                  <a:lnTo>
                    <a:pt x="740664" y="569976"/>
                  </a:lnTo>
                  <a:lnTo>
                    <a:pt x="740664" y="114300"/>
                  </a:lnTo>
                  <a:lnTo>
                    <a:pt x="737616" y="96012"/>
                  </a:lnTo>
                  <a:lnTo>
                    <a:pt x="733044" y="86868"/>
                  </a:lnTo>
                  <a:lnTo>
                    <a:pt x="729996" y="79248"/>
                  </a:lnTo>
                  <a:lnTo>
                    <a:pt x="699516" y="45720"/>
                  </a:lnTo>
                  <a:lnTo>
                    <a:pt x="682752" y="38100"/>
                  </a:lnTo>
                  <a:lnTo>
                    <a:pt x="675132" y="35052"/>
                  </a:lnTo>
                  <a:lnTo>
                    <a:pt x="665988" y="32004"/>
                  </a:lnTo>
                  <a:lnTo>
                    <a:pt x="656844" y="32004"/>
                  </a:lnTo>
                  <a:lnTo>
                    <a:pt x="647700" y="30480"/>
                  </a:lnTo>
                  <a:lnTo>
                    <a:pt x="729996" y="30480"/>
                  </a:lnTo>
                  <a:lnTo>
                    <a:pt x="745236" y="45720"/>
                  </a:lnTo>
                  <a:lnTo>
                    <a:pt x="751332" y="54864"/>
                  </a:lnTo>
                  <a:lnTo>
                    <a:pt x="763524" y="76200"/>
                  </a:lnTo>
                  <a:lnTo>
                    <a:pt x="772668" y="112776"/>
                  </a:lnTo>
                  <a:lnTo>
                    <a:pt x="772668" y="574548"/>
                  </a:lnTo>
                  <a:lnTo>
                    <a:pt x="762000" y="611124"/>
                  </a:lnTo>
                  <a:lnTo>
                    <a:pt x="743712" y="641604"/>
                  </a:lnTo>
                  <a:lnTo>
                    <a:pt x="729996" y="6553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91374" y="4048769"/>
            <a:ext cx="391160" cy="47625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20955" algn="just">
              <a:lnSpc>
                <a:spcPct val="90000"/>
              </a:lnSpc>
              <a:spcBef>
                <a:spcPts val="240"/>
              </a:spcBef>
            </a:pPr>
            <a:r>
              <a:rPr sz="1050" b="1" dirty="0">
                <a:solidFill>
                  <a:srgbClr val="FFFFFF"/>
                </a:solidFill>
                <a:latin typeface="Trebuchet MS"/>
                <a:cs typeface="Trebuchet MS"/>
              </a:rPr>
              <a:t>Test-  </a:t>
            </a:r>
            <a:r>
              <a:rPr sz="1050" b="1" spc="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50" b="1" spc="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050" b="1" spc="65" dirty="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sz="1050" b="1" spc="3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1050" b="1" spc="35" dirty="0">
                <a:solidFill>
                  <a:srgbClr val="FFFFFF"/>
                </a:solidFill>
                <a:latin typeface="Trebuchet MS"/>
                <a:cs typeface="Trebuchet MS"/>
              </a:rPr>
              <a:t>Split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43584" y="4693919"/>
            <a:ext cx="4429125" cy="1492250"/>
          </a:xfrm>
          <a:custGeom>
            <a:avLst/>
            <a:gdLst/>
            <a:ahLst/>
            <a:cxnLst/>
            <a:rect l="l" t="t" r="r" b="b"/>
            <a:pathLst>
              <a:path w="4429125" h="1492250">
                <a:moveTo>
                  <a:pt x="4428744" y="746772"/>
                </a:moveTo>
                <a:lnTo>
                  <a:pt x="4418088" y="736104"/>
                </a:lnTo>
                <a:lnTo>
                  <a:pt x="3721519" y="38100"/>
                </a:lnTo>
                <a:lnTo>
                  <a:pt x="3683508" y="0"/>
                </a:lnTo>
                <a:lnTo>
                  <a:pt x="3683508" y="199644"/>
                </a:lnTo>
                <a:lnTo>
                  <a:pt x="0" y="199644"/>
                </a:lnTo>
                <a:lnTo>
                  <a:pt x="0" y="1293888"/>
                </a:lnTo>
                <a:lnTo>
                  <a:pt x="3683508" y="1293888"/>
                </a:lnTo>
                <a:lnTo>
                  <a:pt x="3683508" y="1492008"/>
                </a:lnTo>
                <a:lnTo>
                  <a:pt x="3720084" y="1455432"/>
                </a:lnTo>
                <a:lnTo>
                  <a:pt x="4418076" y="757440"/>
                </a:lnTo>
                <a:lnTo>
                  <a:pt x="4428744" y="746772"/>
                </a:lnTo>
                <a:close/>
              </a:path>
            </a:pathLst>
          </a:custGeom>
          <a:solidFill>
            <a:srgbClr val="D4DFD6">
              <a:alpha val="8984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53720" y="4880847"/>
            <a:ext cx="3845560" cy="107696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06680" marR="5080" indent="-94615">
              <a:lnSpc>
                <a:spcPts val="1140"/>
              </a:lnSpc>
              <a:spcBef>
                <a:spcPts val="254"/>
              </a:spcBef>
              <a:buChar char="•"/>
              <a:tabLst>
                <a:tab pos="107950" algn="l"/>
              </a:tabLst>
            </a:pPr>
            <a:r>
              <a:rPr sz="1050" spc="35" dirty="0">
                <a:latin typeface="Trebuchet MS"/>
                <a:cs typeface="Trebuchet MS"/>
              </a:rPr>
              <a:t>Scaling </a:t>
            </a:r>
            <a:r>
              <a:rPr sz="1050" spc="40" dirty="0">
                <a:latin typeface="Trebuchet MS"/>
                <a:cs typeface="Trebuchet MS"/>
              </a:rPr>
              <a:t>helps </a:t>
            </a:r>
            <a:r>
              <a:rPr sz="1050" spc="20" dirty="0">
                <a:latin typeface="Trebuchet MS"/>
                <a:cs typeface="Trebuchet MS"/>
              </a:rPr>
              <a:t>in </a:t>
            </a:r>
            <a:r>
              <a:rPr sz="1050" spc="-5" dirty="0">
                <a:latin typeface="Trebuchet MS"/>
                <a:cs typeface="Trebuchet MS"/>
              </a:rPr>
              <a:t>interpretation. </a:t>
            </a:r>
            <a:r>
              <a:rPr sz="1050" spc="-25" dirty="0">
                <a:latin typeface="Trebuchet MS"/>
                <a:cs typeface="Trebuchet MS"/>
              </a:rPr>
              <a:t>It </a:t>
            </a:r>
            <a:r>
              <a:rPr sz="1050" spc="35" dirty="0">
                <a:latin typeface="Trebuchet MS"/>
                <a:cs typeface="Trebuchet MS"/>
              </a:rPr>
              <a:t>is </a:t>
            </a:r>
            <a:r>
              <a:rPr sz="1050" spc="10" dirty="0">
                <a:latin typeface="Trebuchet MS"/>
                <a:cs typeface="Trebuchet MS"/>
              </a:rPr>
              <a:t>important </a:t>
            </a:r>
            <a:r>
              <a:rPr sz="1050" spc="-25" dirty="0">
                <a:latin typeface="Trebuchet MS"/>
                <a:cs typeface="Trebuchet MS"/>
              </a:rPr>
              <a:t>to </a:t>
            </a:r>
            <a:r>
              <a:rPr sz="1050" spc="20" dirty="0">
                <a:latin typeface="Trebuchet MS"/>
                <a:cs typeface="Trebuchet MS"/>
              </a:rPr>
              <a:t>have </a:t>
            </a:r>
            <a:r>
              <a:rPr sz="1050" dirty="0">
                <a:latin typeface="Trebuchet MS"/>
                <a:cs typeface="Trebuchet MS"/>
              </a:rPr>
              <a:t>all  </a:t>
            </a:r>
            <a:r>
              <a:rPr sz="1050" spc="30" dirty="0">
                <a:latin typeface="Trebuchet MS"/>
                <a:cs typeface="Trebuchet MS"/>
              </a:rPr>
              <a:t>variables(specially</a:t>
            </a:r>
            <a:r>
              <a:rPr sz="1050" spc="10" dirty="0">
                <a:latin typeface="Trebuchet MS"/>
                <a:cs typeface="Trebuchet MS"/>
              </a:rPr>
              <a:t> </a:t>
            </a:r>
            <a:r>
              <a:rPr sz="1050" spc="20" dirty="0">
                <a:latin typeface="Trebuchet MS"/>
                <a:cs typeface="Trebuchet MS"/>
              </a:rPr>
              <a:t>categorical</a:t>
            </a:r>
            <a:r>
              <a:rPr sz="1050" spc="-5" dirty="0">
                <a:latin typeface="Trebuchet MS"/>
                <a:cs typeface="Trebuchet MS"/>
              </a:rPr>
              <a:t> </a:t>
            </a:r>
            <a:r>
              <a:rPr sz="1050" spc="40" dirty="0">
                <a:latin typeface="Trebuchet MS"/>
                <a:cs typeface="Trebuchet MS"/>
              </a:rPr>
              <a:t>ones</a:t>
            </a:r>
            <a:r>
              <a:rPr sz="1050" spc="-40" dirty="0">
                <a:latin typeface="Trebuchet MS"/>
                <a:cs typeface="Trebuchet MS"/>
              </a:rPr>
              <a:t> </a:t>
            </a:r>
            <a:r>
              <a:rPr sz="1050" spc="25" dirty="0">
                <a:latin typeface="Trebuchet MS"/>
                <a:cs typeface="Trebuchet MS"/>
              </a:rPr>
              <a:t>which</a:t>
            </a:r>
            <a:r>
              <a:rPr sz="1050" spc="-30" dirty="0">
                <a:latin typeface="Trebuchet MS"/>
                <a:cs typeface="Trebuchet MS"/>
              </a:rPr>
              <a:t> </a:t>
            </a:r>
            <a:r>
              <a:rPr sz="1050" spc="35" dirty="0">
                <a:latin typeface="Trebuchet MS"/>
                <a:cs typeface="Trebuchet MS"/>
              </a:rPr>
              <a:t>has</a:t>
            </a:r>
            <a:r>
              <a:rPr sz="1050" spc="-35" dirty="0">
                <a:latin typeface="Trebuchet MS"/>
                <a:cs typeface="Trebuchet MS"/>
              </a:rPr>
              <a:t> </a:t>
            </a:r>
            <a:r>
              <a:rPr sz="1050" spc="25" dirty="0">
                <a:latin typeface="Trebuchet MS"/>
                <a:cs typeface="Trebuchet MS"/>
              </a:rPr>
              <a:t>values</a:t>
            </a:r>
            <a:r>
              <a:rPr sz="1050" spc="-40" dirty="0">
                <a:latin typeface="Trebuchet MS"/>
                <a:cs typeface="Trebuchet MS"/>
              </a:rPr>
              <a:t> </a:t>
            </a:r>
            <a:r>
              <a:rPr sz="1050" spc="25" dirty="0">
                <a:latin typeface="Trebuchet MS"/>
                <a:cs typeface="Trebuchet MS"/>
              </a:rPr>
              <a:t>0</a:t>
            </a:r>
            <a:r>
              <a:rPr sz="1050" spc="-40" dirty="0">
                <a:latin typeface="Trebuchet MS"/>
                <a:cs typeface="Trebuchet MS"/>
              </a:rPr>
              <a:t> </a:t>
            </a:r>
            <a:r>
              <a:rPr sz="1050" spc="40" dirty="0">
                <a:latin typeface="Trebuchet MS"/>
                <a:cs typeface="Trebuchet MS"/>
              </a:rPr>
              <a:t>and</a:t>
            </a:r>
            <a:endParaRPr sz="1050">
              <a:latin typeface="Trebuchet MS"/>
              <a:cs typeface="Trebuchet MS"/>
            </a:endParaRPr>
          </a:p>
          <a:p>
            <a:pPr marL="265430" lvl="1" indent="-159385">
              <a:lnSpc>
                <a:spcPts val="1045"/>
              </a:lnSpc>
              <a:buAutoNum type="arabicParenR"/>
              <a:tabLst>
                <a:tab pos="266065" algn="l"/>
              </a:tabLst>
            </a:pPr>
            <a:r>
              <a:rPr sz="1050" spc="40" dirty="0">
                <a:latin typeface="Trebuchet MS"/>
                <a:cs typeface="Trebuchet MS"/>
              </a:rPr>
              <a:t>on</a:t>
            </a:r>
            <a:r>
              <a:rPr sz="1050" spc="-50" dirty="0">
                <a:latin typeface="Trebuchet MS"/>
                <a:cs typeface="Trebuchet MS"/>
              </a:rPr>
              <a:t> </a:t>
            </a:r>
            <a:r>
              <a:rPr sz="1050" spc="-10" dirty="0">
                <a:latin typeface="Trebuchet MS"/>
                <a:cs typeface="Trebuchet MS"/>
              </a:rPr>
              <a:t>the</a:t>
            </a:r>
            <a:r>
              <a:rPr sz="1050" spc="-45" dirty="0">
                <a:latin typeface="Trebuchet MS"/>
                <a:cs typeface="Trebuchet MS"/>
              </a:rPr>
              <a:t> </a:t>
            </a:r>
            <a:r>
              <a:rPr sz="1050" spc="35" dirty="0">
                <a:latin typeface="Trebuchet MS"/>
                <a:cs typeface="Trebuchet MS"/>
              </a:rPr>
              <a:t>same</a:t>
            </a:r>
            <a:r>
              <a:rPr sz="1050" spc="-35" dirty="0">
                <a:latin typeface="Trebuchet MS"/>
                <a:cs typeface="Trebuchet MS"/>
              </a:rPr>
              <a:t> </a:t>
            </a:r>
            <a:r>
              <a:rPr sz="1050" spc="25" dirty="0">
                <a:latin typeface="Trebuchet MS"/>
                <a:cs typeface="Trebuchet MS"/>
              </a:rPr>
              <a:t>scale</a:t>
            </a:r>
            <a:r>
              <a:rPr sz="1050" spc="-25" dirty="0">
                <a:latin typeface="Trebuchet MS"/>
                <a:cs typeface="Trebuchet MS"/>
              </a:rPr>
              <a:t> </a:t>
            </a:r>
            <a:r>
              <a:rPr sz="1050" spc="5" dirty="0">
                <a:latin typeface="Trebuchet MS"/>
                <a:cs typeface="Trebuchet MS"/>
              </a:rPr>
              <a:t>for</a:t>
            </a:r>
            <a:r>
              <a:rPr sz="1050" spc="-50" dirty="0">
                <a:latin typeface="Trebuchet MS"/>
                <a:cs typeface="Trebuchet MS"/>
              </a:rPr>
              <a:t> </a:t>
            </a:r>
            <a:r>
              <a:rPr sz="1050" spc="-10" dirty="0">
                <a:latin typeface="Trebuchet MS"/>
                <a:cs typeface="Trebuchet MS"/>
              </a:rPr>
              <a:t>the</a:t>
            </a:r>
            <a:r>
              <a:rPr sz="1050" spc="-35" dirty="0">
                <a:latin typeface="Trebuchet MS"/>
                <a:cs typeface="Trebuchet MS"/>
              </a:rPr>
              <a:t> </a:t>
            </a:r>
            <a:r>
              <a:rPr sz="1050" spc="40" dirty="0">
                <a:latin typeface="Trebuchet MS"/>
                <a:cs typeface="Trebuchet MS"/>
              </a:rPr>
              <a:t>model</a:t>
            </a:r>
            <a:r>
              <a:rPr sz="1050" spc="-45" dirty="0">
                <a:latin typeface="Trebuchet MS"/>
                <a:cs typeface="Trebuchet MS"/>
              </a:rPr>
              <a:t> </a:t>
            </a:r>
            <a:r>
              <a:rPr sz="1050" spc="-30" dirty="0">
                <a:latin typeface="Trebuchet MS"/>
                <a:cs typeface="Trebuchet MS"/>
              </a:rPr>
              <a:t>to</a:t>
            </a:r>
            <a:r>
              <a:rPr sz="1050" spc="-45" dirty="0">
                <a:latin typeface="Trebuchet MS"/>
                <a:cs typeface="Trebuchet MS"/>
              </a:rPr>
              <a:t> </a:t>
            </a:r>
            <a:r>
              <a:rPr sz="1050" spc="65" dirty="0">
                <a:latin typeface="Trebuchet MS"/>
                <a:cs typeface="Trebuchet MS"/>
              </a:rPr>
              <a:t>be</a:t>
            </a:r>
            <a:r>
              <a:rPr sz="1050" spc="-45" dirty="0">
                <a:latin typeface="Trebuchet MS"/>
                <a:cs typeface="Trebuchet MS"/>
              </a:rPr>
              <a:t> </a:t>
            </a:r>
            <a:r>
              <a:rPr sz="1050" spc="30" dirty="0">
                <a:latin typeface="Trebuchet MS"/>
                <a:cs typeface="Trebuchet MS"/>
              </a:rPr>
              <a:t>easily</a:t>
            </a:r>
            <a:endParaRPr sz="1050">
              <a:latin typeface="Trebuchet MS"/>
              <a:cs typeface="Trebuchet MS"/>
            </a:endParaRPr>
          </a:p>
          <a:p>
            <a:pPr marL="106680">
              <a:lnSpc>
                <a:spcPts val="1195"/>
              </a:lnSpc>
            </a:pPr>
            <a:r>
              <a:rPr sz="1050" dirty="0">
                <a:latin typeface="Trebuchet MS"/>
                <a:cs typeface="Trebuchet MS"/>
              </a:rPr>
              <a:t>interpretable.</a:t>
            </a:r>
            <a:endParaRPr sz="1050">
              <a:latin typeface="Trebuchet MS"/>
              <a:cs typeface="Trebuchet MS"/>
            </a:endParaRPr>
          </a:p>
          <a:p>
            <a:pPr marL="106680" marR="37465" indent="-94615">
              <a:lnSpc>
                <a:spcPct val="90000"/>
              </a:lnSpc>
              <a:spcBef>
                <a:spcPts val="200"/>
              </a:spcBef>
              <a:buChar char="•"/>
              <a:tabLst>
                <a:tab pos="107950" algn="l"/>
              </a:tabLst>
            </a:pPr>
            <a:r>
              <a:rPr sz="1050" spc="25" dirty="0">
                <a:latin typeface="Trebuchet MS"/>
                <a:cs typeface="Trebuchet MS"/>
              </a:rPr>
              <a:t>‘</a:t>
            </a:r>
            <a:r>
              <a:rPr sz="1050" b="1" spc="25" dirty="0">
                <a:latin typeface="Trebuchet MS"/>
                <a:cs typeface="Trebuchet MS"/>
              </a:rPr>
              <a:t>Standardisation</a:t>
            </a:r>
            <a:r>
              <a:rPr sz="1050" spc="25" dirty="0">
                <a:latin typeface="Trebuchet MS"/>
                <a:cs typeface="Trebuchet MS"/>
              </a:rPr>
              <a:t>’</a:t>
            </a:r>
            <a:r>
              <a:rPr sz="1050" spc="-135" dirty="0">
                <a:latin typeface="Trebuchet MS"/>
                <a:cs typeface="Trebuchet MS"/>
              </a:rPr>
              <a:t> </a:t>
            </a:r>
            <a:r>
              <a:rPr sz="1050" spc="30" dirty="0">
                <a:latin typeface="Trebuchet MS"/>
                <a:cs typeface="Trebuchet MS"/>
              </a:rPr>
              <a:t>was</a:t>
            </a:r>
            <a:r>
              <a:rPr sz="1050" spc="-45" dirty="0">
                <a:latin typeface="Trebuchet MS"/>
                <a:cs typeface="Trebuchet MS"/>
              </a:rPr>
              <a:t> </a:t>
            </a:r>
            <a:r>
              <a:rPr sz="1050" spc="50" dirty="0">
                <a:latin typeface="Trebuchet MS"/>
                <a:cs typeface="Trebuchet MS"/>
              </a:rPr>
              <a:t>used</a:t>
            </a:r>
            <a:r>
              <a:rPr sz="1050" spc="-35" dirty="0">
                <a:latin typeface="Trebuchet MS"/>
                <a:cs typeface="Trebuchet MS"/>
              </a:rPr>
              <a:t> </a:t>
            </a:r>
            <a:r>
              <a:rPr sz="1050" spc="-25" dirty="0">
                <a:latin typeface="Trebuchet MS"/>
                <a:cs typeface="Trebuchet MS"/>
              </a:rPr>
              <a:t>to</a:t>
            </a:r>
            <a:r>
              <a:rPr sz="1050" spc="-40" dirty="0">
                <a:latin typeface="Trebuchet MS"/>
                <a:cs typeface="Trebuchet MS"/>
              </a:rPr>
              <a:t> </a:t>
            </a:r>
            <a:r>
              <a:rPr sz="1050" spc="25" dirty="0">
                <a:latin typeface="Trebuchet MS"/>
                <a:cs typeface="Trebuchet MS"/>
              </a:rPr>
              <a:t>scale</a:t>
            </a:r>
            <a:r>
              <a:rPr sz="1050" spc="-35" dirty="0">
                <a:latin typeface="Trebuchet MS"/>
                <a:cs typeface="Trebuchet MS"/>
              </a:rPr>
              <a:t> </a:t>
            </a:r>
            <a:r>
              <a:rPr sz="1050" spc="-10" dirty="0">
                <a:latin typeface="Trebuchet MS"/>
                <a:cs typeface="Trebuchet MS"/>
              </a:rPr>
              <a:t>the</a:t>
            </a:r>
            <a:r>
              <a:rPr sz="1050" spc="-25" dirty="0">
                <a:latin typeface="Trebuchet MS"/>
                <a:cs typeface="Trebuchet MS"/>
              </a:rPr>
              <a:t> </a:t>
            </a:r>
            <a:r>
              <a:rPr sz="1050" dirty="0">
                <a:latin typeface="Trebuchet MS"/>
                <a:cs typeface="Trebuchet MS"/>
              </a:rPr>
              <a:t>data</a:t>
            </a:r>
            <a:r>
              <a:rPr sz="1050" spc="-50" dirty="0">
                <a:latin typeface="Trebuchet MS"/>
                <a:cs typeface="Trebuchet MS"/>
              </a:rPr>
              <a:t> </a:t>
            </a:r>
            <a:r>
              <a:rPr sz="1050" spc="5" dirty="0">
                <a:latin typeface="Trebuchet MS"/>
                <a:cs typeface="Trebuchet MS"/>
              </a:rPr>
              <a:t>for</a:t>
            </a:r>
            <a:r>
              <a:rPr sz="1050" spc="-40" dirty="0">
                <a:latin typeface="Trebuchet MS"/>
                <a:cs typeface="Trebuchet MS"/>
              </a:rPr>
              <a:t> </a:t>
            </a:r>
            <a:r>
              <a:rPr sz="1050" spc="25" dirty="0">
                <a:latin typeface="Trebuchet MS"/>
                <a:cs typeface="Trebuchet MS"/>
              </a:rPr>
              <a:t>modelling.  </a:t>
            </a:r>
            <a:r>
              <a:rPr sz="1050" spc="-30" dirty="0">
                <a:latin typeface="Trebuchet MS"/>
                <a:cs typeface="Trebuchet MS"/>
              </a:rPr>
              <a:t>It </a:t>
            </a:r>
            <a:r>
              <a:rPr sz="1050" spc="25" dirty="0">
                <a:latin typeface="Trebuchet MS"/>
                <a:cs typeface="Trebuchet MS"/>
              </a:rPr>
              <a:t>basically </a:t>
            </a:r>
            <a:r>
              <a:rPr sz="1050" spc="65" dirty="0">
                <a:latin typeface="Trebuchet MS"/>
                <a:cs typeface="Trebuchet MS"/>
              </a:rPr>
              <a:t>brings </a:t>
            </a:r>
            <a:r>
              <a:rPr sz="1050" dirty="0">
                <a:latin typeface="Trebuchet MS"/>
                <a:cs typeface="Trebuchet MS"/>
              </a:rPr>
              <a:t>all </a:t>
            </a:r>
            <a:r>
              <a:rPr sz="1050" spc="-20" dirty="0">
                <a:latin typeface="Trebuchet MS"/>
                <a:cs typeface="Trebuchet MS"/>
              </a:rPr>
              <a:t>of </a:t>
            </a:r>
            <a:r>
              <a:rPr sz="1050" spc="-10" dirty="0">
                <a:latin typeface="Trebuchet MS"/>
                <a:cs typeface="Trebuchet MS"/>
              </a:rPr>
              <a:t>the </a:t>
            </a:r>
            <a:r>
              <a:rPr sz="1050" dirty="0">
                <a:latin typeface="Trebuchet MS"/>
                <a:cs typeface="Trebuchet MS"/>
              </a:rPr>
              <a:t>data into </a:t>
            </a:r>
            <a:r>
              <a:rPr sz="1050" spc="15" dirty="0">
                <a:latin typeface="Trebuchet MS"/>
                <a:cs typeface="Trebuchet MS"/>
              </a:rPr>
              <a:t>a </a:t>
            </a:r>
            <a:r>
              <a:rPr sz="1050" spc="20" dirty="0">
                <a:latin typeface="Trebuchet MS"/>
                <a:cs typeface="Trebuchet MS"/>
              </a:rPr>
              <a:t>standard </a:t>
            </a:r>
            <a:r>
              <a:rPr sz="1050" spc="25" dirty="0">
                <a:latin typeface="Trebuchet MS"/>
                <a:cs typeface="Trebuchet MS"/>
              </a:rPr>
              <a:t>normal  </a:t>
            </a:r>
            <a:r>
              <a:rPr sz="1050" spc="20" dirty="0">
                <a:latin typeface="Trebuchet MS"/>
                <a:cs typeface="Trebuchet MS"/>
              </a:rPr>
              <a:t>distribution</a:t>
            </a:r>
            <a:r>
              <a:rPr sz="1050" spc="-40" dirty="0">
                <a:latin typeface="Trebuchet MS"/>
                <a:cs typeface="Trebuchet MS"/>
              </a:rPr>
              <a:t> </a:t>
            </a:r>
            <a:r>
              <a:rPr sz="1050" spc="-5" dirty="0">
                <a:latin typeface="Trebuchet MS"/>
                <a:cs typeface="Trebuchet MS"/>
              </a:rPr>
              <a:t>with</a:t>
            </a:r>
            <a:r>
              <a:rPr sz="1050" spc="-45" dirty="0">
                <a:latin typeface="Trebuchet MS"/>
                <a:cs typeface="Trebuchet MS"/>
              </a:rPr>
              <a:t> </a:t>
            </a:r>
            <a:r>
              <a:rPr sz="1050" spc="35" dirty="0">
                <a:latin typeface="Trebuchet MS"/>
                <a:cs typeface="Trebuchet MS"/>
              </a:rPr>
              <a:t>mean</a:t>
            </a:r>
            <a:r>
              <a:rPr sz="1050" spc="-45" dirty="0">
                <a:latin typeface="Trebuchet MS"/>
                <a:cs typeface="Trebuchet MS"/>
              </a:rPr>
              <a:t> at </a:t>
            </a:r>
            <a:r>
              <a:rPr sz="1050" spc="5" dirty="0">
                <a:latin typeface="Trebuchet MS"/>
                <a:cs typeface="Trebuchet MS"/>
              </a:rPr>
              <a:t>zero</a:t>
            </a:r>
            <a:r>
              <a:rPr sz="1050" spc="-35" dirty="0">
                <a:latin typeface="Trebuchet MS"/>
                <a:cs typeface="Trebuchet MS"/>
              </a:rPr>
              <a:t> </a:t>
            </a:r>
            <a:r>
              <a:rPr sz="1050" spc="40" dirty="0">
                <a:latin typeface="Trebuchet MS"/>
                <a:cs typeface="Trebuchet MS"/>
              </a:rPr>
              <a:t>and</a:t>
            </a:r>
            <a:r>
              <a:rPr sz="1050" spc="-50" dirty="0">
                <a:latin typeface="Trebuchet MS"/>
                <a:cs typeface="Trebuchet MS"/>
              </a:rPr>
              <a:t> </a:t>
            </a:r>
            <a:r>
              <a:rPr sz="1050" spc="20" dirty="0">
                <a:latin typeface="Trebuchet MS"/>
                <a:cs typeface="Trebuchet MS"/>
              </a:rPr>
              <a:t>standard</a:t>
            </a:r>
            <a:r>
              <a:rPr sz="1050" spc="-25" dirty="0">
                <a:latin typeface="Trebuchet MS"/>
                <a:cs typeface="Trebuchet MS"/>
              </a:rPr>
              <a:t> </a:t>
            </a:r>
            <a:r>
              <a:rPr sz="1050" spc="15" dirty="0">
                <a:latin typeface="Trebuchet MS"/>
                <a:cs typeface="Trebuchet MS"/>
              </a:rPr>
              <a:t>deviation</a:t>
            </a:r>
            <a:r>
              <a:rPr sz="1050" spc="-35" dirty="0">
                <a:latin typeface="Trebuchet MS"/>
                <a:cs typeface="Trebuchet MS"/>
              </a:rPr>
              <a:t> </a:t>
            </a:r>
            <a:r>
              <a:rPr sz="1050" spc="5" dirty="0">
                <a:latin typeface="Trebuchet MS"/>
                <a:cs typeface="Trebuchet MS"/>
              </a:rPr>
              <a:t>one.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02919" y="4895088"/>
            <a:ext cx="771525" cy="1091565"/>
            <a:chOff x="502919" y="4895088"/>
            <a:chExt cx="771525" cy="1091565"/>
          </a:xfrm>
        </p:grpSpPr>
        <p:sp>
          <p:nvSpPr>
            <p:cNvPr id="21" name="object 21"/>
            <p:cNvSpPr/>
            <p:nvPr/>
          </p:nvSpPr>
          <p:spPr>
            <a:xfrm>
              <a:off x="518160" y="4910328"/>
              <a:ext cx="741045" cy="1061085"/>
            </a:xfrm>
            <a:custGeom>
              <a:avLst/>
              <a:gdLst/>
              <a:ahLst/>
              <a:cxnLst/>
              <a:rect l="l" t="t" r="r" b="b"/>
              <a:pathLst>
                <a:path w="741044" h="1061085">
                  <a:moveTo>
                    <a:pt x="617220" y="1060704"/>
                  </a:moveTo>
                  <a:lnTo>
                    <a:pt x="123444" y="1060704"/>
                  </a:lnTo>
                  <a:lnTo>
                    <a:pt x="75866" y="1050845"/>
                  </a:lnTo>
                  <a:lnTo>
                    <a:pt x="36576" y="1024128"/>
                  </a:lnTo>
                  <a:lnTo>
                    <a:pt x="9858" y="984837"/>
                  </a:lnTo>
                  <a:lnTo>
                    <a:pt x="0" y="937260"/>
                  </a:lnTo>
                  <a:lnTo>
                    <a:pt x="0" y="123444"/>
                  </a:lnTo>
                  <a:lnTo>
                    <a:pt x="9858" y="75866"/>
                  </a:lnTo>
                  <a:lnTo>
                    <a:pt x="36576" y="36576"/>
                  </a:lnTo>
                  <a:lnTo>
                    <a:pt x="75866" y="9858"/>
                  </a:lnTo>
                  <a:lnTo>
                    <a:pt x="123444" y="0"/>
                  </a:lnTo>
                  <a:lnTo>
                    <a:pt x="617220" y="0"/>
                  </a:lnTo>
                  <a:lnTo>
                    <a:pt x="665440" y="9858"/>
                  </a:lnTo>
                  <a:lnTo>
                    <a:pt x="704659" y="36576"/>
                  </a:lnTo>
                  <a:lnTo>
                    <a:pt x="731019" y="75866"/>
                  </a:lnTo>
                  <a:lnTo>
                    <a:pt x="740664" y="123444"/>
                  </a:lnTo>
                  <a:lnTo>
                    <a:pt x="740664" y="937260"/>
                  </a:lnTo>
                  <a:lnTo>
                    <a:pt x="731019" y="984837"/>
                  </a:lnTo>
                  <a:lnTo>
                    <a:pt x="704659" y="1024128"/>
                  </a:lnTo>
                  <a:lnTo>
                    <a:pt x="665440" y="1050845"/>
                  </a:lnTo>
                  <a:lnTo>
                    <a:pt x="617220" y="1060704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2919" y="4895088"/>
              <a:ext cx="771525" cy="1091565"/>
            </a:xfrm>
            <a:custGeom>
              <a:avLst/>
              <a:gdLst/>
              <a:ahLst/>
              <a:cxnLst/>
              <a:rect l="l" t="t" r="r" b="b"/>
              <a:pathLst>
                <a:path w="771525" h="1091564">
                  <a:moveTo>
                    <a:pt x="646176" y="1091184"/>
                  </a:moveTo>
                  <a:lnTo>
                    <a:pt x="138684" y="1091184"/>
                  </a:lnTo>
                  <a:lnTo>
                    <a:pt x="124968" y="1089660"/>
                  </a:lnTo>
                  <a:lnTo>
                    <a:pt x="109728" y="1088136"/>
                  </a:lnTo>
                  <a:lnTo>
                    <a:pt x="71628" y="1074420"/>
                  </a:lnTo>
                  <a:lnTo>
                    <a:pt x="39624" y="1050036"/>
                  </a:lnTo>
                  <a:lnTo>
                    <a:pt x="32004" y="1039368"/>
                  </a:lnTo>
                  <a:lnTo>
                    <a:pt x="22860" y="1028700"/>
                  </a:lnTo>
                  <a:lnTo>
                    <a:pt x="6096" y="992124"/>
                  </a:lnTo>
                  <a:lnTo>
                    <a:pt x="0" y="952500"/>
                  </a:lnTo>
                  <a:lnTo>
                    <a:pt x="0" y="138684"/>
                  </a:lnTo>
                  <a:lnTo>
                    <a:pt x="6096" y="97536"/>
                  </a:lnTo>
                  <a:lnTo>
                    <a:pt x="32004" y="50292"/>
                  </a:lnTo>
                  <a:lnTo>
                    <a:pt x="51816" y="32004"/>
                  </a:lnTo>
                  <a:lnTo>
                    <a:pt x="62484" y="22860"/>
                  </a:lnTo>
                  <a:lnTo>
                    <a:pt x="99060" y="6096"/>
                  </a:lnTo>
                  <a:lnTo>
                    <a:pt x="124968" y="0"/>
                  </a:lnTo>
                  <a:lnTo>
                    <a:pt x="633984" y="0"/>
                  </a:lnTo>
                  <a:lnTo>
                    <a:pt x="675132" y="6096"/>
                  </a:lnTo>
                  <a:lnTo>
                    <a:pt x="720852" y="32004"/>
                  </a:lnTo>
                  <a:lnTo>
                    <a:pt x="128016" y="32004"/>
                  </a:lnTo>
                  <a:lnTo>
                    <a:pt x="115824" y="33528"/>
                  </a:lnTo>
                  <a:lnTo>
                    <a:pt x="106680" y="36576"/>
                  </a:lnTo>
                  <a:lnTo>
                    <a:pt x="96012" y="39624"/>
                  </a:lnTo>
                  <a:lnTo>
                    <a:pt x="86868" y="44196"/>
                  </a:lnTo>
                  <a:lnTo>
                    <a:pt x="77724" y="50292"/>
                  </a:lnTo>
                  <a:lnTo>
                    <a:pt x="70104" y="56388"/>
                  </a:lnTo>
                  <a:lnTo>
                    <a:pt x="54864" y="71628"/>
                  </a:lnTo>
                  <a:lnTo>
                    <a:pt x="50292" y="79248"/>
                  </a:lnTo>
                  <a:lnTo>
                    <a:pt x="44196" y="88392"/>
                  </a:lnTo>
                  <a:lnTo>
                    <a:pt x="39624" y="97536"/>
                  </a:lnTo>
                  <a:lnTo>
                    <a:pt x="36576" y="108204"/>
                  </a:lnTo>
                  <a:lnTo>
                    <a:pt x="33528" y="117348"/>
                  </a:lnTo>
                  <a:lnTo>
                    <a:pt x="32004" y="128016"/>
                  </a:lnTo>
                  <a:lnTo>
                    <a:pt x="32004" y="963168"/>
                  </a:lnTo>
                  <a:lnTo>
                    <a:pt x="33528" y="975360"/>
                  </a:lnTo>
                  <a:lnTo>
                    <a:pt x="36576" y="984504"/>
                  </a:lnTo>
                  <a:lnTo>
                    <a:pt x="39624" y="995172"/>
                  </a:lnTo>
                  <a:lnTo>
                    <a:pt x="71628" y="1036320"/>
                  </a:lnTo>
                  <a:lnTo>
                    <a:pt x="118872" y="1057656"/>
                  </a:lnTo>
                  <a:lnTo>
                    <a:pt x="129540" y="1059180"/>
                  </a:lnTo>
                  <a:lnTo>
                    <a:pt x="720852" y="1059180"/>
                  </a:lnTo>
                  <a:lnTo>
                    <a:pt x="710184" y="1068324"/>
                  </a:lnTo>
                  <a:lnTo>
                    <a:pt x="685800" y="1080516"/>
                  </a:lnTo>
                  <a:lnTo>
                    <a:pt x="673608" y="1085088"/>
                  </a:lnTo>
                  <a:lnTo>
                    <a:pt x="646176" y="1091184"/>
                  </a:lnTo>
                  <a:close/>
                </a:path>
                <a:path w="771525" h="1091564">
                  <a:moveTo>
                    <a:pt x="720852" y="1059180"/>
                  </a:moveTo>
                  <a:lnTo>
                    <a:pt x="644652" y="1059180"/>
                  </a:lnTo>
                  <a:lnTo>
                    <a:pt x="655320" y="1057656"/>
                  </a:lnTo>
                  <a:lnTo>
                    <a:pt x="664464" y="1054608"/>
                  </a:lnTo>
                  <a:lnTo>
                    <a:pt x="701040" y="1034796"/>
                  </a:lnTo>
                  <a:lnTo>
                    <a:pt x="731520" y="993648"/>
                  </a:lnTo>
                  <a:lnTo>
                    <a:pt x="740664" y="950976"/>
                  </a:lnTo>
                  <a:lnTo>
                    <a:pt x="740664" y="138684"/>
                  </a:lnTo>
                  <a:lnTo>
                    <a:pt x="739140" y="128016"/>
                  </a:lnTo>
                  <a:lnTo>
                    <a:pt x="737616" y="115824"/>
                  </a:lnTo>
                  <a:lnTo>
                    <a:pt x="734568" y="106680"/>
                  </a:lnTo>
                  <a:lnTo>
                    <a:pt x="731520" y="96012"/>
                  </a:lnTo>
                  <a:lnTo>
                    <a:pt x="726948" y="86868"/>
                  </a:lnTo>
                  <a:lnTo>
                    <a:pt x="701040" y="54864"/>
                  </a:lnTo>
                  <a:lnTo>
                    <a:pt x="662940" y="36576"/>
                  </a:lnTo>
                  <a:lnTo>
                    <a:pt x="653796" y="33528"/>
                  </a:lnTo>
                  <a:lnTo>
                    <a:pt x="643128" y="32004"/>
                  </a:lnTo>
                  <a:lnTo>
                    <a:pt x="720852" y="32004"/>
                  </a:lnTo>
                  <a:lnTo>
                    <a:pt x="748284" y="62484"/>
                  </a:lnTo>
                  <a:lnTo>
                    <a:pt x="765048" y="99060"/>
                  </a:lnTo>
                  <a:lnTo>
                    <a:pt x="771144" y="124968"/>
                  </a:lnTo>
                  <a:lnTo>
                    <a:pt x="771144" y="966216"/>
                  </a:lnTo>
                  <a:lnTo>
                    <a:pt x="760476" y="1007364"/>
                  </a:lnTo>
                  <a:lnTo>
                    <a:pt x="739140" y="1040892"/>
                  </a:lnTo>
                  <a:lnTo>
                    <a:pt x="729996" y="1051560"/>
                  </a:lnTo>
                  <a:lnTo>
                    <a:pt x="720852" y="10591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24351" y="5261867"/>
            <a:ext cx="526415" cy="33337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5240" marR="5080" indent="-3175">
              <a:lnSpc>
                <a:spcPts val="1140"/>
              </a:lnSpc>
              <a:spcBef>
                <a:spcPts val="254"/>
              </a:spcBef>
            </a:pPr>
            <a:r>
              <a:rPr sz="1050" b="1" spc="-4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050" b="1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50" b="1" spc="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50" b="1" spc="-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050" b="1" spc="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050" b="1" spc="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1050" b="1" spc="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050" b="1" spc="55" dirty="0">
                <a:solidFill>
                  <a:srgbClr val="FFFFFF"/>
                </a:solidFill>
                <a:latin typeface="Trebuchet MS"/>
                <a:cs typeface="Trebuchet MS"/>
              </a:rPr>
              <a:t>ca</a:t>
            </a:r>
            <a:r>
              <a:rPr sz="1050" b="1" spc="7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050" b="1" spc="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050" b="1" spc="14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07964" y="2324100"/>
            <a:ext cx="3927347" cy="3630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029974" y="6016276"/>
            <a:ext cx="3477895" cy="377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Distribution</a:t>
            </a:r>
            <a:r>
              <a:rPr sz="11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3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35" dirty="0">
                <a:solidFill>
                  <a:srgbClr val="FFFFFF"/>
                </a:solidFill>
                <a:latin typeface="Trebuchet MS"/>
                <a:cs typeface="Trebuchet MS"/>
              </a:rPr>
              <a:t>NULL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25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5" dirty="0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30" dirty="0">
                <a:solidFill>
                  <a:srgbClr val="FFFFFF"/>
                </a:solidFill>
                <a:latin typeface="Trebuchet MS"/>
                <a:cs typeface="Trebuchet MS"/>
              </a:rPr>
              <a:t>columns  </a:t>
            </a:r>
            <a:r>
              <a:rPr sz="1150" spc="-3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150" spc="-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150" spc="35" dirty="0">
                <a:solidFill>
                  <a:srgbClr val="FFFFFF"/>
                </a:solidFill>
                <a:latin typeface="Trebuchet MS"/>
                <a:cs typeface="Trebuchet MS"/>
              </a:rPr>
              <a:t>original</a:t>
            </a:r>
            <a:r>
              <a:rPr sz="11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dataset </a:t>
            </a: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before </a:t>
            </a:r>
            <a:r>
              <a:rPr sz="1150" spc="10" dirty="0">
                <a:solidFill>
                  <a:srgbClr val="FFFFFF"/>
                </a:solidFill>
                <a:latin typeface="Trebuchet MS"/>
                <a:cs typeface="Trebuchet MS"/>
              </a:rPr>
              <a:t>null-handling.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75003"/>
            <a:ext cx="9878695" cy="5425440"/>
            <a:chOff x="0" y="1175003"/>
            <a:chExt cx="9878695" cy="5425440"/>
          </a:xfrm>
        </p:grpSpPr>
        <p:sp>
          <p:nvSpPr>
            <p:cNvPr id="3" name="object 3"/>
            <p:cNvSpPr/>
            <p:nvPr/>
          </p:nvSpPr>
          <p:spPr>
            <a:xfrm>
              <a:off x="0" y="1207007"/>
              <a:ext cx="1048512" cy="6705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7700" y="2234183"/>
              <a:ext cx="8801100" cy="7620"/>
            </a:xfrm>
            <a:custGeom>
              <a:avLst/>
              <a:gdLst/>
              <a:ahLst/>
              <a:cxnLst/>
              <a:rect l="l" t="t" r="r" b="b"/>
              <a:pathLst>
                <a:path w="8801100" h="7619">
                  <a:moveTo>
                    <a:pt x="8801100" y="7619"/>
                  </a:moveTo>
                  <a:lnTo>
                    <a:pt x="0" y="7619"/>
                  </a:lnTo>
                  <a:lnTo>
                    <a:pt x="0" y="0"/>
                  </a:lnTo>
                  <a:lnTo>
                    <a:pt x="8801100" y="0"/>
                  </a:lnTo>
                  <a:lnTo>
                    <a:pt x="8801100" y="761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0" y="1892807"/>
              <a:ext cx="3747515" cy="2834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8536" y="2333243"/>
              <a:ext cx="5942330" cy="1632585"/>
            </a:xfrm>
            <a:custGeom>
              <a:avLst/>
              <a:gdLst/>
              <a:ahLst/>
              <a:cxnLst/>
              <a:rect l="l" t="t" r="r" b="b"/>
              <a:pathLst>
                <a:path w="5942330" h="1632585">
                  <a:moveTo>
                    <a:pt x="5669280" y="1632204"/>
                  </a:moveTo>
                  <a:lnTo>
                    <a:pt x="271272" y="1632204"/>
                  </a:lnTo>
                  <a:lnTo>
                    <a:pt x="222633" y="1627815"/>
                  </a:lnTo>
                  <a:lnTo>
                    <a:pt x="176804" y="1615161"/>
                  </a:lnTo>
                  <a:lnTo>
                    <a:pt x="134563" y="1595007"/>
                  </a:lnTo>
                  <a:lnTo>
                    <a:pt x="96687" y="1568116"/>
                  </a:lnTo>
                  <a:lnTo>
                    <a:pt x="63953" y="1535255"/>
                  </a:lnTo>
                  <a:lnTo>
                    <a:pt x="37140" y="1497188"/>
                  </a:lnTo>
                  <a:lnTo>
                    <a:pt x="17025" y="1454682"/>
                  </a:lnTo>
                  <a:lnTo>
                    <a:pt x="4385" y="1408500"/>
                  </a:lnTo>
                  <a:lnTo>
                    <a:pt x="0" y="1359408"/>
                  </a:lnTo>
                  <a:lnTo>
                    <a:pt x="0" y="271272"/>
                  </a:lnTo>
                  <a:lnTo>
                    <a:pt x="4385" y="222633"/>
                  </a:lnTo>
                  <a:lnTo>
                    <a:pt x="17025" y="176804"/>
                  </a:lnTo>
                  <a:lnTo>
                    <a:pt x="37140" y="134563"/>
                  </a:lnTo>
                  <a:lnTo>
                    <a:pt x="63953" y="96687"/>
                  </a:lnTo>
                  <a:lnTo>
                    <a:pt x="96687" y="63953"/>
                  </a:lnTo>
                  <a:lnTo>
                    <a:pt x="134563" y="37140"/>
                  </a:lnTo>
                  <a:lnTo>
                    <a:pt x="176804" y="17025"/>
                  </a:lnTo>
                  <a:lnTo>
                    <a:pt x="222633" y="4385"/>
                  </a:lnTo>
                  <a:lnTo>
                    <a:pt x="271272" y="0"/>
                  </a:lnTo>
                  <a:lnTo>
                    <a:pt x="5669280" y="0"/>
                  </a:lnTo>
                  <a:lnTo>
                    <a:pt x="5718372" y="4385"/>
                  </a:lnTo>
                  <a:lnTo>
                    <a:pt x="5764554" y="17025"/>
                  </a:lnTo>
                  <a:lnTo>
                    <a:pt x="5807060" y="37140"/>
                  </a:lnTo>
                  <a:lnTo>
                    <a:pt x="5845127" y="63953"/>
                  </a:lnTo>
                  <a:lnTo>
                    <a:pt x="5877988" y="96687"/>
                  </a:lnTo>
                  <a:lnTo>
                    <a:pt x="5904879" y="134563"/>
                  </a:lnTo>
                  <a:lnTo>
                    <a:pt x="5925033" y="176804"/>
                  </a:lnTo>
                  <a:lnTo>
                    <a:pt x="5937687" y="222633"/>
                  </a:lnTo>
                  <a:lnTo>
                    <a:pt x="5942076" y="271272"/>
                  </a:lnTo>
                  <a:lnTo>
                    <a:pt x="5942076" y="1359408"/>
                  </a:lnTo>
                  <a:lnTo>
                    <a:pt x="5937687" y="1408500"/>
                  </a:lnTo>
                  <a:lnTo>
                    <a:pt x="5925033" y="1454682"/>
                  </a:lnTo>
                  <a:lnTo>
                    <a:pt x="5904879" y="1497188"/>
                  </a:lnTo>
                  <a:lnTo>
                    <a:pt x="5877988" y="1535255"/>
                  </a:lnTo>
                  <a:lnTo>
                    <a:pt x="5845127" y="1568116"/>
                  </a:lnTo>
                  <a:lnTo>
                    <a:pt x="5807060" y="1595007"/>
                  </a:lnTo>
                  <a:lnTo>
                    <a:pt x="5764554" y="1615161"/>
                  </a:lnTo>
                  <a:lnTo>
                    <a:pt x="5718372" y="1627815"/>
                  </a:lnTo>
                  <a:lnTo>
                    <a:pt x="5669280" y="1632204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3295" y="2318003"/>
              <a:ext cx="5972810" cy="1663064"/>
            </a:xfrm>
            <a:custGeom>
              <a:avLst/>
              <a:gdLst/>
              <a:ahLst/>
              <a:cxnLst/>
              <a:rect l="l" t="t" r="r" b="b"/>
              <a:pathLst>
                <a:path w="5972810" h="1663064">
                  <a:moveTo>
                    <a:pt x="5699760" y="1662684"/>
                  </a:moveTo>
                  <a:lnTo>
                    <a:pt x="272796" y="1662684"/>
                  </a:lnTo>
                  <a:lnTo>
                    <a:pt x="259080" y="1661160"/>
                  </a:lnTo>
                  <a:lnTo>
                    <a:pt x="243840" y="1659636"/>
                  </a:lnTo>
                  <a:lnTo>
                    <a:pt x="202692" y="1650492"/>
                  </a:lnTo>
                  <a:lnTo>
                    <a:pt x="188976" y="1645920"/>
                  </a:lnTo>
                  <a:lnTo>
                    <a:pt x="175260" y="1639824"/>
                  </a:lnTo>
                  <a:lnTo>
                    <a:pt x="163068" y="1635252"/>
                  </a:lnTo>
                  <a:lnTo>
                    <a:pt x="150876" y="1627632"/>
                  </a:lnTo>
                  <a:lnTo>
                    <a:pt x="126492" y="1613916"/>
                  </a:lnTo>
                  <a:lnTo>
                    <a:pt x="105156" y="1597152"/>
                  </a:lnTo>
                  <a:lnTo>
                    <a:pt x="65532" y="1559052"/>
                  </a:lnTo>
                  <a:lnTo>
                    <a:pt x="35052" y="1513332"/>
                  </a:lnTo>
                  <a:lnTo>
                    <a:pt x="22860" y="1487424"/>
                  </a:lnTo>
                  <a:lnTo>
                    <a:pt x="16764" y="1473708"/>
                  </a:lnTo>
                  <a:lnTo>
                    <a:pt x="6096" y="1434084"/>
                  </a:lnTo>
                  <a:lnTo>
                    <a:pt x="0" y="1389888"/>
                  </a:lnTo>
                  <a:lnTo>
                    <a:pt x="0" y="272796"/>
                  </a:lnTo>
                  <a:lnTo>
                    <a:pt x="12192" y="202692"/>
                  </a:lnTo>
                  <a:lnTo>
                    <a:pt x="33528" y="150876"/>
                  </a:lnTo>
                  <a:lnTo>
                    <a:pt x="65532" y="105156"/>
                  </a:lnTo>
                  <a:lnTo>
                    <a:pt x="103632" y="65532"/>
                  </a:lnTo>
                  <a:lnTo>
                    <a:pt x="149352" y="35052"/>
                  </a:lnTo>
                  <a:lnTo>
                    <a:pt x="161544" y="27432"/>
                  </a:lnTo>
                  <a:lnTo>
                    <a:pt x="175260" y="22860"/>
                  </a:lnTo>
                  <a:lnTo>
                    <a:pt x="187452" y="16764"/>
                  </a:lnTo>
                  <a:lnTo>
                    <a:pt x="201168" y="12192"/>
                  </a:lnTo>
                  <a:lnTo>
                    <a:pt x="228600" y="6096"/>
                  </a:lnTo>
                  <a:lnTo>
                    <a:pt x="243840" y="3048"/>
                  </a:lnTo>
                  <a:lnTo>
                    <a:pt x="257556" y="1524"/>
                  </a:lnTo>
                  <a:lnTo>
                    <a:pt x="272796" y="0"/>
                  </a:lnTo>
                  <a:lnTo>
                    <a:pt x="5699760" y="0"/>
                  </a:lnTo>
                  <a:lnTo>
                    <a:pt x="5713476" y="1524"/>
                  </a:lnTo>
                  <a:lnTo>
                    <a:pt x="5728716" y="3048"/>
                  </a:lnTo>
                  <a:lnTo>
                    <a:pt x="5742432" y="4572"/>
                  </a:lnTo>
                  <a:lnTo>
                    <a:pt x="5756148" y="9144"/>
                  </a:lnTo>
                  <a:lnTo>
                    <a:pt x="5769864" y="12192"/>
                  </a:lnTo>
                  <a:lnTo>
                    <a:pt x="5797296" y="21336"/>
                  </a:lnTo>
                  <a:lnTo>
                    <a:pt x="5815584" y="30480"/>
                  </a:lnTo>
                  <a:lnTo>
                    <a:pt x="274320" y="30480"/>
                  </a:lnTo>
                  <a:lnTo>
                    <a:pt x="262128" y="32004"/>
                  </a:lnTo>
                  <a:lnTo>
                    <a:pt x="248412" y="33528"/>
                  </a:lnTo>
                  <a:lnTo>
                    <a:pt x="199644" y="45720"/>
                  </a:lnTo>
                  <a:lnTo>
                    <a:pt x="187452" y="50292"/>
                  </a:lnTo>
                  <a:lnTo>
                    <a:pt x="176784" y="56388"/>
                  </a:lnTo>
                  <a:lnTo>
                    <a:pt x="166116" y="60960"/>
                  </a:lnTo>
                  <a:lnTo>
                    <a:pt x="124968" y="88392"/>
                  </a:lnTo>
                  <a:lnTo>
                    <a:pt x="89916" y="123444"/>
                  </a:lnTo>
                  <a:lnTo>
                    <a:pt x="56388" y="175260"/>
                  </a:lnTo>
                  <a:lnTo>
                    <a:pt x="51816" y="187452"/>
                  </a:lnTo>
                  <a:lnTo>
                    <a:pt x="47244" y="198120"/>
                  </a:lnTo>
                  <a:lnTo>
                    <a:pt x="42672" y="210312"/>
                  </a:lnTo>
                  <a:lnTo>
                    <a:pt x="36576" y="234696"/>
                  </a:lnTo>
                  <a:lnTo>
                    <a:pt x="33528" y="248412"/>
                  </a:lnTo>
                  <a:lnTo>
                    <a:pt x="32004" y="260604"/>
                  </a:lnTo>
                  <a:lnTo>
                    <a:pt x="32004" y="274320"/>
                  </a:lnTo>
                  <a:lnTo>
                    <a:pt x="30480" y="288036"/>
                  </a:lnTo>
                  <a:lnTo>
                    <a:pt x="30480" y="1374648"/>
                  </a:lnTo>
                  <a:lnTo>
                    <a:pt x="32004" y="1388364"/>
                  </a:lnTo>
                  <a:lnTo>
                    <a:pt x="32004" y="1400556"/>
                  </a:lnTo>
                  <a:lnTo>
                    <a:pt x="33528" y="1414272"/>
                  </a:lnTo>
                  <a:lnTo>
                    <a:pt x="45720" y="1463040"/>
                  </a:lnTo>
                  <a:lnTo>
                    <a:pt x="50292" y="1473708"/>
                  </a:lnTo>
                  <a:lnTo>
                    <a:pt x="56388" y="1485900"/>
                  </a:lnTo>
                  <a:lnTo>
                    <a:pt x="60960" y="1496568"/>
                  </a:lnTo>
                  <a:lnTo>
                    <a:pt x="88392" y="1537716"/>
                  </a:lnTo>
                  <a:lnTo>
                    <a:pt x="123444" y="1572768"/>
                  </a:lnTo>
                  <a:lnTo>
                    <a:pt x="164592" y="1600200"/>
                  </a:lnTo>
                  <a:lnTo>
                    <a:pt x="187452" y="1610868"/>
                  </a:lnTo>
                  <a:lnTo>
                    <a:pt x="198120" y="1615440"/>
                  </a:lnTo>
                  <a:lnTo>
                    <a:pt x="210312" y="1620012"/>
                  </a:lnTo>
                  <a:lnTo>
                    <a:pt x="234696" y="1626108"/>
                  </a:lnTo>
                  <a:lnTo>
                    <a:pt x="248412" y="1627632"/>
                  </a:lnTo>
                  <a:lnTo>
                    <a:pt x="260604" y="1629156"/>
                  </a:lnTo>
                  <a:lnTo>
                    <a:pt x="274320" y="1630680"/>
                  </a:lnTo>
                  <a:lnTo>
                    <a:pt x="5816346" y="1630680"/>
                  </a:lnTo>
                  <a:lnTo>
                    <a:pt x="5809488" y="1633728"/>
                  </a:lnTo>
                  <a:lnTo>
                    <a:pt x="5757672" y="1653540"/>
                  </a:lnTo>
                  <a:lnTo>
                    <a:pt x="5715000" y="1661160"/>
                  </a:lnTo>
                  <a:lnTo>
                    <a:pt x="5699760" y="1662684"/>
                  </a:lnTo>
                  <a:close/>
                </a:path>
                <a:path w="5972810" h="1663064">
                  <a:moveTo>
                    <a:pt x="5816346" y="1630680"/>
                  </a:moveTo>
                  <a:lnTo>
                    <a:pt x="5710428" y="1630680"/>
                  </a:lnTo>
                  <a:lnTo>
                    <a:pt x="5724144" y="1627632"/>
                  </a:lnTo>
                  <a:lnTo>
                    <a:pt x="5736336" y="1626108"/>
                  </a:lnTo>
                  <a:lnTo>
                    <a:pt x="5760720" y="1620012"/>
                  </a:lnTo>
                  <a:lnTo>
                    <a:pt x="5827776" y="1588008"/>
                  </a:lnTo>
                  <a:lnTo>
                    <a:pt x="5865876" y="1557528"/>
                  </a:lnTo>
                  <a:lnTo>
                    <a:pt x="5897880" y="1519428"/>
                  </a:lnTo>
                  <a:lnTo>
                    <a:pt x="5916168" y="1485900"/>
                  </a:lnTo>
                  <a:lnTo>
                    <a:pt x="5925312" y="1463040"/>
                  </a:lnTo>
                  <a:lnTo>
                    <a:pt x="5929884" y="1452372"/>
                  </a:lnTo>
                  <a:lnTo>
                    <a:pt x="5932932" y="1440180"/>
                  </a:lnTo>
                  <a:lnTo>
                    <a:pt x="5935980" y="1426464"/>
                  </a:lnTo>
                  <a:lnTo>
                    <a:pt x="5939028" y="1414272"/>
                  </a:lnTo>
                  <a:lnTo>
                    <a:pt x="5940552" y="1402080"/>
                  </a:lnTo>
                  <a:lnTo>
                    <a:pt x="5940552" y="1388364"/>
                  </a:lnTo>
                  <a:lnTo>
                    <a:pt x="5942076" y="1374648"/>
                  </a:lnTo>
                  <a:lnTo>
                    <a:pt x="5942076" y="288036"/>
                  </a:lnTo>
                  <a:lnTo>
                    <a:pt x="5940552" y="274320"/>
                  </a:lnTo>
                  <a:lnTo>
                    <a:pt x="5940552" y="262128"/>
                  </a:lnTo>
                  <a:lnTo>
                    <a:pt x="5929884" y="211836"/>
                  </a:lnTo>
                  <a:lnTo>
                    <a:pt x="5897880" y="144780"/>
                  </a:lnTo>
                  <a:lnTo>
                    <a:pt x="5867400" y="106680"/>
                  </a:lnTo>
                  <a:lnTo>
                    <a:pt x="5829300" y="74676"/>
                  </a:lnTo>
                  <a:lnTo>
                    <a:pt x="5772912" y="47244"/>
                  </a:lnTo>
                  <a:lnTo>
                    <a:pt x="5762244" y="42672"/>
                  </a:lnTo>
                  <a:lnTo>
                    <a:pt x="5737860" y="36576"/>
                  </a:lnTo>
                  <a:lnTo>
                    <a:pt x="5724144" y="33528"/>
                  </a:lnTo>
                  <a:lnTo>
                    <a:pt x="5711952" y="32004"/>
                  </a:lnTo>
                  <a:lnTo>
                    <a:pt x="5698236" y="32004"/>
                  </a:lnTo>
                  <a:lnTo>
                    <a:pt x="5684520" y="30480"/>
                  </a:lnTo>
                  <a:lnTo>
                    <a:pt x="5815584" y="30480"/>
                  </a:lnTo>
                  <a:lnTo>
                    <a:pt x="5821680" y="33528"/>
                  </a:lnTo>
                  <a:lnTo>
                    <a:pt x="5867400" y="65532"/>
                  </a:lnTo>
                  <a:lnTo>
                    <a:pt x="5907024" y="103632"/>
                  </a:lnTo>
                  <a:lnTo>
                    <a:pt x="5937504" y="149352"/>
                  </a:lnTo>
                  <a:lnTo>
                    <a:pt x="5949696" y="175260"/>
                  </a:lnTo>
                  <a:lnTo>
                    <a:pt x="5955792" y="187452"/>
                  </a:lnTo>
                  <a:lnTo>
                    <a:pt x="5966460" y="228600"/>
                  </a:lnTo>
                  <a:lnTo>
                    <a:pt x="5972556" y="272796"/>
                  </a:lnTo>
                  <a:lnTo>
                    <a:pt x="5972556" y="1389888"/>
                  </a:lnTo>
                  <a:lnTo>
                    <a:pt x="5971032" y="1403604"/>
                  </a:lnTo>
                  <a:lnTo>
                    <a:pt x="5969508" y="1418844"/>
                  </a:lnTo>
                  <a:lnTo>
                    <a:pt x="5960364" y="1459992"/>
                  </a:lnTo>
                  <a:lnTo>
                    <a:pt x="5955792" y="1473708"/>
                  </a:lnTo>
                  <a:lnTo>
                    <a:pt x="5949696" y="1485900"/>
                  </a:lnTo>
                  <a:lnTo>
                    <a:pt x="5945124" y="1499616"/>
                  </a:lnTo>
                  <a:lnTo>
                    <a:pt x="5937504" y="1511808"/>
                  </a:lnTo>
                  <a:lnTo>
                    <a:pt x="5923788" y="1534668"/>
                  </a:lnTo>
                  <a:lnTo>
                    <a:pt x="5907024" y="1557528"/>
                  </a:lnTo>
                  <a:lnTo>
                    <a:pt x="5888736" y="1577340"/>
                  </a:lnTo>
                  <a:lnTo>
                    <a:pt x="5868924" y="1597152"/>
                  </a:lnTo>
                  <a:lnTo>
                    <a:pt x="5823204" y="1627632"/>
                  </a:lnTo>
                  <a:lnTo>
                    <a:pt x="5816346" y="1630680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21271" y="2558301"/>
            <a:ext cx="5614670" cy="11709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-635">
              <a:lnSpc>
                <a:spcPct val="103200"/>
              </a:lnSpc>
              <a:spcBef>
                <a:spcPts val="70"/>
              </a:spcBef>
              <a:buSzPct val="92307"/>
              <a:buFont typeface="Arial"/>
              <a:buChar char="•"/>
              <a:tabLst>
                <a:tab pos="72390" algn="l"/>
              </a:tabLst>
            </a:pPr>
            <a:r>
              <a:rPr sz="1300" b="1" spc="60" dirty="0">
                <a:solidFill>
                  <a:srgbClr val="9C3131"/>
                </a:solidFill>
                <a:latin typeface="Trebuchet MS"/>
                <a:cs typeface="Trebuchet MS"/>
              </a:rPr>
              <a:t>Recursive </a:t>
            </a:r>
            <a:r>
              <a:rPr sz="1300" b="1" spc="15" dirty="0">
                <a:solidFill>
                  <a:srgbClr val="9C3131"/>
                </a:solidFill>
                <a:latin typeface="Trebuchet MS"/>
                <a:cs typeface="Trebuchet MS"/>
              </a:rPr>
              <a:t>feature </a:t>
            </a:r>
            <a:r>
              <a:rPr sz="1300" b="1" spc="55" dirty="0">
                <a:solidFill>
                  <a:srgbClr val="9C3131"/>
                </a:solidFill>
                <a:latin typeface="Trebuchet MS"/>
                <a:cs typeface="Trebuchet MS"/>
              </a:rPr>
              <a:t>elimination 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optimization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technique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finding 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best </a:t>
            </a:r>
            <a:r>
              <a:rPr sz="1200" spc="50" dirty="0">
                <a:solidFill>
                  <a:srgbClr val="FFFFFF"/>
                </a:solidFill>
                <a:latin typeface="Trebuchet MS"/>
                <a:cs typeface="Trebuchet MS"/>
              </a:rPr>
              <a:t>performing 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subset </a:t>
            </a: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features. </a:t>
            </a: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200" spc="75" dirty="0">
                <a:solidFill>
                  <a:srgbClr val="FFFFFF"/>
                </a:solidFill>
                <a:latin typeface="Trebuchet MS"/>
                <a:cs typeface="Trebuchet MS"/>
              </a:rPr>
              <a:t>based </a:t>
            </a:r>
            <a:r>
              <a:rPr sz="1200" spc="55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idea </a:t>
            </a: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repeatedly 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constructing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200" spc="55" dirty="0">
                <a:solidFill>
                  <a:srgbClr val="FFFFFF"/>
                </a:solidFill>
                <a:latin typeface="Trebuchet MS"/>
                <a:cs typeface="Trebuchet MS"/>
              </a:rPr>
              <a:t>model </a:t>
            </a:r>
            <a:r>
              <a:rPr sz="1200" spc="6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200" spc="65" dirty="0">
                <a:solidFill>
                  <a:srgbClr val="FFFFFF"/>
                </a:solidFill>
                <a:latin typeface="Trebuchet MS"/>
                <a:cs typeface="Trebuchet MS"/>
              </a:rPr>
              <a:t>choosing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either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best </a:t>
            </a:r>
            <a:r>
              <a:rPr sz="1200" spc="65" dirty="0">
                <a:solidFill>
                  <a:srgbClr val="FFFFFF"/>
                </a:solidFill>
                <a:latin typeface="Trebuchet MS"/>
                <a:cs typeface="Trebuchet MS"/>
              </a:rPr>
              <a:t>(based </a:t>
            </a:r>
            <a:r>
              <a:rPr sz="1200" spc="55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coefficients), 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setting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feature </a:t>
            </a:r>
            <a:r>
              <a:rPr sz="1200" spc="55" dirty="0">
                <a:solidFill>
                  <a:srgbClr val="FFFFFF"/>
                </a:solidFill>
                <a:latin typeface="Trebuchet MS"/>
                <a:cs typeface="Trebuchet MS"/>
              </a:rPr>
              <a:t>aside </a:t>
            </a:r>
            <a:r>
              <a:rPr sz="1200" spc="6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then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repeating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200" spc="60" dirty="0">
                <a:solidFill>
                  <a:srgbClr val="FFFFFF"/>
                </a:solidFill>
                <a:latin typeface="Trebuchet MS"/>
                <a:cs typeface="Trebuchet MS"/>
              </a:rPr>
              <a:t>process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rest </a:t>
            </a: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the  features. 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1200" spc="60" dirty="0">
                <a:solidFill>
                  <a:srgbClr val="FFFFFF"/>
                </a:solidFill>
                <a:latin typeface="Trebuchet MS"/>
                <a:cs typeface="Trebuchet MS"/>
              </a:rPr>
              <a:t>process 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200" spc="55" dirty="0">
                <a:solidFill>
                  <a:srgbClr val="FFFFFF"/>
                </a:solidFill>
                <a:latin typeface="Trebuchet MS"/>
                <a:cs typeface="Trebuchet MS"/>
              </a:rPr>
              <a:t>applied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until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all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features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dataset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are 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exhausted.</a:t>
            </a:r>
            <a:r>
              <a:rPr sz="12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12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2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r>
              <a:rPr sz="12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Trebuchet MS"/>
                <a:cs typeface="Trebuchet MS"/>
              </a:rPr>
              <a:t>ranked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Trebuchet MS"/>
                <a:cs typeface="Trebuchet MS"/>
              </a:rPr>
              <a:t>according</a:t>
            </a: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2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12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were</a:t>
            </a: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eliminated</a:t>
            </a:r>
            <a:r>
              <a:rPr sz="1200" b="1" spc="2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414771" y="4404359"/>
            <a:ext cx="4201795" cy="1146175"/>
            <a:chOff x="5414771" y="4404359"/>
            <a:chExt cx="4201795" cy="1146175"/>
          </a:xfrm>
        </p:grpSpPr>
        <p:sp>
          <p:nvSpPr>
            <p:cNvPr id="10" name="object 10"/>
            <p:cNvSpPr/>
            <p:nvPr/>
          </p:nvSpPr>
          <p:spPr>
            <a:xfrm>
              <a:off x="5430011" y="4421123"/>
              <a:ext cx="4171315" cy="1114425"/>
            </a:xfrm>
            <a:custGeom>
              <a:avLst/>
              <a:gdLst/>
              <a:ahLst/>
              <a:cxnLst/>
              <a:rect l="l" t="t" r="r" b="b"/>
              <a:pathLst>
                <a:path w="4171315" h="1114425">
                  <a:moveTo>
                    <a:pt x="3985259" y="1114043"/>
                  </a:moveTo>
                  <a:lnTo>
                    <a:pt x="185928" y="1114043"/>
                  </a:lnTo>
                  <a:lnTo>
                    <a:pt x="136172" y="1107362"/>
                  </a:lnTo>
                  <a:lnTo>
                    <a:pt x="91665" y="1088531"/>
                  </a:lnTo>
                  <a:lnTo>
                    <a:pt x="54102" y="1059370"/>
                  </a:lnTo>
                  <a:lnTo>
                    <a:pt x="25174" y="1021700"/>
                  </a:lnTo>
                  <a:lnTo>
                    <a:pt x="6575" y="977342"/>
                  </a:lnTo>
                  <a:lnTo>
                    <a:pt x="0" y="928115"/>
                  </a:lnTo>
                  <a:lnTo>
                    <a:pt x="0" y="184403"/>
                  </a:lnTo>
                  <a:lnTo>
                    <a:pt x="6575" y="135290"/>
                  </a:lnTo>
                  <a:lnTo>
                    <a:pt x="25174" y="91214"/>
                  </a:lnTo>
                  <a:lnTo>
                    <a:pt x="54102" y="53911"/>
                  </a:lnTo>
                  <a:lnTo>
                    <a:pt x="91665" y="25117"/>
                  </a:lnTo>
                  <a:lnTo>
                    <a:pt x="136172" y="6568"/>
                  </a:lnTo>
                  <a:lnTo>
                    <a:pt x="185928" y="0"/>
                  </a:lnTo>
                  <a:lnTo>
                    <a:pt x="3985259" y="0"/>
                  </a:lnTo>
                  <a:lnTo>
                    <a:pt x="4034486" y="6568"/>
                  </a:lnTo>
                  <a:lnTo>
                    <a:pt x="4078844" y="25117"/>
                  </a:lnTo>
                  <a:lnTo>
                    <a:pt x="4116514" y="53911"/>
                  </a:lnTo>
                  <a:lnTo>
                    <a:pt x="4145675" y="91214"/>
                  </a:lnTo>
                  <a:lnTo>
                    <a:pt x="4164506" y="135290"/>
                  </a:lnTo>
                  <a:lnTo>
                    <a:pt x="4171188" y="184403"/>
                  </a:lnTo>
                  <a:lnTo>
                    <a:pt x="4171188" y="928115"/>
                  </a:lnTo>
                  <a:lnTo>
                    <a:pt x="4164506" y="977342"/>
                  </a:lnTo>
                  <a:lnTo>
                    <a:pt x="4145675" y="1021700"/>
                  </a:lnTo>
                  <a:lnTo>
                    <a:pt x="4116514" y="1059370"/>
                  </a:lnTo>
                  <a:lnTo>
                    <a:pt x="4078844" y="1088531"/>
                  </a:lnTo>
                  <a:lnTo>
                    <a:pt x="4034486" y="1107362"/>
                  </a:lnTo>
                  <a:lnTo>
                    <a:pt x="3985259" y="1114043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14771" y="4404359"/>
              <a:ext cx="4201795" cy="1146175"/>
            </a:xfrm>
            <a:custGeom>
              <a:avLst/>
              <a:gdLst/>
              <a:ahLst/>
              <a:cxnLst/>
              <a:rect l="l" t="t" r="r" b="b"/>
              <a:pathLst>
                <a:path w="4201795" h="1146175">
                  <a:moveTo>
                    <a:pt x="4000500" y="1146048"/>
                  </a:moveTo>
                  <a:lnTo>
                    <a:pt x="201168" y="1146048"/>
                  </a:lnTo>
                  <a:lnTo>
                    <a:pt x="181356" y="1144524"/>
                  </a:lnTo>
                  <a:lnTo>
                    <a:pt x="141732" y="1136904"/>
                  </a:lnTo>
                  <a:lnTo>
                    <a:pt x="105156" y="1121664"/>
                  </a:lnTo>
                  <a:lnTo>
                    <a:pt x="73152" y="1100328"/>
                  </a:lnTo>
                  <a:lnTo>
                    <a:pt x="45720" y="1072896"/>
                  </a:lnTo>
                  <a:lnTo>
                    <a:pt x="15240" y="1024128"/>
                  </a:lnTo>
                  <a:lnTo>
                    <a:pt x="3048" y="986028"/>
                  </a:lnTo>
                  <a:lnTo>
                    <a:pt x="0" y="966216"/>
                  </a:lnTo>
                  <a:lnTo>
                    <a:pt x="0" y="182880"/>
                  </a:lnTo>
                  <a:lnTo>
                    <a:pt x="7620" y="143256"/>
                  </a:lnTo>
                  <a:lnTo>
                    <a:pt x="22860" y="106680"/>
                  </a:lnTo>
                  <a:lnTo>
                    <a:pt x="44196" y="74676"/>
                  </a:lnTo>
                  <a:lnTo>
                    <a:pt x="71628" y="47244"/>
                  </a:lnTo>
                  <a:lnTo>
                    <a:pt x="103632" y="24384"/>
                  </a:lnTo>
                  <a:lnTo>
                    <a:pt x="140208" y="9144"/>
                  </a:lnTo>
                  <a:lnTo>
                    <a:pt x="179832" y="1524"/>
                  </a:lnTo>
                  <a:lnTo>
                    <a:pt x="199644" y="0"/>
                  </a:lnTo>
                  <a:lnTo>
                    <a:pt x="4000500" y="0"/>
                  </a:lnTo>
                  <a:lnTo>
                    <a:pt x="4040124" y="4572"/>
                  </a:lnTo>
                  <a:lnTo>
                    <a:pt x="4078224" y="15240"/>
                  </a:lnTo>
                  <a:lnTo>
                    <a:pt x="4106962" y="32004"/>
                  </a:lnTo>
                  <a:lnTo>
                    <a:pt x="184404" y="32004"/>
                  </a:lnTo>
                  <a:lnTo>
                    <a:pt x="167640" y="35052"/>
                  </a:lnTo>
                  <a:lnTo>
                    <a:pt x="120396" y="51816"/>
                  </a:lnTo>
                  <a:lnTo>
                    <a:pt x="80772" y="80772"/>
                  </a:lnTo>
                  <a:lnTo>
                    <a:pt x="51816" y="120396"/>
                  </a:lnTo>
                  <a:lnTo>
                    <a:pt x="35052" y="166116"/>
                  </a:lnTo>
                  <a:lnTo>
                    <a:pt x="30480" y="201168"/>
                  </a:lnTo>
                  <a:lnTo>
                    <a:pt x="30480" y="943356"/>
                  </a:lnTo>
                  <a:lnTo>
                    <a:pt x="38100" y="995172"/>
                  </a:lnTo>
                  <a:lnTo>
                    <a:pt x="59436" y="1039368"/>
                  </a:lnTo>
                  <a:lnTo>
                    <a:pt x="91440" y="1075944"/>
                  </a:lnTo>
                  <a:lnTo>
                    <a:pt x="149352" y="1106424"/>
                  </a:lnTo>
                  <a:lnTo>
                    <a:pt x="182880" y="1114044"/>
                  </a:lnTo>
                  <a:lnTo>
                    <a:pt x="4108486" y="1114044"/>
                  </a:lnTo>
                  <a:lnTo>
                    <a:pt x="4096512" y="1121664"/>
                  </a:lnTo>
                  <a:lnTo>
                    <a:pt x="4079748" y="1129284"/>
                  </a:lnTo>
                  <a:lnTo>
                    <a:pt x="4061460" y="1136904"/>
                  </a:lnTo>
                  <a:lnTo>
                    <a:pt x="4041648" y="1141476"/>
                  </a:lnTo>
                  <a:lnTo>
                    <a:pt x="4021836" y="1144524"/>
                  </a:lnTo>
                  <a:lnTo>
                    <a:pt x="4000500" y="1146048"/>
                  </a:lnTo>
                  <a:close/>
                </a:path>
                <a:path w="4201795" h="1146175">
                  <a:moveTo>
                    <a:pt x="4108486" y="1114044"/>
                  </a:moveTo>
                  <a:lnTo>
                    <a:pt x="4017264" y="1114044"/>
                  </a:lnTo>
                  <a:lnTo>
                    <a:pt x="4034028" y="1110996"/>
                  </a:lnTo>
                  <a:lnTo>
                    <a:pt x="4049268" y="1107948"/>
                  </a:lnTo>
                  <a:lnTo>
                    <a:pt x="4066032" y="1101852"/>
                  </a:lnTo>
                  <a:lnTo>
                    <a:pt x="4079748" y="1094232"/>
                  </a:lnTo>
                  <a:lnTo>
                    <a:pt x="4094988" y="1086612"/>
                  </a:lnTo>
                  <a:lnTo>
                    <a:pt x="4131564" y="1053084"/>
                  </a:lnTo>
                  <a:lnTo>
                    <a:pt x="4162044" y="996696"/>
                  </a:lnTo>
                  <a:lnTo>
                    <a:pt x="4169664" y="963168"/>
                  </a:lnTo>
                  <a:lnTo>
                    <a:pt x="4169664" y="185928"/>
                  </a:lnTo>
                  <a:lnTo>
                    <a:pt x="4166616" y="167640"/>
                  </a:lnTo>
                  <a:lnTo>
                    <a:pt x="4162044" y="152400"/>
                  </a:lnTo>
                  <a:lnTo>
                    <a:pt x="4157472" y="135636"/>
                  </a:lnTo>
                  <a:lnTo>
                    <a:pt x="4131564" y="94488"/>
                  </a:lnTo>
                  <a:lnTo>
                    <a:pt x="4094988" y="60960"/>
                  </a:lnTo>
                  <a:lnTo>
                    <a:pt x="4050792" y="39624"/>
                  </a:lnTo>
                  <a:lnTo>
                    <a:pt x="4000500" y="32004"/>
                  </a:lnTo>
                  <a:lnTo>
                    <a:pt x="4106962" y="32004"/>
                  </a:lnTo>
                  <a:lnTo>
                    <a:pt x="4142232" y="59436"/>
                  </a:lnTo>
                  <a:lnTo>
                    <a:pt x="4177284" y="105156"/>
                  </a:lnTo>
                  <a:lnTo>
                    <a:pt x="4192524" y="141732"/>
                  </a:lnTo>
                  <a:lnTo>
                    <a:pt x="4200144" y="179832"/>
                  </a:lnTo>
                  <a:lnTo>
                    <a:pt x="4201668" y="201168"/>
                  </a:lnTo>
                  <a:lnTo>
                    <a:pt x="4201668" y="944880"/>
                  </a:lnTo>
                  <a:lnTo>
                    <a:pt x="4197096" y="984504"/>
                  </a:lnTo>
                  <a:lnTo>
                    <a:pt x="4186428" y="1022604"/>
                  </a:lnTo>
                  <a:lnTo>
                    <a:pt x="4168140" y="1056132"/>
                  </a:lnTo>
                  <a:lnTo>
                    <a:pt x="4143756" y="1086612"/>
                  </a:lnTo>
                  <a:lnTo>
                    <a:pt x="4113276" y="1110996"/>
                  </a:lnTo>
                  <a:lnTo>
                    <a:pt x="4108486" y="1114044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548354" y="4733025"/>
            <a:ext cx="3752850" cy="47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100"/>
              </a:spcBef>
              <a:buSzPct val="93103"/>
              <a:buFont typeface="Arial"/>
              <a:buChar char="•"/>
              <a:tabLst>
                <a:tab pos="80010" algn="l"/>
              </a:tabLst>
            </a:pPr>
            <a:r>
              <a:rPr sz="1450" b="1" spc="110" dirty="0">
                <a:solidFill>
                  <a:srgbClr val="FFFFFF"/>
                </a:solidFill>
                <a:latin typeface="Trebuchet MS"/>
                <a:cs typeface="Trebuchet MS"/>
              </a:rPr>
              <a:t>Running</a:t>
            </a:r>
            <a:r>
              <a:rPr sz="1450" b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b="1" spc="155" dirty="0">
                <a:solidFill>
                  <a:srgbClr val="FFFFFF"/>
                </a:solidFill>
                <a:latin typeface="Trebuchet MS"/>
                <a:cs typeface="Trebuchet MS"/>
              </a:rPr>
              <a:t>RFE</a:t>
            </a:r>
            <a:r>
              <a:rPr sz="1450" b="1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b="1" spc="4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450" b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b="1" spc="1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45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b="1" spc="25" dirty="0">
                <a:solidFill>
                  <a:srgbClr val="FFFFFF"/>
                </a:solidFill>
                <a:latin typeface="Trebuchet MS"/>
                <a:cs typeface="Trebuchet MS"/>
              </a:rPr>
              <a:t>output</a:t>
            </a:r>
            <a:r>
              <a:rPr sz="145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b="1" spc="85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r>
              <a:rPr sz="145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b="1" spc="15" dirty="0">
                <a:solidFill>
                  <a:srgbClr val="FFFFFF"/>
                </a:solidFill>
                <a:latin typeface="Trebuchet MS"/>
                <a:cs typeface="Trebuchet MS"/>
              </a:rPr>
              <a:t>of  </a:t>
            </a:r>
            <a:r>
              <a:rPr sz="1450" b="1" spc="1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450" b="1" spc="70" dirty="0">
                <a:solidFill>
                  <a:srgbClr val="FFFFFF"/>
                </a:solidFill>
                <a:latin typeface="Trebuchet MS"/>
                <a:cs typeface="Trebuchet MS"/>
              </a:rPr>
              <a:t>variable equal</a:t>
            </a:r>
            <a:r>
              <a:rPr sz="1450" b="1" spc="-3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b="1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450" b="1" spc="-30" dirty="0">
                <a:solidFill>
                  <a:srgbClr val="FFFFFF"/>
                </a:solidFill>
                <a:latin typeface="Trebuchet MS"/>
                <a:cs typeface="Trebuchet MS"/>
              </a:rPr>
              <a:t>20.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05968" y="4044696"/>
            <a:ext cx="4879975" cy="2493645"/>
            <a:chOff x="505968" y="4044696"/>
            <a:chExt cx="4879975" cy="2493645"/>
          </a:xfrm>
        </p:grpSpPr>
        <p:sp>
          <p:nvSpPr>
            <p:cNvPr id="14" name="object 14"/>
            <p:cNvSpPr/>
            <p:nvPr/>
          </p:nvSpPr>
          <p:spPr>
            <a:xfrm>
              <a:off x="4948427" y="4799076"/>
              <a:ext cx="399415" cy="399415"/>
            </a:xfrm>
            <a:custGeom>
              <a:avLst/>
              <a:gdLst/>
              <a:ahLst/>
              <a:cxnLst/>
              <a:rect l="l" t="t" r="r" b="b"/>
              <a:pathLst>
                <a:path w="399414" h="399414">
                  <a:moveTo>
                    <a:pt x="399288" y="399288"/>
                  </a:moveTo>
                  <a:lnTo>
                    <a:pt x="199644" y="399288"/>
                  </a:lnTo>
                  <a:lnTo>
                    <a:pt x="0" y="199643"/>
                  </a:lnTo>
                  <a:lnTo>
                    <a:pt x="199644" y="0"/>
                  </a:lnTo>
                  <a:lnTo>
                    <a:pt x="399288" y="0"/>
                  </a:lnTo>
                  <a:lnTo>
                    <a:pt x="199644" y="199643"/>
                  </a:lnTo>
                  <a:lnTo>
                    <a:pt x="399288" y="399288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25568" y="4782312"/>
              <a:ext cx="460375" cy="431800"/>
            </a:xfrm>
            <a:custGeom>
              <a:avLst/>
              <a:gdLst/>
              <a:ahLst/>
              <a:cxnLst/>
              <a:rect l="l" t="t" r="r" b="b"/>
              <a:pathLst>
                <a:path w="460375" h="431800">
                  <a:moveTo>
                    <a:pt x="460248" y="431292"/>
                  </a:moveTo>
                  <a:lnTo>
                    <a:pt x="216408" y="431292"/>
                  </a:lnTo>
                  <a:lnTo>
                    <a:pt x="0" y="216408"/>
                  </a:lnTo>
                  <a:lnTo>
                    <a:pt x="216408" y="0"/>
                  </a:lnTo>
                  <a:lnTo>
                    <a:pt x="460248" y="0"/>
                  </a:lnTo>
                  <a:lnTo>
                    <a:pt x="455676" y="4572"/>
                  </a:lnTo>
                  <a:lnTo>
                    <a:pt x="411480" y="4572"/>
                  </a:lnTo>
                  <a:lnTo>
                    <a:pt x="388620" y="27432"/>
                  </a:lnTo>
                  <a:lnTo>
                    <a:pt x="233172" y="27432"/>
                  </a:lnTo>
                  <a:lnTo>
                    <a:pt x="222504" y="32004"/>
                  </a:lnTo>
                  <a:lnTo>
                    <a:pt x="228600" y="32004"/>
                  </a:lnTo>
                  <a:lnTo>
                    <a:pt x="56388" y="204216"/>
                  </a:lnTo>
                  <a:lnTo>
                    <a:pt x="33528" y="204216"/>
                  </a:lnTo>
                  <a:lnTo>
                    <a:pt x="33528" y="227076"/>
                  </a:lnTo>
                  <a:lnTo>
                    <a:pt x="56214" y="227076"/>
                  </a:lnTo>
                  <a:lnTo>
                    <a:pt x="228634" y="400812"/>
                  </a:lnTo>
                  <a:lnTo>
                    <a:pt x="222504" y="400812"/>
                  </a:lnTo>
                  <a:lnTo>
                    <a:pt x="233172" y="405384"/>
                  </a:lnTo>
                  <a:lnTo>
                    <a:pt x="389989" y="405384"/>
                  </a:lnTo>
                  <a:lnTo>
                    <a:pt x="411480" y="426720"/>
                  </a:lnTo>
                  <a:lnTo>
                    <a:pt x="455676" y="426720"/>
                  </a:lnTo>
                  <a:lnTo>
                    <a:pt x="460248" y="431292"/>
                  </a:lnTo>
                  <a:close/>
                </a:path>
                <a:path w="460375" h="431800">
                  <a:moveTo>
                    <a:pt x="411480" y="426720"/>
                  </a:moveTo>
                  <a:lnTo>
                    <a:pt x="199644" y="216408"/>
                  </a:lnTo>
                  <a:lnTo>
                    <a:pt x="411480" y="4572"/>
                  </a:lnTo>
                  <a:lnTo>
                    <a:pt x="422148" y="32004"/>
                  </a:lnTo>
                  <a:lnTo>
                    <a:pt x="428244" y="32004"/>
                  </a:lnTo>
                  <a:lnTo>
                    <a:pt x="256032" y="204216"/>
                  </a:lnTo>
                  <a:lnTo>
                    <a:pt x="233172" y="204216"/>
                  </a:lnTo>
                  <a:lnTo>
                    <a:pt x="233172" y="227076"/>
                  </a:lnTo>
                  <a:lnTo>
                    <a:pt x="256032" y="227076"/>
                  </a:lnTo>
                  <a:lnTo>
                    <a:pt x="429768" y="400812"/>
                  </a:lnTo>
                  <a:lnTo>
                    <a:pt x="422148" y="400812"/>
                  </a:lnTo>
                  <a:lnTo>
                    <a:pt x="411480" y="426720"/>
                  </a:lnTo>
                  <a:close/>
                </a:path>
                <a:path w="460375" h="431800">
                  <a:moveTo>
                    <a:pt x="428244" y="32004"/>
                  </a:moveTo>
                  <a:lnTo>
                    <a:pt x="422148" y="32004"/>
                  </a:lnTo>
                  <a:lnTo>
                    <a:pt x="411480" y="4572"/>
                  </a:lnTo>
                  <a:lnTo>
                    <a:pt x="455676" y="4572"/>
                  </a:lnTo>
                  <a:lnTo>
                    <a:pt x="428244" y="32004"/>
                  </a:lnTo>
                  <a:close/>
                </a:path>
                <a:path w="460375" h="431800">
                  <a:moveTo>
                    <a:pt x="228600" y="32004"/>
                  </a:moveTo>
                  <a:lnTo>
                    <a:pt x="222504" y="32004"/>
                  </a:lnTo>
                  <a:lnTo>
                    <a:pt x="233172" y="27432"/>
                  </a:lnTo>
                  <a:lnTo>
                    <a:pt x="228600" y="32004"/>
                  </a:lnTo>
                  <a:close/>
                </a:path>
                <a:path w="460375" h="431800">
                  <a:moveTo>
                    <a:pt x="384048" y="32004"/>
                  </a:moveTo>
                  <a:lnTo>
                    <a:pt x="228600" y="32004"/>
                  </a:lnTo>
                  <a:lnTo>
                    <a:pt x="233172" y="27432"/>
                  </a:lnTo>
                  <a:lnTo>
                    <a:pt x="388620" y="27432"/>
                  </a:lnTo>
                  <a:lnTo>
                    <a:pt x="384048" y="32004"/>
                  </a:lnTo>
                  <a:close/>
                </a:path>
                <a:path w="460375" h="431800">
                  <a:moveTo>
                    <a:pt x="33528" y="227076"/>
                  </a:moveTo>
                  <a:lnTo>
                    <a:pt x="33528" y="204216"/>
                  </a:lnTo>
                  <a:lnTo>
                    <a:pt x="44914" y="215689"/>
                  </a:lnTo>
                  <a:lnTo>
                    <a:pt x="33528" y="227076"/>
                  </a:lnTo>
                  <a:close/>
                </a:path>
                <a:path w="460375" h="431800">
                  <a:moveTo>
                    <a:pt x="44914" y="215689"/>
                  </a:moveTo>
                  <a:lnTo>
                    <a:pt x="33528" y="204216"/>
                  </a:lnTo>
                  <a:lnTo>
                    <a:pt x="56388" y="204216"/>
                  </a:lnTo>
                  <a:lnTo>
                    <a:pt x="44914" y="215689"/>
                  </a:lnTo>
                  <a:close/>
                </a:path>
                <a:path w="460375" h="431800">
                  <a:moveTo>
                    <a:pt x="233172" y="227076"/>
                  </a:moveTo>
                  <a:lnTo>
                    <a:pt x="233172" y="204216"/>
                  </a:lnTo>
                  <a:lnTo>
                    <a:pt x="244602" y="215646"/>
                  </a:lnTo>
                  <a:lnTo>
                    <a:pt x="233172" y="227076"/>
                  </a:lnTo>
                  <a:close/>
                </a:path>
                <a:path w="460375" h="431800">
                  <a:moveTo>
                    <a:pt x="244602" y="215646"/>
                  </a:moveTo>
                  <a:lnTo>
                    <a:pt x="233172" y="204216"/>
                  </a:lnTo>
                  <a:lnTo>
                    <a:pt x="256032" y="204216"/>
                  </a:lnTo>
                  <a:lnTo>
                    <a:pt x="244602" y="215646"/>
                  </a:lnTo>
                  <a:close/>
                </a:path>
                <a:path w="460375" h="431800">
                  <a:moveTo>
                    <a:pt x="256032" y="227076"/>
                  </a:moveTo>
                  <a:lnTo>
                    <a:pt x="233172" y="227076"/>
                  </a:lnTo>
                  <a:lnTo>
                    <a:pt x="244602" y="215646"/>
                  </a:lnTo>
                  <a:lnTo>
                    <a:pt x="256032" y="227076"/>
                  </a:lnTo>
                  <a:close/>
                </a:path>
                <a:path w="460375" h="431800">
                  <a:moveTo>
                    <a:pt x="56214" y="227076"/>
                  </a:moveTo>
                  <a:lnTo>
                    <a:pt x="33528" y="227076"/>
                  </a:lnTo>
                  <a:lnTo>
                    <a:pt x="44914" y="215689"/>
                  </a:lnTo>
                  <a:lnTo>
                    <a:pt x="56214" y="227076"/>
                  </a:lnTo>
                  <a:close/>
                </a:path>
                <a:path w="460375" h="431800">
                  <a:moveTo>
                    <a:pt x="233172" y="405384"/>
                  </a:moveTo>
                  <a:lnTo>
                    <a:pt x="222504" y="400812"/>
                  </a:lnTo>
                  <a:lnTo>
                    <a:pt x="228634" y="400812"/>
                  </a:lnTo>
                  <a:lnTo>
                    <a:pt x="233172" y="405384"/>
                  </a:lnTo>
                  <a:close/>
                </a:path>
                <a:path w="460375" h="431800">
                  <a:moveTo>
                    <a:pt x="389989" y="405384"/>
                  </a:moveTo>
                  <a:lnTo>
                    <a:pt x="233172" y="405384"/>
                  </a:lnTo>
                  <a:lnTo>
                    <a:pt x="228634" y="400812"/>
                  </a:lnTo>
                  <a:lnTo>
                    <a:pt x="385384" y="400812"/>
                  </a:lnTo>
                  <a:lnTo>
                    <a:pt x="389989" y="405384"/>
                  </a:lnTo>
                  <a:close/>
                </a:path>
                <a:path w="460375" h="431800">
                  <a:moveTo>
                    <a:pt x="455676" y="426720"/>
                  </a:moveTo>
                  <a:lnTo>
                    <a:pt x="411480" y="426720"/>
                  </a:lnTo>
                  <a:lnTo>
                    <a:pt x="422148" y="400812"/>
                  </a:lnTo>
                  <a:lnTo>
                    <a:pt x="429768" y="400812"/>
                  </a:lnTo>
                  <a:lnTo>
                    <a:pt x="455676" y="426720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5968" y="4044696"/>
              <a:ext cx="4404359" cy="24932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75003"/>
            <a:ext cx="9878695" cy="5425440"/>
            <a:chOff x="0" y="1175003"/>
            <a:chExt cx="9878695" cy="5425440"/>
          </a:xfrm>
        </p:grpSpPr>
        <p:sp>
          <p:nvSpPr>
            <p:cNvPr id="3" name="object 3"/>
            <p:cNvSpPr/>
            <p:nvPr/>
          </p:nvSpPr>
          <p:spPr>
            <a:xfrm>
              <a:off x="0" y="1207007"/>
              <a:ext cx="1048512" cy="6705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7700" y="2234183"/>
              <a:ext cx="8801100" cy="7620"/>
            </a:xfrm>
            <a:custGeom>
              <a:avLst/>
              <a:gdLst/>
              <a:ahLst/>
              <a:cxnLst/>
              <a:rect l="l" t="t" r="r" b="b"/>
              <a:pathLst>
                <a:path w="8801100" h="7619">
                  <a:moveTo>
                    <a:pt x="8801100" y="7619"/>
                  </a:moveTo>
                  <a:lnTo>
                    <a:pt x="0" y="7619"/>
                  </a:lnTo>
                  <a:lnTo>
                    <a:pt x="0" y="0"/>
                  </a:lnTo>
                  <a:lnTo>
                    <a:pt x="8801100" y="0"/>
                  </a:lnTo>
                  <a:lnTo>
                    <a:pt x="8801100" y="761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915911" y="1892807"/>
              <a:ext cx="2564891" cy="2834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4131" y="2298191"/>
              <a:ext cx="4758055" cy="1445260"/>
            </a:xfrm>
            <a:custGeom>
              <a:avLst/>
              <a:gdLst/>
              <a:ahLst/>
              <a:cxnLst/>
              <a:rect l="l" t="t" r="r" b="b"/>
              <a:pathLst>
                <a:path w="4758055" h="1445260">
                  <a:moveTo>
                    <a:pt x="4517136" y="1444752"/>
                  </a:moveTo>
                  <a:lnTo>
                    <a:pt x="240792" y="1444752"/>
                  </a:lnTo>
                  <a:lnTo>
                    <a:pt x="191940" y="1439843"/>
                  </a:lnTo>
                  <a:lnTo>
                    <a:pt x="146589" y="1425773"/>
                  </a:lnTo>
                  <a:lnTo>
                    <a:pt x="105667" y="1403523"/>
                  </a:lnTo>
                  <a:lnTo>
                    <a:pt x="70104" y="1374076"/>
                  </a:lnTo>
                  <a:lnTo>
                    <a:pt x="40826" y="1338414"/>
                  </a:lnTo>
                  <a:lnTo>
                    <a:pt x="18764" y="1297519"/>
                  </a:lnTo>
                  <a:lnTo>
                    <a:pt x="4845" y="1252373"/>
                  </a:lnTo>
                  <a:lnTo>
                    <a:pt x="0" y="1203959"/>
                  </a:lnTo>
                  <a:lnTo>
                    <a:pt x="0" y="240791"/>
                  </a:lnTo>
                  <a:lnTo>
                    <a:pt x="4845" y="192378"/>
                  </a:lnTo>
                  <a:lnTo>
                    <a:pt x="18764" y="147232"/>
                  </a:lnTo>
                  <a:lnTo>
                    <a:pt x="40826" y="106337"/>
                  </a:lnTo>
                  <a:lnTo>
                    <a:pt x="70104" y="70675"/>
                  </a:lnTo>
                  <a:lnTo>
                    <a:pt x="105667" y="41228"/>
                  </a:lnTo>
                  <a:lnTo>
                    <a:pt x="146589" y="18978"/>
                  </a:lnTo>
                  <a:lnTo>
                    <a:pt x="191940" y="4908"/>
                  </a:lnTo>
                  <a:lnTo>
                    <a:pt x="240792" y="0"/>
                  </a:lnTo>
                  <a:lnTo>
                    <a:pt x="4517136" y="0"/>
                  </a:lnTo>
                  <a:lnTo>
                    <a:pt x="4565549" y="4908"/>
                  </a:lnTo>
                  <a:lnTo>
                    <a:pt x="4610695" y="18978"/>
                  </a:lnTo>
                  <a:lnTo>
                    <a:pt x="4651590" y="41228"/>
                  </a:lnTo>
                  <a:lnTo>
                    <a:pt x="4687252" y="70675"/>
                  </a:lnTo>
                  <a:lnTo>
                    <a:pt x="4716699" y="106337"/>
                  </a:lnTo>
                  <a:lnTo>
                    <a:pt x="4738949" y="147232"/>
                  </a:lnTo>
                  <a:lnTo>
                    <a:pt x="4753019" y="192378"/>
                  </a:lnTo>
                  <a:lnTo>
                    <a:pt x="4757928" y="240791"/>
                  </a:lnTo>
                  <a:lnTo>
                    <a:pt x="4757928" y="1203959"/>
                  </a:lnTo>
                  <a:lnTo>
                    <a:pt x="4753019" y="1252373"/>
                  </a:lnTo>
                  <a:lnTo>
                    <a:pt x="4738949" y="1297519"/>
                  </a:lnTo>
                  <a:lnTo>
                    <a:pt x="4716699" y="1338414"/>
                  </a:lnTo>
                  <a:lnTo>
                    <a:pt x="4687252" y="1374076"/>
                  </a:lnTo>
                  <a:lnTo>
                    <a:pt x="4651590" y="1403523"/>
                  </a:lnTo>
                  <a:lnTo>
                    <a:pt x="4610695" y="1425773"/>
                  </a:lnTo>
                  <a:lnTo>
                    <a:pt x="4565549" y="1439843"/>
                  </a:lnTo>
                  <a:lnTo>
                    <a:pt x="4517136" y="1444752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7368" y="2282951"/>
              <a:ext cx="4790440" cy="1475740"/>
            </a:xfrm>
            <a:custGeom>
              <a:avLst/>
              <a:gdLst/>
              <a:ahLst/>
              <a:cxnLst/>
              <a:rect l="l" t="t" r="r" b="b"/>
              <a:pathLst>
                <a:path w="4790440" h="1475739">
                  <a:moveTo>
                    <a:pt x="4559808" y="1475232"/>
                  </a:moveTo>
                  <a:lnTo>
                    <a:pt x="231648" y="1475232"/>
                  </a:lnTo>
                  <a:lnTo>
                    <a:pt x="217932" y="1473708"/>
                  </a:lnTo>
                  <a:lnTo>
                    <a:pt x="158496" y="1455420"/>
                  </a:lnTo>
                  <a:lnTo>
                    <a:pt x="114300" y="1432560"/>
                  </a:lnTo>
                  <a:lnTo>
                    <a:pt x="76200" y="1400556"/>
                  </a:lnTo>
                  <a:lnTo>
                    <a:pt x="44196" y="1363980"/>
                  </a:lnTo>
                  <a:lnTo>
                    <a:pt x="21336" y="1319784"/>
                  </a:lnTo>
                  <a:lnTo>
                    <a:pt x="6096" y="1272540"/>
                  </a:lnTo>
                  <a:lnTo>
                    <a:pt x="1524" y="1245108"/>
                  </a:lnTo>
                  <a:lnTo>
                    <a:pt x="1524" y="1232916"/>
                  </a:lnTo>
                  <a:lnTo>
                    <a:pt x="0" y="1219200"/>
                  </a:lnTo>
                  <a:lnTo>
                    <a:pt x="0" y="256032"/>
                  </a:lnTo>
                  <a:lnTo>
                    <a:pt x="1524" y="243840"/>
                  </a:lnTo>
                  <a:lnTo>
                    <a:pt x="1524" y="230124"/>
                  </a:lnTo>
                  <a:lnTo>
                    <a:pt x="12192" y="179832"/>
                  </a:lnTo>
                  <a:lnTo>
                    <a:pt x="30480" y="134112"/>
                  </a:lnTo>
                  <a:lnTo>
                    <a:pt x="59436" y="92964"/>
                  </a:lnTo>
                  <a:lnTo>
                    <a:pt x="92964" y="57912"/>
                  </a:lnTo>
                  <a:lnTo>
                    <a:pt x="134112" y="30480"/>
                  </a:lnTo>
                  <a:lnTo>
                    <a:pt x="179832" y="10668"/>
                  </a:lnTo>
                  <a:lnTo>
                    <a:pt x="217932" y="3048"/>
                  </a:lnTo>
                  <a:lnTo>
                    <a:pt x="230124" y="1524"/>
                  </a:lnTo>
                  <a:lnTo>
                    <a:pt x="243840" y="0"/>
                  </a:lnTo>
                  <a:lnTo>
                    <a:pt x="4546092" y="0"/>
                  </a:lnTo>
                  <a:lnTo>
                    <a:pt x="4559808" y="1524"/>
                  </a:lnTo>
                  <a:lnTo>
                    <a:pt x="4572000" y="3048"/>
                  </a:lnTo>
                  <a:lnTo>
                    <a:pt x="4585716" y="4572"/>
                  </a:lnTo>
                  <a:lnTo>
                    <a:pt x="4610100" y="10668"/>
                  </a:lnTo>
                  <a:lnTo>
                    <a:pt x="4632960" y="19812"/>
                  </a:lnTo>
                  <a:lnTo>
                    <a:pt x="4655820" y="30480"/>
                  </a:lnTo>
                  <a:lnTo>
                    <a:pt x="245364" y="30480"/>
                  </a:lnTo>
                  <a:lnTo>
                    <a:pt x="224028" y="33528"/>
                  </a:lnTo>
                  <a:lnTo>
                    <a:pt x="170688" y="48768"/>
                  </a:lnTo>
                  <a:lnTo>
                    <a:pt x="132588" y="68580"/>
                  </a:lnTo>
                  <a:lnTo>
                    <a:pt x="99060" y="96012"/>
                  </a:lnTo>
                  <a:lnTo>
                    <a:pt x="71628" y="129540"/>
                  </a:lnTo>
                  <a:lnTo>
                    <a:pt x="50292" y="167640"/>
                  </a:lnTo>
                  <a:lnTo>
                    <a:pt x="36576" y="210312"/>
                  </a:lnTo>
                  <a:lnTo>
                    <a:pt x="33528" y="233172"/>
                  </a:lnTo>
                  <a:lnTo>
                    <a:pt x="32004" y="243840"/>
                  </a:lnTo>
                  <a:lnTo>
                    <a:pt x="32004" y="1229868"/>
                  </a:lnTo>
                  <a:lnTo>
                    <a:pt x="33528" y="1242060"/>
                  </a:lnTo>
                  <a:lnTo>
                    <a:pt x="41148" y="1284732"/>
                  </a:lnTo>
                  <a:lnTo>
                    <a:pt x="59436" y="1325880"/>
                  </a:lnTo>
                  <a:lnTo>
                    <a:pt x="82296" y="1362456"/>
                  </a:lnTo>
                  <a:lnTo>
                    <a:pt x="112776" y="1392936"/>
                  </a:lnTo>
                  <a:lnTo>
                    <a:pt x="149352" y="1417320"/>
                  </a:lnTo>
                  <a:lnTo>
                    <a:pt x="188976" y="1434084"/>
                  </a:lnTo>
                  <a:lnTo>
                    <a:pt x="233172" y="1443228"/>
                  </a:lnTo>
                  <a:lnTo>
                    <a:pt x="245364" y="1444752"/>
                  </a:lnTo>
                  <a:lnTo>
                    <a:pt x="4657344" y="1444752"/>
                  </a:lnTo>
                  <a:lnTo>
                    <a:pt x="4634484" y="1455420"/>
                  </a:lnTo>
                  <a:lnTo>
                    <a:pt x="4611624" y="1464564"/>
                  </a:lnTo>
                  <a:lnTo>
                    <a:pt x="4585716" y="1470660"/>
                  </a:lnTo>
                  <a:lnTo>
                    <a:pt x="4573524" y="1472184"/>
                  </a:lnTo>
                  <a:lnTo>
                    <a:pt x="4559808" y="1475232"/>
                  </a:lnTo>
                  <a:close/>
                </a:path>
                <a:path w="4790440" h="1475739">
                  <a:moveTo>
                    <a:pt x="4657344" y="1444752"/>
                  </a:moveTo>
                  <a:lnTo>
                    <a:pt x="4544568" y="1444752"/>
                  </a:lnTo>
                  <a:lnTo>
                    <a:pt x="4556760" y="1443228"/>
                  </a:lnTo>
                  <a:lnTo>
                    <a:pt x="4578096" y="1440180"/>
                  </a:lnTo>
                  <a:lnTo>
                    <a:pt x="4620768" y="1426464"/>
                  </a:lnTo>
                  <a:lnTo>
                    <a:pt x="4658868" y="1406652"/>
                  </a:lnTo>
                  <a:lnTo>
                    <a:pt x="4692396" y="1379220"/>
                  </a:lnTo>
                  <a:lnTo>
                    <a:pt x="4719828" y="1345692"/>
                  </a:lnTo>
                  <a:lnTo>
                    <a:pt x="4741164" y="1307592"/>
                  </a:lnTo>
                  <a:lnTo>
                    <a:pt x="4754880" y="1264920"/>
                  </a:lnTo>
                  <a:lnTo>
                    <a:pt x="4757928" y="1242060"/>
                  </a:lnTo>
                  <a:lnTo>
                    <a:pt x="4759452" y="1231392"/>
                  </a:lnTo>
                  <a:lnTo>
                    <a:pt x="4759452" y="256032"/>
                  </a:lnTo>
                  <a:lnTo>
                    <a:pt x="4757928" y="245364"/>
                  </a:lnTo>
                  <a:lnTo>
                    <a:pt x="4757928" y="233172"/>
                  </a:lnTo>
                  <a:lnTo>
                    <a:pt x="4748784" y="190500"/>
                  </a:lnTo>
                  <a:lnTo>
                    <a:pt x="4732020" y="149352"/>
                  </a:lnTo>
                  <a:lnTo>
                    <a:pt x="4707636" y="112776"/>
                  </a:lnTo>
                  <a:lnTo>
                    <a:pt x="4677156" y="82296"/>
                  </a:lnTo>
                  <a:lnTo>
                    <a:pt x="4642104" y="57912"/>
                  </a:lnTo>
                  <a:lnTo>
                    <a:pt x="4600956" y="41148"/>
                  </a:lnTo>
                  <a:lnTo>
                    <a:pt x="4556760" y="32004"/>
                  </a:lnTo>
                  <a:lnTo>
                    <a:pt x="4546092" y="32004"/>
                  </a:lnTo>
                  <a:lnTo>
                    <a:pt x="4533900" y="30480"/>
                  </a:lnTo>
                  <a:lnTo>
                    <a:pt x="4655820" y="30480"/>
                  </a:lnTo>
                  <a:lnTo>
                    <a:pt x="4677156" y="42672"/>
                  </a:lnTo>
                  <a:lnTo>
                    <a:pt x="4715256" y="74676"/>
                  </a:lnTo>
                  <a:lnTo>
                    <a:pt x="4759452" y="132588"/>
                  </a:lnTo>
                  <a:lnTo>
                    <a:pt x="4779264" y="179832"/>
                  </a:lnTo>
                  <a:lnTo>
                    <a:pt x="4788408" y="230124"/>
                  </a:lnTo>
                  <a:lnTo>
                    <a:pt x="4789932" y="242316"/>
                  </a:lnTo>
                  <a:lnTo>
                    <a:pt x="4789932" y="1231392"/>
                  </a:lnTo>
                  <a:lnTo>
                    <a:pt x="4788408" y="1245108"/>
                  </a:lnTo>
                  <a:lnTo>
                    <a:pt x="4786884" y="1257300"/>
                  </a:lnTo>
                  <a:lnTo>
                    <a:pt x="4785360" y="1271016"/>
                  </a:lnTo>
                  <a:lnTo>
                    <a:pt x="4770120" y="1318260"/>
                  </a:lnTo>
                  <a:lnTo>
                    <a:pt x="4747260" y="1362456"/>
                  </a:lnTo>
                  <a:lnTo>
                    <a:pt x="4715256" y="1400556"/>
                  </a:lnTo>
                  <a:lnTo>
                    <a:pt x="4678680" y="1431036"/>
                  </a:lnTo>
                  <a:lnTo>
                    <a:pt x="4657344" y="1444752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27719" y="2349470"/>
            <a:ext cx="4485005" cy="11696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73025">
              <a:lnSpc>
                <a:spcPct val="102899"/>
              </a:lnSpc>
              <a:spcBef>
                <a:spcPts val="80"/>
              </a:spcBef>
              <a:buSzPct val="90476"/>
              <a:buFont typeface="Arial"/>
              <a:buChar char="•"/>
              <a:tabLst>
                <a:tab pos="60960" algn="l"/>
              </a:tabLst>
            </a:pPr>
            <a:r>
              <a:rPr sz="1050" b="1" spc="45" dirty="0">
                <a:solidFill>
                  <a:srgbClr val="FFFFFF"/>
                </a:solidFill>
                <a:latin typeface="Trebuchet MS"/>
                <a:cs typeface="Trebuchet MS"/>
              </a:rPr>
              <a:t>Generalized</a:t>
            </a:r>
            <a:r>
              <a:rPr sz="105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Linear</a:t>
            </a:r>
            <a:r>
              <a:rPr sz="1050" b="1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95" dirty="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sz="105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45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1050" b="1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5" dirty="0">
                <a:solidFill>
                  <a:srgbClr val="FFFFFF"/>
                </a:solidFill>
                <a:latin typeface="Trebuchet MS"/>
                <a:cs typeface="Trebuchet MS"/>
              </a:rPr>
              <a:t>StatsModels</a:t>
            </a:r>
            <a:r>
              <a:rPr sz="105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8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050" b="1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1050" b="1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-1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050" b="1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60" dirty="0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sz="105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" dirty="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sz="1050" b="1" spc="60" dirty="0">
                <a:solidFill>
                  <a:srgbClr val="FFFFFF"/>
                </a:solidFill>
                <a:latin typeface="Trebuchet MS"/>
                <a:cs typeface="Trebuchet MS"/>
              </a:rPr>
              <a:t>Logistic Regression</a:t>
            </a:r>
            <a:r>
              <a:rPr sz="1050" b="1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45" dirty="0">
                <a:solidFill>
                  <a:srgbClr val="FFFFFF"/>
                </a:solidFill>
                <a:latin typeface="Trebuchet MS"/>
                <a:cs typeface="Trebuchet MS"/>
              </a:rPr>
              <a:t>model.</a:t>
            </a:r>
            <a:endParaRPr sz="1050">
              <a:latin typeface="Trebuchet MS"/>
              <a:cs typeface="Trebuchet MS"/>
            </a:endParaRPr>
          </a:p>
          <a:p>
            <a:pPr marL="60325" indent="-48260">
              <a:lnSpc>
                <a:spcPct val="100000"/>
              </a:lnSpc>
              <a:spcBef>
                <a:spcPts val="25"/>
              </a:spcBef>
              <a:buSzPct val="90476"/>
              <a:buFont typeface="Arial"/>
              <a:buChar char="•"/>
              <a:tabLst>
                <a:tab pos="60960" algn="l"/>
              </a:tabLst>
            </a:pPr>
            <a:r>
              <a:rPr sz="1050" b="1" spc="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50" b="1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6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1050" b="1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8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05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Trebuchet MS"/>
                <a:cs typeface="Trebuchet MS"/>
              </a:rPr>
              <a:t>built</a:t>
            </a:r>
            <a:r>
              <a:rPr sz="105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initially</a:t>
            </a:r>
            <a:r>
              <a:rPr sz="105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2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050" b="1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50" b="1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-30" dirty="0">
                <a:solidFill>
                  <a:srgbClr val="FFFFFF"/>
                </a:solidFill>
                <a:latin typeface="Trebuchet MS"/>
                <a:cs typeface="Trebuchet MS"/>
              </a:rPr>
              <a:t>20</a:t>
            </a:r>
            <a:r>
              <a:rPr sz="105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5" dirty="0">
                <a:solidFill>
                  <a:srgbClr val="FFFFFF"/>
                </a:solidFill>
                <a:latin typeface="Trebuchet MS"/>
                <a:cs typeface="Trebuchet MS"/>
              </a:rPr>
              <a:t>variables</a:t>
            </a:r>
            <a:r>
              <a:rPr sz="1050" b="1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30" dirty="0">
                <a:solidFill>
                  <a:srgbClr val="FFFFFF"/>
                </a:solidFill>
                <a:latin typeface="Trebuchet MS"/>
                <a:cs typeface="Trebuchet MS"/>
              </a:rPr>
              <a:t>selected</a:t>
            </a:r>
            <a:r>
              <a:rPr sz="105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050" b="1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75" dirty="0">
                <a:solidFill>
                  <a:srgbClr val="FFFFFF"/>
                </a:solidFill>
                <a:latin typeface="Trebuchet MS"/>
                <a:cs typeface="Trebuchet MS"/>
              </a:rPr>
              <a:t>RFE.</a:t>
            </a:r>
            <a:endParaRPr sz="1050">
              <a:latin typeface="Trebuchet MS"/>
              <a:cs typeface="Trebuchet MS"/>
            </a:endParaRPr>
          </a:p>
          <a:p>
            <a:pPr marL="12700" marR="5080">
              <a:lnSpc>
                <a:spcPct val="101899"/>
              </a:lnSpc>
              <a:buSzPct val="90476"/>
              <a:buFont typeface="Arial"/>
              <a:buChar char="•"/>
              <a:tabLst>
                <a:tab pos="60960" algn="l"/>
              </a:tabLst>
            </a:pPr>
            <a:r>
              <a:rPr sz="1050" b="1" spc="25" dirty="0">
                <a:solidFill>
                  <a:srgbClr val="FFFFFF"/>
                </a:solidFill>
                <a:latin typeface="Trebuchet MS"/>
                <a:cs typeface="Trebuchet MS"/>
              </a:rPr>
              <a:t>Unwanted</a:t>
            </a:r>
            <a:r>
              <a:rPr sz="1050" b="1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25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1050" b="1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3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050" b="1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Trebuchet MS"/>
                <a:cs typeface="Trebuchet MS"/>
              </a:rPr>
              <a:t>dropped</a:t>
            </a:r>
            <a:r>
              <a:rPr sz="1050" b="1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60" dirty="0">
                <a:solidFill>
                  <a:srgbClr val="FFFFFF"/>
                </a:solidFill>
                <a:latin typeface="Trebuchet MS"/>
                <a:cs typeface="Trebuchet MS"/>
              </a:rPr>
              <a:t>serially</a:t>
            </a:r>
            <a:r>
              <a:rPr sz="1050" b="1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10" dirty="0">
                <a:solidFill>
                  <a:srgbClr val="FFFFFF"/>
                </a:solidFill>
                <a:latin typeface="Trebuchet MS"/>
                <a:cs typeface="Trebuchet MS"/>
              </a:rPr>
              <a:t>after</a:t>
            </a:r>
            <a:r>
              <a:rPr sz="105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65" dirty="0">
                <a:solidFill>
                  <a:srgbClr val="FFFFFF"/>
                </a:solidFill>
                <a:latin typeface="Trebuchet MS"/>
                <a:cs typeface="Trebuchet MS"/>
              </a:rPr>
              <a:t>checking</a:t>
            </a:r>
            <a:r>
              <a:rPr sz="1050" b="1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050" b="1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5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sz="1050" b="1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35" dirty="0">
                <a:solidFill>
                  <a:srgbClr val="FFFFFF"/>
                </a:solidFill>
                <a:latin typeface="Trebuchet MS"/>
                <a:cs typeface="Trebuchet MS"/>
              </a:rPr>
              <a:t>(&lt;  </a:t>
            </a:r>
            <a:r>
              <a:rPr sz="1050" b="1" spc="-25" dirty="0">
                <a:solidFill>
                  <a:srgbClr val="FFFFFF"/>
                </a:solidFill>
                <a:latin typeface="Trebuchet MS"/>
                <a:cs typeface="Trebuchet MS"/>
              </a:rPr>
              <a:t>0.5)</a:t>
            </a:r>
            <a:r>
              <a:rPr sz="105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050" b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105" dirty="0">
                <a:solidFill>
                  <a:srgbClr val="FFFFFF"/>
                </a:solidFill>
                <a:latin typeface="Trebuchet MS"/>
                <a:cs typeface="Trebuchet MS"/>
              </a:rPr>
              <a:t>VIF</a:t>
            </a:r>
            <a:r>
              <a:rPr sz="105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Trebuchet MS"/>
                <a:cs typeface="Trebuchet MS"/>
              </a:rPr>
              <a:t>(&lt;</a:t>
            </a:r>
            <a:r>
              <a:rPr sz="105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-25" dirty="0">
                <a:solidFill>
                  <a:srgbClr val="FFFFFF"/>
                </a:solidFill>
                <a:latin typeface="Trebuchet MS"/>
                <a:cs typeface="Trebuchet MS"/>
              </a:rPr>
              <a:t>5)</a:t>
            </a:r>
            <a:r>
              <a:rPr sz="105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05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6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1050" b="1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8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05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Trebuchet MS"/>
                <a:cs typeface="Trebuchet MS"/>
              </a:rPr>
              <a:t>built</a:t>
            </a:r>
            <a:r>
              <a:rPr sz="105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5" dirty="0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sz="1050" b="1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35" dirty="0">
                <a:solidFill>
                  <a:srgbClr val="FFFFFF"/>
                </a:solidFill>
                <a:latin typeface="Trebuchet MS"/>
                <a:cs typeface="Trebuchet MS"/>
              </a:rPr>
              <a:t>times.</a:t>
            </a:r>
            <a:endParaRPr sz="1050">
              <a:latin typeface="Trebuchet MS"/>
              <a:cs typeface="Trebuchet MS"/>
            </a:endParaRPr>
          </a:p>
          <a:p>
            <a:pPr marL="12700" marR="19050">
              <a:lnSpc>
                <a:spcPct val="101899"/>
              </a:lnSpc>
              <a:spcBef>
                <a:spcPts val="10"/>
              </a:spcBef>
              <a:buSzPct val="90476"/>
              <a:buFont typeface="Arial"/>
              <a:buChar char="•"/>
              <a:tabLst>
                <a:tab pos="60960" algn="l"/>
              </a:tabLst>
            </a:pPr>
            <a:r>
              <a:rPr sz="1050" b="1" spc="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5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final</a:t>
            </a:r>
            <a:r>
              <a:rPr sz="105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6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1050" b="1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2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050" b="1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-30" dirty="0">
                <a:solidFill>
                  <a:srgbClr val="FFFFFF"/>
                </a:solidFill>
                <a:latin typeface="Trebuchet MS"/>
                <a:cs typeface="Trebuchet MS"/>
              </a:rPr>
              <a:t>16</a:t>
            </a:r>
            <a:r>
              <a:rPr sz="105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15" dirty="0">
                <a:solidFill>
                  <a:srgbClr val="FFFFFF"/>
                </a:solidFill>
                <a:latin typeface="Trebuchet MS"/>
                <a:cs typeface="Trebuchet MS"/>
              </a:rPr>
              <a:t>features,</a:t>
            </a:r>
            <a:r>
              <a:rPr sz="1050" b="1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65" dirty="0">
                <a:solidFill>
                  <a:srgbClr val="FFFFFF"/>
                </a:solidFill>
                <a:latin typeface="Trebuchet MS"/>
                <a:cs typeface="Trebuchet MS"/>
              </a:rPr>
              <a:t>passes</a:t>
            </a:r>
            <a:r>
              <a:rPr sz="1050" b="1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15" dirty="0">
                <a:solidFill>
                  <a:srgbClr val="FFFFFF"/>
                </a:solidFill>
                <a:latin typeface="Trebuchet MS"/>
                <a:cs typeface="Trebuchet MS"/>
              </a:rPr>
              <a:t>both</a:t>
            </a:r>
            <a:r>
              <a:rPr sz="1050" b="1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5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60" dirty="0">
                <a:solidFill>
                  <a:srgbClr val="FFFFFF"/>
                </a:solidFill>
                <a:latin typeface="Trebuchet MS"/>
                <a:cs typeface="Trebuchet MS"/>
              </a:rPr>
              <a:t>significance</a:t>
            </a:r>
            <a:r>
              <a:rPr sz="1050" b="1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dirty="0">
                <a:solidFill>
                  <a:srgbClr val="FFFFFF"/>
                </a:solidFill>
                <a:latin typeface="Trebuchet MS"/>
                <a:cs typeface="Trebuchet MS"/>
              </a:rPr>
              <a:t>test  </a:t>
            </a:r>
            <a:r>
              <a:rPr sz="1050" b="1" spc="5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050" b="1" spc="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050" b="1" spc="45" dirty="0">
                <a:solidFill>
                  <a:srgbClr val="FFFFFF"/>
                </a:solidFill>
                <a:latin typeface="Trebuchet MS"/>
                <a:cs typeface="Trebuchet MS"/>
              </a:rPr>
              <a:t>multi-collinearity</a:t>
            </a:r>
            <a:r>
              <a:rPr sz="105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-5" dirty="0">
                <a:solidFill>
                  <a:srgbClr val="FFFFFF"/>
                </a:solidFill>
                <a:latin typeface="Trebuchet MS"/>
                <a:cs typeface="Trebuchet MS"/>
              </a:rPr>
              <a:t>test.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4236" y="2299716"/>
            <a:ext cx="9423400" cy="4204970"/>
            <a:chOff x="364236" y="2299716"/>
            <a:chExt cx="9423400" cy="4204970"/>
          </a:xfrm>
        </p:grpSpPr>
        <p:sp>
          <p:nvSpPr>
            <p:cNvPr id="10" name="object 10"/>
            <p:cNvSpPr/>
            <p:nvPr/>
          </p:nvSpPr>
          <p:spPr>
            <a:xfrm>
              <a:off x="364236" y="3912108"/>
              <a:ext cx="4517136" cy="25923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69407" y="2327148"/>
              <a:ext cx="2316479" cy="30251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68183" y="2299716"/>
              <a:ext cx="2217420" cy="30449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20968" y="5539739"/>
              <a:ext cx="3549650" cy="666115"/>
            </a:xfrm>
            <a:custGeom>
              <a:avLst/>
              <a:gdLst/>
              <a:ahLst/>
              <a:cxnLst/>
              <a:rect l="l" t="t" r="r" b="b"/>
              <a:pathLst>
                <a:path w="3549650" h="666114">
                  <a:moveTo>
                    <a:pt x="3438143" y="665987"/>
                  </a:moveTo>
                  <a:lnTo>
                    <a:pt x="111252" y="665987"/>
                  </a:lnTo>
                  <a:lnTo>
                    <a:pt x="67508" y="657391"/>
                  </a:lnTo>
                  <a:lnTo>
                    <a:pt x="32194" y="633793"/>
                  </a:lnTo>
                  <a:lnTo>
                    <a:pt x="8596" y="598479"/>
                  </a:lnTo>
                  <a:lnTo>
                    <a:pt x="0" y="554735"/>
                  </a:lnTo>
                  <a:lnTo>
                    <a:pt x="0" y="111251"/>
                  </a:lnTo>
                  <a:lnTo>
                    <a:pt x="8596" y="68151"/>
                  </a:lnTo>
                  <a:lnTo>
                    <a:pt x="32194" y="32765"/>
                  </a:lnTo>
                  <a:lnTo>
                    <a:pt x="67508" y="8810"/>
                  </a:lnTo>
                  <a:lnTo>
                    <a:pt x="111252" y="0"/>
                  </a:lnTo>
                  <a:lnTo>
                    <a:pt x="3438143" y="0"/>
                  </a:lnTo>
                  <a:lnTo>
                    <a:pt x="3481887" y="8810"/>
                  </a:lnTo>
                  <a:lnTo>
                    <a:pt x="3517201" y="32765"/>
                  </a:lnTo>
                  <a:lnTo>
                    <a:pt x="3540799" y="68151"/>
                  </a:lnTo>
                  <a:lnTo>
                    <a:pt x="3549396" y="111251"/>
                  </a:lnTo>
                  <a:lnTo>
                    <a:pt x="3549396" y="554735"/>
                  </a:lnTo>
                  <a:lnTo>
                    <a:pt x="3540799" y="598479"/>
                  </a:lnTo>
                  <a:lnTo>
                    <a:pt x="3517201" y="633793"/>
                  </a:lnTo>
                  <a:lnTo>
                    <a:pt x="3481887" y="657391"/>
                  </a:lnTo>
                  <a:lnTo>
                    <a:pt x="3438143" y="665987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04203" y="5524500"/>
              <a:ext cx="3583304" cy="696595"/>
            </a:xfrm>
            <a:custGeom>
              <a:avLst/>
              <a:gdLst/>
              <a:ahLst/>
              <a:cxnLst/>
              <a:rect l="l" t="t" r="r" b="b"/>
              <a:pathLst>
                <a:path w="3583304" h="696595">
                  <a:moveTo>
                    <a:pt x="3468624" y="696468"/>
                  </a:moveTo>
                  <a:lnTo>
                    <a:pt x="115824" y="696468"/>
                  </a:lnTo>
                  <a:lnTo>
                    <a:pt x="102108" y="694944"/>
                  </a:lnTo>
                  <a:lnTo>
                    <a:pt x="89916" y="691896"/>
                  </a:lnTo>
                  <a:lnTo>
                    <a:pt x="79248" y="687324"/>
                  </a:lnTo>
                  <a:lnTo>
                    <a:pt x="67056" y="682752"/>
                  </a:lnTo>
                  <a:lnTo>
                    <a:pt x="30480" y="652272"/>
                  </a:lnTo>
                  <a:lnTo>
                    <a:pt x="6096" y="609600"/>
                  </a:lnTo>
                  <a:lnTo>
                    <a:pt x="1524" y="583692"/>
                  </a:lnTo>
                  <a:lnTo>
                    <a:pt x="0" y="571500"/>
                  </a:lnTo>
                  <a:lnTo>
                    <a:pt x="0" y="126492"/>
                  </a:lnTo>
                  <a:lnTo>
                    <a:pt x="3048" y="102108"/>
                  </a:lnTo>
                  <a:lnTo>
                    <a:pt x="21336" y="56388"/>
                  </a:lnTo>
                  <a:lnTo>
                    <a:pt x="56388" y="22860"/>
                  </a:lnTo>
                  <a:lnTo>
                    <a:pt x="67056" y="15240"/>
                  </a:lnTo>
                  <a:lnTo>
                    <a:pt x="88392" y="6096"/>
                  </a:lnTo>
                  <a:lnTo>
                    <a:pt x="100584" y="3048"/>
                  </a:lnTo>
                  <a:lnTo>
                    <a:pt x="114300" y="1524"/>
                  </a:lnTo>
                  <a:lnTo>
                    <a:pt x="126492" y="0"/>
                  </a:lnTo>
                  <a:lnTo>
                    <a:pt x="3467100" y="0"/>
                  </a:lnTo>
                  <a:lnTo>
                    <a:pt x="3480816" y="3048"/>
                  </a:lnTo>
                  <a:lnTo>
                    <a:pt x="3525012" y="21336"/>
                  </a:lnTo>
                  <a:lnTo>
                    <a:pt x="3539337" y="32004"/>
                  </a:lnTo>
                  <a:lnTo>
                    <a:pt x="118872" y="32004"/>
                  </a:lnTo>
                  <a:lnTo>
                    <a:pt x="108204" y="33528"/>
                  </a:lnTo>
                  <a:lnTo>
                    <a:pt x="67056" y="53340"/>
                  </a:lnTo>
                  <a:lnTo>
                    <a:pt x="39624" y="88392"/>
                  </a:lnTo>
                  <a:lnTo>
                    <a:pt x="32004" y="115824"/>
                  </a:lnTo>
                  <a:lnTo>
                    <a:pt x="32004" y="579120"/>
                  </a:lnTo>
                  <a:lnTo>
                    <a:pt x="33528" y="589788"/>
                  </a:lnTo>
                  <a:lnTo>
                    <a:pt x="36576" y="597408"/>
                  </a:lnTo>
                  <a:lnTo>
                    <a:pt x="42672" y="615696"/>
                  </a:lnTo>
                  <a:lnTo>
                    <a:pt x="48768" y="623316"/>
                  </a:lnTo>
                  <a:lnTo>
                    <a:pt x="53340" y="630936"/>
                  </a:lnTo>
                  <a:lnTo>
                    <a:pt x="65532" y="643128"/>
                  </a:lnTo>
                  <a:lnTo>
                    <a:pt x="99060" y="661416"/>
                  </a:lnTo>
                  <a:lnTo>
                    <a:pt x="128016" y="665988"/>
                  </a:lnTo>
                  <a:lnTo>
                    <a:pt x="3539032" y="665988"/>
                  </a:lnTo>
                  <a:lnTo>
                    <a:pt x="3537204" y="667512"/>
                  </a:lnTo>
                  <a:lnTo>
                    <a:pt x="3526536" y="675132"/>
                  </a:lnTo>
                  <a:lnTo>
                    <a:pt x="3505200" y="687324"/>
                  </a:lnTo>
                  <a:lnTo>
                    <a:pt x="3494532" y="691896"/>
                  </a:lnTo>
                  <a:lnTo>
                    <a:pt x="3482340" y="694944"/>
                  </a:lnTo>
                  <a:lnTo>
                    <a:pt x="3468624" y="696468"/>
                  </a:lnTo>
                  <a:close/>
                </a:path>
                <a:path w="3583304" h="696595">
                  <a:moveTo>
                    <a:pt x="3539032" y="665988"/>
                  </a:moveTo>
                  <a:lnTo>
                    <a:pt x="3464052" y="665988"/>
                  </a:lnTo>
                  <a:lnTo>
                    <a:pt x="3474720" y="664464"/>
                  </a:lnTo>
                  <a:lnTo>
                    <a:pt x="3482340" y="661416"/>
                  </a:lnTo>
                  <a:lnTo>
                    <a:pt x="3500628" y="655320"/>
                  </a:lnTo>
                  <a:lnTo>
                    <a:pt x="3508248" y="649224"/>
                  </a:lnTo>
                  <a:lnTo>
                    <a:pt x="3515868" y="644652"/>
                  </a:lnTo>
                  <a:lnTo>
                    <a:pt x="3543300" y="608076"/>
                  </a:lnTo>
                  <a:lnTo>
                    <a:pt x="3550920" y="580644"/>
                  </a:lnTo>
                  <a:lnTo>
                    <a:pt x="3550920" y="117348"/>
                  </a:lnTo>
                  <a:lnTo>
                    <a:pt x="3535680" y="74676"/>
                  </a:lnTo>
                  <a:lnTo>
                    <a:pt x="3509772" y="48768"/>
                  </a:lnTo>
                  <a:lnTo>
                    <a:pt x="3502152" y="42672"/>
                  </a:lnTo>
                  <a:lnTo>
                    <a:pt x="3493008" y="39624"/>
                  </a:lnTo>
                  <a:lnTo>
                    <a:pt x="3485388" y="36576"/>
                  </a:lnTo>
                  <a:lnTo>
                    <a:pt x="3476244" y="33528"/>
                  </a:lnTo>
                  <a:lnTo>
                    <a:pt x="3465576" y="32004"/>
                  </a:lnTo>
                  <a:lnTo>
                    <a:pt x="3539337" y="32004"/>
                  </a:lnTo>
                  <a:lnTo>
                    <a:pt x="3572256" y="76200"/>
                  </a:lnTo>
                  <a:lnTo>
                    <a:pt x="3582924" y="126492"/>
                  </a:lnTo>
                  <a:lnTo>
                    <a:pt x="3582924" y="569976"/>
                  </a:lnTo>
                  <a:lnTo>
                    <a:pt x="3581400" y="582168"/>
                  </a:lnTo>
                  <a:lnTo>
                    <a:pt x="3579876" y="595884"/>
                  </a:lnTo>
                  <a:lnTo>
                    <a:pt x="3561588" y="640080"/>
                  </a:lnTo>
                  <a:lnTo>
                    <a:pt x="3546348" y="659892"/>
                  </a:lnTo>
                  <a:lnTo>
                    <a:pt x="3539032" y="665988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316506" y="5612340"/>
            <a:ext cx="3066415" cy="514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1899"/>
              </a:lnSpc>
              <a:spcBef>
                <a:spcPts val="95"/>
              </a:spcBef>
              <a:buSzPct val="90476"/>
              <a:buFont typeface="Arial"/>
              <a:buChar char="•"/>
              <a:tabLst>
                <a:tab pos="60960" algn="l"/>
              </a:tabLst>
            </a:pPr>
            <a:r>
              <a:rPr sz="1050" b="1" spc="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50" b="1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10" dirty="0">
                <a:solidFill>
                  <a:srgbClr val="FFFFFF"/>
                </a:solidFill>
                <a:latin typeface="Trebuchet MS"/>
                <a:cs typeface="Trebuchet MS"/>
              </a:rPr>
              <a:t>heat</a:t>
            </a:r>
            <a:r>
              <a:rPr sz="1050" b="1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80" dirty="0">
                <a:solidFill>
                  <a:srgbClr val="FFFFFF"/>
                </a:solidFill>
                <a:latin typeface="Trebuchet MS"/>
                <a:cs typeface="Trebuchet MS"/>
              </a:rPr>
              <a:t>map</a:t>
            </a:r>
            <a:r>
              <a:rPr sz="1050" b="1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5" dirty="0">
                <a:solidFill>
                  <a:srgbClr val="FFFFFF"/>
                </a:solidFill>
                <a:latin typeface="Trebuchet MS"/>
                <a:cs typeface="Trebuchet MS"/>
              </a:rPr>
              <a:t>consisting</a:t>
            </a:r>
            <a:r>
              <a:rPr sz="1050" b="1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050" b="1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5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45" dirty="0">
                <a:solidFill>
                  <a:srgbClr val="FFFFFF"/>
                </a:solidFill>
                <a:latin typeface="Trebuchet MS"/>
                <a:cs typeface="Trebuchet MS"/>
              </a:rPr>
              <a:t>final</a:t>
            </a:r>
            <a:r>
              <a:rPr sz="1050" b="1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-30" dirty="0">
                <a:solidFill>
                  <a:srgbClr val="FFFFFF"/>
                </a:solidFill>
                <a:latin typeface="Trebuchet MS"/>
                <a:cs typeface="Trebuchet MS"/>
              </a:rPr>
              <a:t>16</a:t>
            </a:r>
            <a:r>
              <a:rPr sz="1050" b="1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25" dirty="0">
                <a:solidFill>
                  <a:srgbClr val="FFFFFF"/>
                </a:solidFill>
                <a:latin typeface="Trebuchet MS"/>
                <a:cs typeface="Trebuchet MS"/>
              </a:rPr>
              <a:t>features  </a:t>
            </a:r>
            <a:r>
              <a:rPr sz="1050" b="1" spc="35" dirty="0">
                <a:solidFill>
                  <a:srgbClr val="FFFFFF"/>
                </a:solidFill>
                <a:latin typeface="Trebuchet MS"/>
                <a:cs typeface="Trebuchet MS"/>
              </a:rPr>
              <a:t>proves</a:t>
            </a:r>
            <a:r>
              <a:rPr sz="1050" b="1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050" b="1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1050" b="1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8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050" b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35" dirty="0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sz="105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5" dirty="0">
                <a:solidFill>
                  <a:srgbClr val="FFFFFF"/>
                </a:solidFill>
                <a:latin typeface="Trebuchet MS"/>
                <a:cs typeface="Trebuchet MS"/>
              </a:rPr>
              <a:t>significant</a:t>
            </a:r>
            <a:r>
              <a:rPr sz="1050" b="1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35" dirty="0">
                <a:solidFill>
                  <a:srgbClr val="FFFFFF"/>
                </a:solidFill>
                <a:latin typeface="Trebuchet MS"/>
                <a:cs typeface="Trebuchet MS"/>
              </a:rPr>
              <a:t>correlation  </a:t>
            </a:r>
            <a:r>
              <a:rPr sz="1050" b="1" spc="10" dirty="0">
                <a:solidFill>
                  <a:srgbClr val="FFFFFF"/>
                </a:solidFill>
                <a:latin typeface="Trebuchet MS"/>
                <a:cs typeface="Trebuchet MS"/>
              </a:rPr>
              <a:t>between </a:t>
            </a:r>
            <a:r>
              <a:rPr sz="1050" b="1" spc="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050" b="1" spc="30" dirty="0">
                <a:solidFill>
                  <a:srgbClr val="FFFFFF"/>
                </a:solidFill>
                <a:latin typeface="Trebuchet MS"/>
                <a:cs typeface="Trebuchet MS"/>
              </a:rPr>
              <a:t>independent</a:t>
            </a:r>
            <a:r>
              <a:rPr sz="105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Trebuchet MS"/>
                <a:cs typeface="Trebuchet MS"/>
              </a:rPr>
              <a:t>variables.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340096" y="5655564"/>
            <a:ext cx="460375" cy="431800"/>
            <a:chOff x="5340096" y="5655564"/>
            <a:chExt cx="460375" cy="431800"/>
          </a:xfrm>
        </p:grpSpPr>
        <p:sp>
          <p:nvSpPr>
            <p:cNvPr id="17" name="object 17"/>
            <p:cNvSpPr/>
            <p:nvPr/>
          </p:nvSpPr>
          <p:spPr>
            <a:xfrm>
              <a:off x="5362956" y="5670804"/>
              <a:ext cx="399415" cy="401320"/>
            </a:xfrm>
            <a:custGeom>
              <a:avLst/>
              <a:gdLst/>
              <a:ahLst/>
              <a:cxnLst/>
              <a:rect l="l" t="t" r="r" b="b"/>
              <a:pathLst>
                <a:path w="399414" h="401320">
                  <a:moveTo>
                    <a:pt x="399288" y="400812"/>
                  </a:moveTo>
                  <a:lnTo>
                    <a:pt x="199644" y="400812"/>
                  </a:lnTo>
                  <a:lnTo>
                    <a:pt x="0" y="199644"/>
                  </a:lnTo>
                  <a:lnTo>
                    <a:pt x="199644" y="0"/>
                  </a:lnTo>
                  <a:lnTo>
                    <a:pt x="399288" y="0"/>
                  </a:lnTo>
                  <a:lnTo>
                    <a:pt x="199644" y="199644"/>
                  </a:lnTo>
                  <a:lnTo>
                    <a:pt x="399288" y="400812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40096" y="5655564"/>
              <a:ext cx="460375" cy="431800"/>
            </a:xfrm>
            <a:custGeom>
              <a:avLst/>
              <a:gdLst/>
              <a:ahLst/>
              <a:cxnLst/>
              <a:rect l="l" t="t" r="r" b="b"/>
              <a:pathLst>
                <a:path w="460375" h="431800">
                  <a:moveTo>
                    <a:pt x="460248" y="431292"/>
                  </a:moveTo>
                  <a:lnTo>
                    <a:pt x="214884" y="431292"/>
                  </a:lnTo>
                  <a:lnTo>
                    <a:pt x="0" y="214884"/>
                  </a:lnTo>
                  <a:lnTo>
                    <a:pt x="214884" y="0"/>
                  </a:lnTo>
                  <a:lnTo>
                    <a:pt x="460248" y="0"/>
                  </a:lnTo>
                  <a:lnTo>
                    <a:pt x="455676" y="4572"/>
                  </a:lnTo>
                  <a:lnTo>
                    <a:pt x="411480" y="4572"/>
                  </a:lnTo>
                  <a:lnTo>
                    <a:pt x="389989" y="25908"/>
                  </a:lnTo>
                  <a:lnTo>
                    <a:pt x="233172" y="25908"/>
                  </a:lnTo>
                  <a:lnTo>
                    <a:pt x="222504" y="30480"/>
                  </a:lnTo>
                  <a:lnTo>
                    <a:pt x="228634" y="30480"/>
                  </a:lnTo>
                  <a:lnTo>
                    <a:pt x="56214" y="204216"/>
                  </a:lnTo>
                  <a:lnTo>
                    <a:pt x="33528" y="204216"/>
                  </a:lnTo>
                  <a:lnTo>
                    <a:pt x="33528" y="227076"/>
                  </a:lnTo>
                  <a:lnTo>
                    <a:pt x="56388" y="227076"/>
                  </a:lnTo>
                  <a:lnTo>
                    <a:pt x="228600" y="399288"/>
                  </a:lnTo>
                  <a:lnTo>
                    <a:pt x="222504" y="399288"/>
                  </a:lnTo>
                  <a:lnTo>
                    <a:pt x="233172" y="403860"/>
                  </a:lnTo>
                  <a:lnTo>
                    <a:pt x="388620" y="403860"/>
                  </a:lnTo>
                  <a:lnTo>
                    <a:pt x="411480" y="426720"/>
                  </a:lnTo>
                  <a:lnTo>
                    <a:pt x="455676" y="426720"/>
                  </a:lnTo>
                  <a:lnTo>
                    <a:pt x="460248" y="431292"/>
                  </a:lnTo>
                  <a:close/>
                </a:path>
                <a:path w="460375" h="431800">
                  <a:moveTo>
                    <a:pt x="411480" y="426720"/>
                  </a:moveTo>
                  <a:lnTo>
                    <a:pt x="199644" y="214884"/>
                  </a:lnTo>
                  <a:lnTo>
                    <a:pt x="411480" y="4572"/>
                  </a:lnTo>
                  <a:lnTo>
                    <a:pt x="422148" y="30480"/>
                  </a:lnTo>
                  <a:lnTo>
                    <a:pt x="429768" y="30480"/>
                  </a:lnTo>
                  <a:lnTo>
                    <a:pt x="256032" y="204216"/>
                  </a:lnTo>
                  <a:lnTo>
                    <a:pt x="233172" y="204216"/>
                  </a:lnTo>
                  <a:lnTo>
                    <a:pt x="233172" y="227076"/>
                  </a:lnTo>
                  <a:lnTo>
                    <a:pt x="256032" y="227076"/>
                  </a:lnTo>
                  <a:lnTo>
                    <a:pt x="428244" y="399288"/>
                  </a:lnTo>
                  <a:lnTo>
                    <a:pt x="422148" y="399288"/>
                  </a:lnTo>
                  <a:lnTo>
                    <a:pt x="411480" y="426720"/>
                  </a:lnTo>
                  <a:close/>
                </a:path>
                <a:path w="460375" h="431800">
                  <a:moveTo>
                    <a:pt x="429768" y="30480"/>
                  </a:moveTo>
                  <a:lnTo>
                    <a:pt x="422148" y="30480"/>
                  </a:lnTo>
                  <a:lnTo>
                    <a:pt x="411480" y="4572"/>
                  </a:lnTo>
                  <a:lnTo>
                    <a:pt x="455676" y="4572"/>
                  </a:lnTo>
                  <a:lnTo>
                    <a:pt x="429768" y="30480"/>
                  </a:lnTo>
                  <a:close/>
                </a:path>
                <a:path w="460375" h="431800">
                  <a:moveTo>
                    <a:pt x="228634" y="30480"/>
                  </a:moveTo>
                  <a:lnTo>
                    <a:pt x="222504" y="30480"/>
                  </a:lnTo>
                  <a:lnTo>
                    <a:pt x="233172" y="25908"/>
                  </a:lnTo>
                  <a:lnTo>
                    <a:pt x="228634" y="30480"/>
                  </a:lnTo>
                  <a:close/>
                </a:path>
                <a:path w="460375" h="431800">
                  <a:moveTo>
                    <a:pt x="385384" y="30480"/>
                  </a:moveTo>
                  <a:lnTo>
                    <a:pt x="228634" y="30480"/>
                  </a:lnTo>
                  <a:lnTo>
                    <a:pt x="233172" y="25908"/>
                  </a:lnTo>
                  <a:lnTo>
                    <a:pt x="389989" y="25908"/>
                  </a:lnTo>
                  <a:lnTo>
                    <a:pt x="385384" y="30480"/>
                  </a:lnTo>
                  <a:close/>
                </a:path>
                <a:path w="460375" h="431800">
                  <a:moveTo>
                    <a:pt x="33528" y="227076"/>
                  </a:moveTo>
                  <a:lnTo>
                    <a:pt x="33528" y="204216"/>
                  </a:lnTo>
                  <a:lnTo>
                    <a:pt x="44914" y="215602"/>
                  </a:lnTo>
                  <a:lnTo>
                    <a:pt x="33528" y="227076"/>
                  </a:lnTo>
                  <a:close/>
                </a:path>
                <a:path w="460375" h="431800">
                  <a:moveTo>
                    <a:pt x="44914" y="215602"/>
                  </a:moveTo>
                  <a:lnTo>
                    <a:pt x="33528" y="204216"/>
                  </a:lnTo>
                  <a:lnTo>
                    <a:pt x="56214" y="204216"/>
                  </a:lnTo>
                  <a:lnTo>
                    <a:pt x="44914" y="215602"/>
                  </a:lnTo>
                  <a:close/>
                </a:path>
                <a:path w="460375" h="431800">
                  <a:moveTo>
                    <a:pt x="233172" y="227076"/>
                  </a:moveTo>
                  <a:lnTo>
                    <a:pt x="233172" y="204216"/>
                  </a:lnTo>
                  <a:lnTo>
                    <a:pt x="244602" y="215646"/>
                  </a:lnTo>
                  <a:lnTo>
                    <a:pt x="233172" y="227076"/>
                  </a:lnTo>
                  <a:close/>
                </a:path>
                <a:path w="460375" h="431800">
                  <a:moveTo>
                    <a:pt x="244602" y="215646"/>
                  </a:moveTo>
                  <a:lnTo>
                    <a:pt x="233172" y="204216"/>
                  </a:lnTo>
                  <a:lnTo>
                    <a:pt x="256032" y="204216"/>
                  </a:lnTo>
                  <a:lnTo>
                    <a:pt x="244602" y="215646"/>
                  </a:lnTo>
                  <a:close/>
                </a:path>
                <a:path w="460375" h="431800">
                  <a:moveTo>
                    <a:pt x="56388" y="227076"/>
                  </a:moveTo>
                  <a:lnTo>
                    <a:pt x="33528" y="227076"/>
                  </a:lnTo>
                  <a:lnTo>
                    <a:pt x="44914" y="215602"/>
                  </a:lnTo>
                  <a:lnTo>
                    <a:pt x="56388" y="227076"/>
                  </a:lnTo>
                  <a:close/>
                </a:path>
                <a:path w="460375" h="431800">
                  <a:moveTo>
                    <a:pt x="256032" y="227076"/>
                  </a:moveTo>
                  <a:lnTo>
                    <a:pt x="233172" y="227076"/>
                  </a:lnTo>
                  <a:lnTo>
                    <a:pt x="244602" y="215646"/>
                  </a:lnTo>
                  <a:lnTo>
                    <a:pt x="256032" y="227076"/>
                  </a:lnTo>
                  <a:close/>
                </a:path>
                <a:path w="460375" h="431800">
                  <a:moveTo>
                    <a:pt x="233172" y="403860"/>
                  </a:moveTo>
                  <a:lnTo>
                    <a:pt x="222504" y="399288"/>
                  </a:lnTo>
                  <a:lnTo>
                    <a:pt x="228600" y="399288"/>
                  </a:lnTo>
                  <a:lnTo>
                    <a:pt x="233172" y="403860"/>
                  </a:lnTo>
                  <a:close/>
                </a:path>
                <a:path w="460375" h="431800">
                  <a:moveTo>
                    <a:pt x="388620" y="403860"/>
                  </a:moveTo>
                  <a:lnTo>
                    <a:pt x="233172" y="403860"/>
                  </a:lnTo>
                  <a:lnTo>
                    <a:pt x="228600" y="399288"/>
                  </a:lnTo>
                  <a:lnTo>
                    <a:pt x="384048" y="399288"/>
                  </a:lnTo>
                  <a:lnTo>
                    <a:pt x="388620" y="403860"/>
                  </a:lnTo>
                  <a:close/>
                </a:path>
                <a:path w="460375" h="431800">
                  <a:moveTo>
                    <a:pt x="455676" y="426720"/>
                  </a:moveTo>
                  <a:lnTo>
                    <a:pt x="411480" y="426720"/>
                  </a:lnTo>
                  <a:lnTo>
                    <a:pt x="422148" y="399288"/>
                  </a:lnTo>
                  <a:lnTo>
                    <a:pt x="428244" y="399288"/>
                  </a:lnTo>
                  <a:lnTo>
                    <a:pt x="455676" y="426720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75003"/>
            <a:ext cx="9878695" cy="5425440"/>
            <a:chOff x="0" y="1175003"/>
            <a:chExt cx="9878695" cy="5425440"/>
          </a:xfrm>
        </p:grpSpPr>
        <p:sp>
          <p:nvSpPr>
            <p:cNvPr id="3" name="object 3"/>
            <p:cNvSpPr/>
            <p:nvPr/>
          </p:nvSpPr>
          <p:spPr>
            <a:xfrm>
              <a:off x="0" y="1207007"/>
              <a:ext cx="1048512" cy="6705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7700" y="2234183"/>
              <a:ext cx="8801100" cy="7620"/>
            </a:xfrm>
            <a:custGeom>
              <a:avLst/>
              <a:gdLst/>
              <a:ahLst/>
              <a:cxnLst/>
              <a:rect l="l" t="t" r="r" b="b"/>
              <a:pathLst>
                <a:path w="8801100" h="7619">
                  <a:moveTo>
                    <a:pt x="8801100" y="7619"/>
                  </a:moveTo>
                  <a:lnTo>
                    <a:pt x="0" y="7619"/>
                  </a:lnTo>
                  <a:lnTo>
                    <a:pt x="0" y="0"/>
                  </a:lnTo>
                  <a:lnTo>
                    <a:pt x="8801100" y="0"/>
                  </a:lnTo>
                  <a:lnTo>
                    <a:pt x="8801100" y="7619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79219" y="1892807"/>
              <a:ext cx="8106156" cy="2834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5800" y="2534411"/>
              <a:ext cx="3827145" cy="1275715"/>
            </a:xfrm>
            <a:custGeom>
              <a:avLst/>
              <a:gdLst/>
              <a:ahLst/>
              <a:cxnLst/>
              <a:rect l="l" t="t" r="r" b="b"/>
              <a:pathLst>
                <a:path w="3827145" h="1275714">
                  <a:moveTo>
                    <a:pt x="3613404" y="1275588"/>
                  </a:moveTo>
                  <a:lnTo>
                    <a:pt x="211836" y="1275588"/>
                  </a:lnTo>
                  <a:lnTo>
                    <a:pt x="163152" y="1269927"/>
                  </a:lnTo>
                  <a:lnTo>
                    <a:pt x="118520" y="1253816"/>
                  </a:lnTo>
                  <a:lnTo>
                    <a:pt x="79194" y="1228561"/>
                  </a:lnTo>
                  <a:lnTo>
                    <a:pt x="46426" y="1195469"/>
                  </a:lnTo>
                  <a:lnTo>
                    <a:pt x="21469" y="1155845"/>
                  </a:lnTo>
                  <a:lnTo>
                    <a:pt x="5576" y="1110995"/>
                  </a:lnTo>
                  <a:lnTo>
                    <a:pt x="0" y="1062228"/>
                  </a:lnTo>
                  <a:lnTo>
                    <a:pt x="0" y="213360"/>
                  </a:lnTo>
                  <a:lnTo>
                    <a:pt x="5576" y="164592"/>
                  </a:lnTo>
                  <a:lnTo>
                    <a:pt x="21469" y="119742"/>
                  </a:lnTo>
                  <a:lnTo>
                    <a:pt x="46426" y="80118"/>
                  </a:lnTo>
                  <a:lnTo>
                    <a:pt x="79194" y="47026"/>
                  </a:lnTo>
                  <a:lnTo>
                    <a:pt x="118520" y="21771"/>
                  </a:lnTo>
                  <a:lnTo>
                    <a:pt x="163152" y="5660"/>
                  </a:lnTo>
                  <a:lnTo>
                    <a:pt x="211836" y="0"/>
                  </a:lnTo>
                  <a:lnTo>
                    <a:pt x="3613404" y="0"/>
                  </a:lnTo>
                  <a:lnTo>
                    <a:pt x="3662172" y="5660"/>
                  </a:lnTo>
                  <a:lnTo>
                    <a:pt x="3707021" y="21771"/>
                  </a:lnTo>
                  <a:lnTo>
                    <a:pt x="3746645" y="47026"/>
                  </a:lnTo>
                  <a:lnTo>
                    <a:pt x="3779737" y="80118"/>
                  </a:lnTo>
                  <a:lnTo>
                    <a:pt x="3804992" y="119742"/>
                  </a:lnTo>
                  <a:lnTo>
                    <a:pt x="3821103" y="164592"/>
                  </a:lnTo>
                  <a:lnTo>
                    <a:pt x="3826764" y="213360"/>
                  </a:lnTo>
                  <a:lnTo>
                    <a:pt x="3826764" y="1062228"/>
                  </a:lnTo>
                  <a:lnTo>
                    <a:pt x="3821103" y="1110996"/>
                  </a:lnTo>
                  <a:lnTo>
                    <a:pt x="3804992" y="1155845"/>
                  </a:lnTo>
                  <a:lnTo>
                    <a:pt x="3779737" y="1195469"/>
                  </a:lnTo>
                  <a:lnTo>
                    <a:pt x="3746645" y="1228561"/>
                  </a:lnTo>
                  <a:lnTo>
                    <a:pt x="3707021" y="1253816"/>
                  </a:lnTo>
                  <a:lnTo>
                    <a:pt x="3662171" y="1269927"/>
                  </a:lnTo>
                  <a:lnTo>
                    <a:pt x="3613404" y="1275588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0559" y="2519171"/>
              <a:ext cx="3857625" cy="1306195"/>
            </a:xfrm>
            <a:custGeom>
              <a:avLst/>
              <a:gdLst/>
              <a:ahLst/>
              <a:cxnLst/>
              <a:rect l="l" t="t" r="r" b="b"/>
              <a:pathLst>
                <a:path w="3857625" h="1306195">
                  <a:moveTo>
                    <a:pt x="3630168" y="1306068"/>
                  </a:moveTo>
                  <a:lnTo>
                    <a:pt x="227076" y="1306068"/>
                  </a:lnTo>
                  <a:lnTo>
                    <a:pt x="205740" y="1304544"/>
                  </a:lnTo>
                  <a:lnTo>
                    <a:pt x="160020" y="1296924"/>
                  </a:lnTo>
                  <a:lnTo>
                    <a:pt x="118872" y="1278636"/>
                  </a:lnTo>
                  <a:lnTo>
                    <a:pt x="82296" y="1254252"/>
                  </a:lnTo>
                  <a:lnTo>
                    <a:pt x="51816" y="1223772"/>
                  </a:lnTo>
                  <a:lnTo>
                    <a:pt x="27432" y="1187196"/>
                  </a:lnTo>
                  <a:lnTo>
                    <a:pt x="9144" y="1146048"/>
                  </a:lnTo>
                  <a:lnTo>
                    <a:pt x="0" y="1101852"/>
                  </a:lnTo>
                  <a:lnTo>
                    <a:pt x="0" y="205740"/>
                  </a:lnTo>
                  <a:lnTo>
                    <a:pt x="9144" y="161544"/>
                  </a:lnTo>
                  <a:lnTo>
                    <a:pt x="25908" y="120396"/>
                  </a:lnTo>
                  <a:lnTo>
                    <a:pt x="50292" y="83820"/>
                  </a:lnTo>
                  <a:lnTo>
                    <a:pt x="82296" y="51816"/>
                  </a:lnTo>
                  <a:lnTo>
                    <a:pt x="118872" y="27432"/>
                  </a:lnTo>
                  <a:lnTo>
                    <a:pt x="158496" y="10668"/>
                  </a:lnTo>
                  <a:lnTo>
                    <a:pt x="204216" y="1524"/>
                  </a:lnTo>
                  <a:lnTo>
                    <a:pt x="227076" y="0"/>
                  </a:lnTo>
                  <a:lnTo>
                    <a:pt x="3628644" y="0"/>
                  </a:lnTo>
                  <a:lnTo>
                    <a:pt x="3674364" y="4572"/>
                  </a:lnTo>
                  <a:lnTo>
                    <a:pt x="3717036" y="18288"/>
                  </a:lnTo>
                  <a:lnTo>
                    <a:pt x="3745338" y="32004"/>
                  </a:lnTo>
                  <a:lnTo>
                    <a:pt x="208788" y="32004"/>
                  </a:lnTo>
                  <a:lnTo>
                    <a:pt x="188976" y="35052"/>
                  </a:lnTo>
                  <a:lnTo>
                    <a:pt x="169164" y="39624"/>
                  </a:lnTo>
                  <a:lnTo>
                    <a:pt x="152400" y="47244"/>
                  </a:lnTo>
                  <a:lnTo>
                    <a:pt x="134112" y="54864"/>
                  </a:lnTo>
                  <a:lnTo>
                    <a:pt x="88392" y="88392"/>
                  </a:lnTo>
                  <a:lnTo>
                    <a:pt x="54864" y="134112"/>
                  </a:lnTo>
                  <a:lnTo>
                    <a:pt x="39624" y="169164"/>
                  </a:lnTo>
                  <a:lnTo>
                    <a:pt x="32004" y="207264"/>
                  </a:lnTo>
                  <a:lnTo>
                    <a:pt x="30480" y="1077468"/>
                  </a:lnTo>
                  <a:lnTo>
                    <a:pt x="32004" y="1097280"/>
                  </a:lnTo>
                  <a:lnTo>
                    <a:pt x="39624" y="1135380"/>
                  </a:lnTo>
                  <a:lnTo>
                    <a:pt x="64008" y="1187196"/>
                  </a:lnTo>
                  <a:lnTo>
                    <a:pt x="102108" y="1229868"/>
                  </a:lnTo>
                  <a:lnTo>
                    <a:pt x="150876" y="1258824"/>
                  </a:lnTo>
                  <a:lnTo>
                    <a:pt x="167640" y="1266444"/>
                  </a:lnTo>
                  <a:lnTo>
                    <a:pt x="187452" y="1271016"/>
                  </a:lnTo>
                  <a:lnTo>
                    <a:pt x="207264" y="1274064"/>
                  </a:lnTo>
                  <a:lnTo>
                    <a:pt x="3742944" y="1275588"/>
                  </a:lnTo>
                  <a:lnTo>
                    <a:pt x="3738372" y="1278636"/>
                  </a:lnTo>
                  <a:lnTo>
                    <a:pt x="3718560" y="1287780"/>
                  </a:lnTo>
                  <a:lnTo>
                    <a:pt x="3697224" y="1295400"/>
                  </a:lnTo>
                  <a:lnTo>
                    <a:pt x="3675888" y="1301496"/>
                  </a:lnTo>
                  <a:lnTo>
                    <a:pt x="3653028" y="1304544"/>
                  </a:lnTo>
                  <a:lnTo>
                    <a:pt x="3630168" y="1306068"/>
                  </a:lnTo>
                  <a:close/>
                </a:path>
                <a:path w="3857625" h="1306195">
                  <a:moveTo>
                    <a:pt x="3742944" y="1275588"/>
                  </a:moveTo>
                  <a:lnTo>
                    <a:pt x="3628644" y="1275588"/>
                  </a:lnTo>
                  <a:lnTo>
                    <a:pt x="3648456" y="1274064"/>
                  </a:lnTo>
                  <a:lnTo>
                    <a:pt x="3668268" y="1271016"/>
                  </a:lnTo>
                  <a:lnTo>
                    <a:pt x="3704844" y="1260348"/>
                  </a:lnTo>
                  <a:lnTo>
                    <a:pt x="3738372" y="1242060"/>
                  </a:lnTo>
                  <a:lnTo>
                    <a:pt x="3781044" y="1203960"/>
                  </a:lnTo>
                  <a:lnTo>
                    <a:pt x="3802380" y="1171956"/>
                  </a:lnTo>
                  <a:lnTo>
                    <a:pt x="3817620" y="1136904"/>
                  </a:lnTo>
                  <a:lnTo>
                    <a:pt x="3825240" y="1098804"/>
                  </a:lnTo>
                  <a:lnTo>
                    <a:pt x="3825240" y="208788"/>
                  </a:lnTo>
                  <a:lnTo>
                    <a:pt x="3817620" y="170688"/>
                  </a:lnTo>
                  <a:lnTo>
                    <a:pt x="3793236" y="118872"/>
                  </a:lnTo>
                  <a:lnTo>
                    <a:pt x="3755136" y="76200"/>
                  </a:lnTo>
                  <a:lnTo>
                    <a:pt x="3723132" y="54864"/>
                  </a:lnTo>
                  <a:lnTo>
                    <a:pt x="3669792" y="35052"/>
                  </a:lnTo>
                  <a:lnTo>
                    <a:pt x="3649980" y="32004"/>
                  </a:lnTo>
                  <a:lnTo>
                    <a:pt x="3745338" y="32004"/>
                  </a:lnTo>
                  <a:lnTo>
                    <a:pt x="3790188" y="67056"/>
                  </a:lnTo>
                  <a:lnTo>
                    <a:pt x="3829812" y="118872"/>
                  </a:lnTo>
                  <a:lnTo>
                    <a:pt x="3846576" y="160020"/>
                  </a:lnTo>
                  <a:lnTo>
                    <a:pt x="3855720" y="204216"/>
                  </a:lnTo>
                  <a:lnTo>
                    <a:pt x="3857244" y="227076"/>
                  </a:lnTo>
                  <a:lnTo>
                    <a:pt x="3857244" y="1077468"/>
                  </a:lnTo>
                  <a:lnTo>
                    <a:pt x="3852672" y="1123188"/>
                  </a:lnTo>
                  <a:lnTo>
                    <a:pt x="3840480" y="1165860"/>
                  </a:lnTo>
                  <a:lnTo>
                    <a:pt x="3819144" y="1205484"/>
                  </a:lnTo>
                  <a:lnTo>
                    <a:pt x="3791712" y="1239012"/>
                  </a:lnTo>
                  <a:lnTo>
                    <a:pt x="3774948" y="1254252"/>
                  </a:lnTo>
                  <a:lnTo>
                    <a:pt x="3742944" y="1275588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11760" y="2632987"/>
            <a:ext cx="3331210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sz="1150" b="1" i="1" spc="-60" dirty="0">
                <a:solidFill>
                  <a:srgbClr val="FFFFFF"/>
                </a:solidFill>
                <a:latin typeface="Georgia"/>
                <a:cs typeface="Georgia"/>
              </a:rPr>
              <a:t>Creating </a:t>
            </a:r>
            <a:r>
              <a:rPr sz="1150" b="1" i="1" spc="-100" dirty="0">
                <a:solidFill>
                  <a:srgbClr val="FFFFFF"/>
                </a:solidFill>
                <a:latin typeface="Georgia"/>
                <a:cs typeface="Georgia"/>
              </a:rPr>
              <a:t>a </a:t>
            </a:r>
            <a:r>
              <a:rPr sz="1150" b="1" i="1" spc="-85" dirty="0">
                <a:solidFill>
                  <a:srgbClr val="FFFFFF"/>
                </a:solidFill>
                <a:latin typeface="Georgia"/>
                <a:cs typeface="Georgia"/>
              </a:rPr>
              <a:t>dataframe </a:t>
            </a:r>
            <a:r>
              <a:rPr sz="1150" b="1" i="1" spc="-105" dirty="0">
                <a:solidFill>
                  <a:srgbClr val="FFFFFF"/>
                </a:solidFill>
                <a:latin typeface="Georgia"/>
                <a:cs typeface="Georgia"/>
              </a:rPr>
              <a:t>with </a:t>
            </a:r>
            <a:r>
              <a:rPr sz="1150" b="1" i="1" spc="-65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1150" b="1" i="1" spc="-75" dirty="0">
                <a:solidFill>
                  <a:srgbClr val="FFFFFF"/>
                </a:solidFill>
                <a:latin typeface="Georgia"/>
                <a:cs typeface="Georgia"/>
              </a:rPr>
              <a:t>actual </a:t>
            </a:r>
            <a:r>
              <a:rPr sz="1150" b="1" i="1" spc="-60" dirty="0">
                <a:solidFill>
                  <a:srgbClr val="FFFFFF"/>
                </a:solidFill>
                <a:latin typeface="Georgia"/>
                <a:cs typeface="Georgia"/>
              </a:rPr>
              <a:t>Converted  flag </a:t>
            </a:r>
            <a:r>
              <a:rPr sz="1150" b="1" i="1" spc="-90" dirty="0">
                <a:solidFill>
                  <a:srgbClr val="FFFFFF"/>
                </a:solidFill>
                <a:latin typeface="Georgia"/>
                <a:cs typeface="Georgia"/>
              </a:rPr>
              <a:t>and </a:t>
            </a:r>
            <a:r>
              <a:rPr sz="1150" b="1" i="1" spc="-65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1150" b="1" i="1" spc="-60" dirty="0">
                <a:solidFill>
                  <a:srgbClr val="FFFFFF"/>
                </a:solidFill>
                <a:latin typeface="Georgia"/>
                <a:cs typeface="Georgia"/>
              </a:rPr>
              <a:t>predicted</a:t>
            </a:r>
            <a:r>
              <a:rPr sz="1150" b="1" i="1" spc="-1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b="1" i="1" spc="-55" dirty="0">
                <a:solidFill>
                  <a:srgbClr val="FFFFFF"/>
                </a:solidFill>
                <a:latin typeface="Georgia"/>
                <a:cs typeface="Georgia"/>
              </a:rPr>
              <a:t>probabilities.</a:t>
            </a:r>
            <a:endParaRPr sz="115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Georgia"/>
              <a:cs typeface="Georgia"/>
            </a:endParaRPr>
          </a:p>
          <a:p>
            <a:pPr marL="12700" marR="181610">
              <a:lnSpc>
                <a:spcPct val="100000"/>
              </a:lnSpc>
              <a:spcBef>
                <a:spcPts val="5"/>
              </a:spcBef>
            </a:pPr>
            <a:r>
              <a:rPr sz="1150" b="1" i="1" spc="-105" dirty="0">
                <a:solidFill>
                  <a:srgbClr val="FFFFFF"/>
                </a:solidFill>
                <a:latin typeface="Georgia"/>
                <a:cs typeface="Georgia"/>
              </a:rPr>
              <a:t>Showing </a:t>
            </a:r>
            <a:r>
              <a:rPr sz="1150" b="1" i="1" spc="-80" dirty="0">
                <a:solidFill>
                  <a:srgbClr val="FFFFFF"/>
                </a:solidFill>
                <a:latin typeface="Georgia"/>
                <a:cs typeface="Georgia"/>
              </a:rPr>
              <a:t>top </a:t>
            </a:r>
            <a:r>
              <a:rPr sz="1150" b="1" i="1" spc="-65" dirty="0">
                <a:solidFill>
                  <a:srgbClr val="FFFFFF"/>
                </a:solidFill>
                <a:latin typeface="Georgia"/>
                <a:cs typeface="Georgia"/>
              </a:rPr>
              <a:t>5 records of the </a:t>
            </a:r>
            <a:r>
              <a:rPr sz="1150" b="1" i="1" spc="-85" dirty="0">
                <a:solidFill>
                  <a:srgbClr val="FFFFFF"/>
                </a:solidFill>
                <a:latin typeface="Georgia"/>
                <a:cs typeface="Georgia"/>
              </a:rPr>
              <a:t>dataframe </a:t>
            </a:r>
            <a:r>
              <a:rPr sz="1150" b="1" i="1" spc="-70" dirty="0">
                <a:solidFill>
                  <a:srgbClr val="FFFFFF"/>
                </a:solidFill>
                <a:latin typeface="Georgia"/>
                <a:cs typeface="Georgia"/>
              </a:rPr>
              <a:t>in </a:t>
            </a:r>
            <a:r>
              <a:rPr sz="1150" b="1" i="1" spc="-65" dirty="0">
                <a:solidFill>
                  <a:srgbClr val="FFFFFF"/>
                </a:solidFill>
                <a:latin typeface="Georgia"/>
                <a:cs typeface="Georgia"/>
              </a:rPr>
              <a:t>the  picture </a:t>
            </a:r>
            <a:r>
              <a:rPr sz="1150" b="1" i="1" spc="-90" dirty="0">
                <a:solidFill>
                  <a:srgbClr val="FFFFFF"/>
                </a:solidFill>
                <a:latin typeface="Georgia"/>
                <a:cs typeface="Georgia"/>
              </a:rPr>
              <a:t>on </a:t>
            </a:r>
            <a:r>
              <a:rPr sz="1150" b="1" i="1" spc="-6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150" b="1" i="1" spc="1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b="1" i="1" spc="-65" dirty="0">
                <a:solidFill>
                  <a:srgbClr val="FFFFFF"/>
                </a:solidFill>
                <a:latin typeface="Georgia"/>
                <a:cs typeface="Georgia"/>
              </a:rPr>
              <a:t>right.</a:t>
            </a:r>
            <a:endParaRPr sz="1150">
              <a:latin typeface="Georgia"/>
              <a:cs typeface="Georg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501640" y="4747259"/>
            <a:ext cx="4063365" cy="1430020"/>
            <a:chOff x="5501640" y="4747259"/>
            <a:chExt cx="4063365" cy="1430020"/>
          </a:xfrm>
        </p:grpSpPr>
        <p:sp>
          <p:nvSpPr>
            <p:cNvPr id="10" name="object 10"/>
            <p:cNvSpPr/>
            <p:nvPr/>
          </p:nvSpPr>
          <p:spPr>
            <a:xfrm>
              <a:off x="5518404" y="4764023"/>
              <a:ext cx="4030979" cy="1397635"/>
            </a:xfrm>
            <a:custGeom>
              <a:avLst/>
              <a:gdLst/>
              <a:ahLst/>
              <a:cxnLst/>
              <a:rect l="l" t="t" r="r" b="b"/>
              <a:pathLst>
                <a:path w="4030979" h="1397635">
                  <a:moveTo>
                    <a:pt x="3797808" y="1397508"/>
                  </a:moveTo>
                  <a:lnTo>
                    <a:pt x="233172" y="1397508"/>
                  </a:lnTo>
                  <a:lnTo>
                    <a:pt x="185960" y="1392802"/>
                  </a:lnTo>
                  <a:lnTo>
                    <a:pt x="142089" y="1379291"/>
                  </a:lnTo>
                  <a:lnTo>
                    <a:pt x="102468" y="1357886"/>
                  </a:lnTo>
                  <a:lnTo>
                    <a:pt x="68008" y="1329499"/>
                  </a:lnTo>
                  <a:lnTo>
                    <a:pt x="39621" y="1295039"/>
                  </a:lnTo>
                  <a:lnTo>
                    <a:pt x="18216" y="1255418"/>
                  </a:lnTo>
                  <a:lnTo>
                    <a:pt x="4705" y="1211547"/>
                  </a:lnTo>
                  <a:lnTo>
                    <a:pt x="0" y="1164336"/>
                  </a:lnTo>
                  <a:lnTo>
                    <a:pt x="0" y="233172"/>
                  </a:lnTo>
                  <a:lnTo>
                    <a:pt x="4705" y="185960"/>
                  </a:lnTo>
                  <a:lnTo>
                    <a:pt x="18216" y="142089"/>
                  </a:lnTo>
                  <a:lnTo>
                    <a:pt x="39621" y="102468"/>
                  </a:lnTo>
                  <a:lnTo>
                    <a:pt x="68008" y="68008"/>
                  </a:lnTo>
                  <a:lnTo>
                    <a:pt x="102468" y="39621"/>
                  </a:lnTo>
                  <a:lnTo>
                    <a:pt x="142089" y="18216"/>
                  </a:lnTo>
                  <a:lnTo>
                    <a:pt x="185960" y="4705"/>
                  </a:lnTo>
                  <a:lnTo>
                    <a:pt x="233172" y="0"/>
                  </a:lnTo>
                  <a:lnTo>
                    <a:pt x="3797808" y="0"/>
                  </a:lnTo>
                  <a:lnTo>
                    <a:pt x="3844581" y="4705"/>
                  </a:lnTo>
                  <a:lnTo>
                    <a:pt x="3888247" y="18216"/>
                  </a:lnTo>
                  <a:lnTo>
                    <a:pt x="3927842" y="39621"/>
                  </a:lnTo>
                  <a:lnTo>
                    <a:pt x="3962399" y="68008"/>
                  </a:lnTo>
                  <a:lnTo>
                    <a:pt x="3990957" y="102468"/>
                  </a:lnTo>
                  <a:lnTo>
                    <a:pt x="4012549" y="142089"/>
                  </a:lnTo>
                  <a:lnTo>
                    <a:pt x="4026211" y="185960"/>
                  </a:lnTo>
                  <a:lnTo>
                    <a:pt x="4030979" y="233172"/>
                  </a:lnTo>
                  <a:lnTo>
                    <a:pt x="4030979" y="1164336"/>
                  </a:lnTo>
                  <a:lnTo>
                    <a:pt x="4026211" y="1211547"/>
                  </a:lnTo>
                  <a:lnTo>
                    <a:pt x="4012549" y="1255418"/>
                  </a:lnTo>
                  <a:lnTo>
                    <a:pt x="3990957" y="1295039"/>
                  </a:lnTo>
                  <a:lnTo>
                    <a:pt x="3962400" y="1329499"/>
                  </a:lnTo>
                  <a:lnTo>
                    <a:pt x="3927842" y="1357886"/>
                  </a:lnTo>
                  <a:lnTo>
                    <a:pt x="3888247" y="1379291"/>
                  </a:lnTo>
                  <a:lnTo>
                    <a:pt x="3844581" y="1392802"/>
                  </a:lnTo>
                  <a:lnTo>
                    <a:pt x="3797808" y="1397508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01640" y="4747259"/>
              <a:ext cx="4063365" cy="1430020"/>
            </a:xfrm>
            <a:custGeom>
              <a:avLst/>
              <a:gdLst/>
              <a:ahLst/>
              <a:cxnLst/>
              <a:rect l="l" t="t" r="r" b="b"/>
              <a:pathLst>
                <a:path w="4063365" h="1430020">
                  <a:moveTo>
                    <a:pt x="3826764" y="1524"/>
                  </a:moveTo>
                  <a:lnTo>
                    <a:pt x="236220" y="1524"/>
                  </a:lnTo>
                  <a:lnTo>
                    <a:pt x="248412" y="0"/>
                  </a:lnTo>
                  <a:lnTo>
                    <a:pt x="3814572" y="0"/>
                  </a:lnTo>
                  <a:lnTo>
                    <a:pt x="3826764" y="1524"/>
                  </a:lnTo>
                  <a:close/>
                </a:path>
                <a:path w="4063365" h="1430020">
                  <a:moveTo>
                    <a:pt x="3826764" y="1429512"/>
                  </a:moveTo>
                  <a:lnTo>
                    <a:pt x="224028" y="1429512"/>
                  </a:lnTo>
                  <a:lnTo>
                    <a:pt x="211836" y="1427988"/>
                  </a:lnTo>
                  <a:lnTo>
                    <a:pt x="153924" y="1411224"/>
                  </a:lnTo>
                  <a:lnTo>
                    <a:pt x="111252" y="1388364"/>
                  </a:lnTo>
                  <a:lnTo>
                    <a:pt x="74676" y="1357884"/>
                  </a:lnTo>
                  <a:lnTo>
                    <a:pt x="44196" y="1321308"/>
                  </a:lnTo>
                  <a:lnTo>
                    <a:pt x="19812" y="1278636"/>
                  </a:lnTo>
                  <a:lnTo>
                    <a:pt x="6096" y="1232916"/>
                  </a:lnTo>
                  <a:lnTo>
                    <a:pt x="1524" y="1207008"/>
                  </a:lnTo>
                  <a:lnTo>
                    <a:pt x="1524" y="1194816"/>
                  </a:lnTo>
                  <a:lnTo>
                    <a:pt x="0" y="1181100"/>
                  </a:lnTo>
                  <a:lnTo>
                    <a:pt x="0" y="249936"/>
                  </a:lnTo>
                  <a:lnTo>
                    <a:pt x="1524" y="237744"/>
                  </a:lnTo>
                  <a:lnTo>
                    <a:pt x="1524" y="224028"/>
                  </a:lnTo>
                  <a:lnTo>
                    <a:pt x="12192" y="176784"/>
                  </a:lnTo>
                  <a:lnTo>
                    <a:pt x="30480" y="131064"/>
                  </a:lnTo>
                  <a:lnTo>
                    <a:pt x="56388" y="91440"/>
                  </a:lnTo>
                  <a:lnTo>
                    <a:pt x="89916" y="57912"/>
                  </a:lnTo>
                  <a:lnTo>
                    <a:pt x="129540" y="30480"/>
                  </a:lnTo>
                  <a:lnTo>
                    <a:pt x="175260" y="12192"/>
                  </a:lnTo>
                  <a:lnTo>
                    <a:pt x="224028" y="1524"/>
                  </a:lnTo>
                  <a:lnTo>
                    <a:pt x="3838956" y="1524"/>
                  </a:lnTo>
                  <a:lnTo>
                    <a:pt x="3887724" y="12192"/>
                  </a:lnTo>
                  <a:lnTo>
                    <a:pt x="3931920" y="30480"/>
                  </a:lnTo>
                  <a:lnTo>
                    <a:pt x="3934587" y="32004"/>
                  </a:lnTo>
                  <a:lnTo>
                    <a:pt x="239268" y="32004"/>
                  </a:lnTo>
                  <a:lnTo>
                    <a:pt x="227076" y="33528"/>
                  </a:lnTo>
                  <a:lnTo>
                    <a:pt x="185928" y="41148"/>
                  </a:lnTo>
                  <a:lnTo>
                    <a:pt x="146304" y="57912"/>
                  </a:lnTo>
                  <a:lnTo>
                    <a:pt x="111252" y="80772"/>
                  </a:lnTo>
                  <a:lnTo>
                    <a:pt x="82296" y="111252"/>
                  </a:lnTo>
                  <a:lnTo>
                    <a:pt x="57912" y="144780"/>
                  </a:lnTo>
                  <a:lnTo>
                    <a:pt x="42672" y="184404"/>
                  </a:lnTo>
                  <a:lnTo>
                    <a:pt x="32004" y="237744"/>
                  </a:lnTo>
                  <a:lnTo>
                    <a:pt x="32004" y="1191768"/>
                  </a:lnTo>
                  <a:lnTo>
                    <a:pt x="41148" y="1245108"/>
                  </a:lnTo>
                  <a:lnTo>
                    <a:pt x="57912" y="1284732"/>
                  </a:lnTo>
                  <a:lnTo>
                    <a:pt x="80772" y="1318260"/>
                  </a:lnTo>
                  <a:lnTo>
                    <a:pt x="111252" y="1348740"/>
                  </a:lnTo>
                  <a:lnTo>
                    <a:pt x="144780" y="1371600"/>
                  </a:lnTo>
                  <a:lnTo>
                    <a:pt x="184404" y="1388364"/>
                  </a:lnTo>
                  <a:lnTo>
                    <a:pt x="237744" y="1399032"/>
                  </a:lnTo>
                  <a:lnTo>
                    <a:pt x="3933444" y="1399032"/>
                  </a:lnTo>
                  <a:lnTo>
                    <a:pt x="3912108" y="1409700"/>
                  </a:lnTo>
                  <a:lnTo>
                    <a:pt x="3889248" y="1418844"/>
                  </a:lnTo>
                  <a:lnTo>
                    <a:pt x="3864864" y="1424940"/>
                  </a:lnTo>
                  <a:lnTo>
                    <a:pt x="3840480" y="1427988"/>
                  </a:lnTo>
                  <a:lnTo>
                    <a:pt x="3826764" y="1429512"/>
                  </a:lnTo>
                  <a:close/>
                </a:path>
                <a:path w="4063365" h="1430020">
                  <a:moveTo>
                    <a:pt x="3933444" y="1399032"/>
                  </a:moveTo>
                  <a:lnTo>
                    <a:pt x="3825240" y="1399032"/>
                  </a:lnTo>
                  <a:lnTo>
                    <a:pt x="3857244" y="1394460"/>
                  </a:lnTo>
                  <a:lnTo>
                    <a:pt x="3878580" y="1388364"/>
                  </a:lnTo>
                  <a:lnTo>
                    <a:pt x="3916680" y="1373124"/>
                  </a:lnTo>
                  <a:lnTo>
                    <a:pt x="3951732" y="1348740"/>
                  </a:lnTo>
                  <a:lnTo>
                    <a:pt x="3980688" y="1319784"/>
                  </a:lnTo>
                  <a:lnTo>
                    <a:pt x="4005072" y="1286256"/>
                  </a:lnTo>
                  <a:lnTo>
                    <a:pt x="4021836" y="1246632"/>
                  </a:lnTo>
                  <a:lnTo>
                    <a:pt x="4026408" y="1225296"/>
                  </a:lnTo>
                  <a:lnTo>
                    <a:pt x="4029456" y="1214628"/>
                  </a:lnTo>
                  <a:lnTo>
                    <a:pt x="4030980" y="1203960"/>
                  </a:lnTo>
                  <a:lnTo>
                    <a:pt x="4030980" y="227076"/>
                  </a:lnTo>
                  <a:lnTo>
                    <a:pt x="4021836" y="185928"/>
                  </a:lnTo>
                  <a:lnTo>
                    <a:pt x="4005072" y="146304"/>
                  </a:lnTo>
                  <a:lnTo>
                    <a:pt x="3982212" y="111252"/>
                  </a:lnTo>
                  <a:lnTo>
                    <a:pt x="3953256" y="82296"/>
                  </a:lnTo>
                  <a:lnTo>
                    <a:pt x="3899916" y="48768"/>
                  </a:lnTo>
                  <a:lnTo>
                    <a:pt x="3858768" y="36576"/>
                  </a:lnTo>
                  <a:lnTo>
                    <a:pt x="3825240" y="32004"/>
                  </a:lnTo>
                  <a:lnTo>
                    <a:pt x="3934587" y="32004"/>
                  </a:lnTo>
                  <a:lnTo>
                    <a:pt x="3971544" y="56388"/>
                  </a:lnTo>
                  <a:lnTo>
                    <a:pt x="4005072" y="89916"/>
                  </a:lnTo>
                  <a:lnTo>
                    <a:pt x="4032504" y="129540"/>
                  </a:lnTo>
                  <a:lnTo>
                    <a:pt x="4058412" y="198120"/>
                  </a:lnTo>
                  <a:lnTo>
                    <a:pt x="4059936" y="211836"/>
                  </a:lnTo>
                  <a:lnTo>
                    <a:pt x="4062984" y="236220"/>
                  </a:lnTo>
                  <a:lnTo>
                    <a:pt x="4062984" y="1193292"/>
                  </a:lnTo>
                  <a:lnTo>
                    <a:pt x="4061460" y="1207008"/>
                  </a:lnTo>
                  <a:lnTo>
                    <a:pt x="4052316" y="1254252"/>
                  </a:lnTo>
                  <a:lnTo>
                    <a:pt x="4032504" y="1299972"/>
                  </a:lnTo>
                  <a:lnTo>
                    <a:pt x="4006596" y="1339596"/>
                  </a:lnTo>
                  <a:lnTo>
                    <a:pt x="3973068" y="1373124"/>
                  </a:lnTo>
                  <a:lnTo>
                    <a:pt x="3953256" y="1386840"/>
                  </a:lnTo>
                  <a:lnTo>
                    <a:pt x="3933444" y="1399032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650507" y="4917433"/>
            <a:ext cx="36880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800735">
              <a:lnSpc>
                <a:spcPct val="100899"/>
              </a:lnSpc>
              <a:spcBef>
                <a:spcPts val="90"/>
              </a:spcBef>
            </a:pPr>
            <a:r>
              <a:rPr sz="1150" b="1" i="1" spc="-60" dirty="0">
                <a:solidFill>
                  <a:srgbClr val="FFFFFF"/>
                </a:solidFill>
                <a:latin typeface="Georgia"/>
                <a:cs typeface="Georgia"/>
              </a:rPr>
              <a:t>Creating </a:t>
            </a:r>
            <a:r>
              <a:rPr sz="1150" b="1" i="1" spc="-110" dirty="0">
                <a:solidFill>
                  <a:srgbClr val="FFFFFF"/>
                </a:solidFill>
                <a:latin typeface="Georgia"/>
                <a:cs typeface="Georgia"/>
              </a:rPr>
              <a:t>new </a:t>
            </a:r>
            <a:r>
              <a:rPr sz="1150" b="1" i="1" spc="-55" dirty="0">
                <a:solidFill>
                  <a:srgbClr val="FFFFFF"/>
                </a:solidFill>
                <a:latin typeface="Georgia"/>
                <a:cs typeface="Georgia"/>
              </a:rPr>
              <a:t>column </a:t>
            </a:r>
            <a:r>
              <a:rPr sz="1150" b="1" i="1" spc="-45" dirty="0">
                <a:solidFill>
                  <a:srgbClr val="FFFFFF"/>
                </a:solidFill>
                <a:latin typeface="Georgia"/>
                <a:cs typeface="Georgia"/>
              </a:rPr>
              <a:t>'predicted' </a:t>
            </a:r>
            <a:r>
              <a:rPr sz="1150" b="1" i="1" spc="-105" dirty="0">
                <a:solidFill>
                  <a:srgbClr val="FFFFFF"/>
                </a:solidFill>
                <a:latin typeface="Georgia"/>
                <a:cs typeface="Georgia"/>
              </a:rPr>
              <a:t>with </a:t>
            </a:r>
            <a:r>
              <a:rPr sz="1150" b="1" i="1" spc="60" dirty="0">
                <a:solidFill>
                  <a:srgbClr val="FFFFFF"/>
                </a:solidFill>
                <a:latin typeface="Georgia"/>
                <a:cs typeface="Georgia"/>
              </a:rPr>
              <a:t>1 </a:t>
            </a:r>
            <a:r>
              <a:rPr sz="1150" b="1" i="1" spc="-50" dirty="0">
                <a:solidFill>
                  <a:srgbClr val="FFFFFF"/>
                </a:solidFill>
                <a:latin typeface="Georgia"/>
                <a:cs typeface="Georgia"/>
              </a:rPr>
              <a:t>if  </a:t>
            </a:r>
            <a:r>
              <a:rPr sz="1150" b="1" i="1" spc="-80" dirty="0">
                <a:solidFill>
                  <a:srgbClr val="FFFFFF"/>
                </a:solidFill>
                <a:latin typeface="Georgia"/>
                <a:cs typeface="Georgia"/>
              </a:rPr>
              <a:t>Conversion_Prob </a:t>
            </a:r>
            <a:r>
              <a:rPr sz="1150" b="1" i="1" spc="-45" dirty="0">
                <a:solidFill>
                  <a:srgbClr val="FFFFFF"/>
                </a:solidFill>
                <a:latin typeface="Georgia"/>
                <a:cs typeface="Georgia"/>
              </a:rPr>
              <a:t>&gt; </a:t>
            </a:r>
            <a:r>
              <a:rPr sz="1150" b="1" i="1" spc="-85" dirty="0">
                <a:solidFill>
                  <a:srgbClr val="FFFFFF"/>
                </a:solidFill>
                <a:latin typeface="Georgia"/>
                <a:cs typeface="Georgia"/>
              </a:rPr>
              <a:t>0.5 </a:t>
            </a:r>
            <a:r>
              <a:rPr sz="1150" b="1" i="1" spc="-20" dirty="0">
                <a:solidFill>
                  <a:srgbClr val="FFFFFF"/>
                </a:solidFill>
                <a:latin typeface="Georgia"/>
                <a:cs typeface="Georgia"/>
              </a:rPr>
              <a:t>else</a:t>
            </a:r>
            <a:r>
              <a:rPr sz="1150" b="1" i="1" spc="-2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b="1" i="1" spc="-185" dirty="0">
                <a:solidFill>
                  <a:srgbClr val="FFFFFF"/>
                </a:solidFill>
                <a:latin typeface="Georgia"/>
                <a:cs typeface="Georgia"/>
              </a:rPr>
              <a:t>0</a:t>
            </a:r>
            <a:endParaRPr sz="115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</a:pPr>
            <a:r>
              <a:rPr sz="1150" b="1" i="1" spc="-105" dirty="0">
                <a:solidFill>
                  <a:srgbClr val="FFFFFF"/>
                </a:solidFill>
                <a:latin typeface="Georgia"/>
                <a:cs typeface="Georgia"/>
              </a:rPr>
              <a:t>Showing </a:t>
            </a:r>
            <a:r>
              <a:rPr sz="1150" b="1" i="1" spc="-80" dirty="0">
                <a:solidFill>
                  <a:srgbClr val="FFFFFF"/>
                </a:solidFill>
                <a:latin typeface="Georgia"/>
                <a:cs typeface="Georgia"/>
              </a:rPr>
              <a:t>top </a:t>
            </a:r>
            <a:r>
              <a:rPr sz="1150" b="1" i="1" spc="-65" dirty="0">
                <a:solidFill>
                  <a:srgbClr val="FFFFFF"/>
                </a:solidFill>
                <a:latin typeface="Georgia"/>
                <a:cs typeface="Georgia"/>
              </a:rPr>
              <a:t>5 records of the </a:t>
            </a:r>
            <a:r>
              <a:rPr sz="1150" b="1" i="1" spc="-85" dirty="0">
                <a:solidFill>
                  <a:srgbClr val="FFFFFF"/>
                </a:solidFill>
                <a:latin typeface="Georgia"/>
                <a:cs typeface="Georgia"/>
              </a:rPr>
              <a:t>dataframe </a:t>
            </a:r>
            <a:r>
              <a:rPr sz="1150" b="1" i="1" spc="-70" dirty="0">
                <a:solidFill>
                  <a:srgbClr val="FFFFFF"/>
                </a:solidFill>
                <a:latin typeface="Georgia"/>
                <a:cs typeface="Georgia"/>
              </a:rPr>
              <a:t>in </a:t>
            </a:r>
            <a:r>
              <a:rPr sz="1150" b="1" i="1" spc="-65" dirty="0">
                <a:solidFill>
                  <a:srgbClr val="FFFFFF"/>
                </a:solidFill>
                <a:latin typeface="Georgia"/>
                <a:cs typeface="Georgia"/>
              </a:rPr>
              <a:t>the picture  </a:t>
            </a:r>
            <a:r>
              <a:rPr sz="1150" b="1" i="1" spc="-90" dirty="0">
                <a:solidFill>
                  <a:srgbClr val="FFFFFF"/>
                </a:solidFill>
                <a:latin typeface="Georgia"/>
                <a:cs typeface="Georgia"/>
              </a:rPr>
              <a:t>on </a:t>
            </a:r>
            <a:r>
              <a:rPr sz="1150" b="1" i="1" spc="-6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150" b="1" i="1" spc="-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b="1" i="1" spc="-40" dirty="0">
                <a:solidFill>
                  <a:srgbClr val="FFFFFF"/>
                </a:solidFill>
                <a:latin typeface="Georgia"/>
                <a:cs typeface="Georgia"/>
              </a:rPr>
              <a:t>left.</a:t>
            </a:r>
            <a:endParaRPr sz="1150">
              <a:latin typeface="Georgia"/>
              <a:cs typeface="Georg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70788" y="2401823"/>
            <a:ext cx="7545705" cy="3868420"/>
            <a:chOff x="970788" y="2401823"/>
            <a:chExt cx="7545705" cy="3868420"/>
          </a:xfrm>
        </p:grpSpPr>
        <p:sp>
          <p:nvSpPr>
            <p:cNvPr id="14" name="object 14"/>
            <p:cNvSpPr/>
            <p:nvPr/>
          </p:nvSpPr>
          <p:spPr>
            <a:xfrm>
              <a:off x="4785359" y="5308091"/>
              <a:ext cx="399415" cy="401320"/>
            </a:xfrm>
            <a:custGeom>
              <a:avLst/>
              <a:gdLst/>
              <a:ahLst/>
              <a:cxnLst/>
              <a:rect l="l" t="t" r="r" b="b"/>
              <a:pathLst>
                <a:path w="399414" h="401320">
                  <a:moveTo>
                    <a:pt x="399288" y="400812"/>
                  </a:moveTo>
                  <a:lnTo>
                    <a:pt x="199644" y="400812"/>
                  </a:lnTo>
                  <a:lnTo>
                    <a:pt x="0" y="201167"/>
                  </a:lnTo>
                  <a:lnTo>
                    <a:pt x="199644" y="0"/>
                  </a:lnTo>
                  <a:lnTo>
                    <a:pt x="399288" y="0"/>
                  </a:lnTo>
                  <a:lnTo>
                    <a:pt x="199644" y="201167"/>
                  </a:lnTo>
                  <a:lnTo>
                    <a:pt x="399288" y="400812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62500" y="5292851"/>
              <a:ext cx="460375" cy="431800"/>
            </a:xfrm>
            <a:custGeom>
              <a:avLst/>
              <a:gdLst/>
              <a:ahLst/>
              <a:cxnLst/>
              <a:rect l="l" t="t" r="r" b="b"/>
              <a:pathLst>
                <a:path w="460375" h="431800">
                  <a:moveTo>
                    <a:pt x="460248" y="431292"/>
                  </a:moveTo>
                  <a:lnTo>
                    <a:pt x="216408" y="431292"/>
                  </a:lnTo>
                  <a:lnTo>
                    <a:pt x="0" y="216408"/>
                  </a:lnTo>
                  <a:lnTo>
                    <a:pt x="216408" y="0"/>
                  </a:lnTo>
                  <a:lnTo>
                    <a:pt x="460248" y="0"/>
                  </a:lnTo>
                  <a:lnTo>
                    <a:pt x="455676" y="4572"/>
                  </a:lnTo>
                  <a:lnTo>
                    <a:pt x="411480" y="4572"/>
                  </a:lnTo>
                  <a:lnTo>
                    <a:pt x="388784" y="27432"/>
                  </a:lnTo>
                  <a:lnTo>
                    <a:pt x="233172" y="27432"/>
                  </a:lnTo>
                  <a:lnTo>
                    <a:pt x="222504" y="32004"/>
                  </a:lnTo>
                  <a:lnTo>
                    <a:pt x="228600" y="32004"/>
                  </a:lnTo>
                  <a:lnTo>
                    <a:pt x="56388" y="204216"/>
                  </a:lnTo>
                  <a:lnTo>
                    <a:pt x="33528" y="204216"/>
                  </a:lnTo>
                  <a:lnTo>
                    <a:pt x="33528" y="227076"/>
                  </a:lnTo>
                  <a:lnTo>
                    <a:pt x="56388" y="227076"/>
                  </a:lnTo>
                  <a:lnTo>
                    <a:pt x="228600" y="399288"/>
                  </a:lnTo>
                  <a:lnTo>
                    <a:pt x="222504" y="399288"/>
                  </a:lnTo>
                  <a:lnTo>
                    <a:pt x="233172" y="403860"/>
                  </a:lnTo>
                  <a:lnTo>
                    <a:pt x="388620" y="403860"/>
                  </a:lnTo>
                  <a:lnTo>
                    <a:pt x="411480" y="426720"/>
                  </a:lnTo>
                  <a:lnTo>
                    <a:pt x="455676" y="426720"/>
                  </a:lnTo>
                  <a:lnTo>
                    <a:pt x="460248" y="431292"/>
                  </a:lnTo>
                  <a:close/>
                </a:path>
                <a:path w="460375" h="431800">
                  <a:moveTo>
                    <a:pt x="411480" y="426720"/>
                  </a:moveTo>
                  <a:lnTo>
                    <a:pt x="201168" y="216408"/>
                  </a:lnTo>
                  <a:lnTo>
                    <a:pt x="411480" y="4572"/>
                  </a:lnTo>
                  <a:lnTo>
                    <a:pt x="422148" y="32004"/>
                  </a:lnTo>
                  <a:lnTo>
                    <a:pt x="428244" y="32004"/>
                  </a:lnTo>
                  <a:lnTo>
                    <a:pt x="256032" y="204216"/>
                  </a:lnTo>
                  <a:lnTo>
                    <a:pt x="233172" y="204216"/>
                  </a:lnTo>
                  <a:lnTo>
                    <a:pt x="233172" y="227076"/>
                  </a:lnTo>
                  <a:lnTo>
                    <a:pt x="256032" y="227076"/>
                  </a:lnTo>
                  <a:lnTo>
                    <a:pt x="428244" y="399288"/>
                  </a:lnTo>
                  <a:lnTo>
                    <a:pt x="422148" y="399288"/>
                  </a:lnTo>
                  <a:lnTo>
                    <a:pt x="411480" y="426720"/>
                  </a:lnTo>
                  <a:close/>
                </a:path>
                <a:path w="460375" h="431800">
                  <a:moveTo>
                    <a:pt x="428244" y="32004"/>
                  </a:moveTo>
                  <a:lnTo>
                    <a:pt x="422148" y="32004"/>
                  </a:lnTo>
                  <a:lnTo>
                    <a:pt x="411480" y="4572"/>
                  </a:lnTo>
                  <a:lnTo>
                    <a:pt x="455676" y="4572"/>
                  </a:lnTo>
                  <a:lnTo>
                    <a:pt x="428244" y="32004"/>
                  </a:lnTo>
                  <a:close/>
                </a:path>
                <a:path w="460375" h="431800">
                  <a:moveTo>
                    <a:pt x="228600" y="32004"/>
                  </a:moveTo>
                  <a:lnTo>
                    <a:pt x="222504" y="32004"/>
                  </a:lnTo>
                  <a:lnTo>
                    <a:pt x="233172" y="27432"/>
                  </a:lnTo>
                  <a:lnTo>
                    <a:pt x="228600" y="32004"/>
                  </a:lnTo>
                  <a:close/>
                </a:path>
                <a:path w="460375" h="431800">
                  <a:moveTo>
                    <a:pt x="384245" y="32004"/>
                  </a:moveTo>
                  <a:lnTo>
                    <a:pt x="228600" y="32004"/>
                  </a:lnTo>
                  <a:lnTo>
                    <a:pt x="233172" y="27432"/>
                  </a:lnTo>
                  <a:lnTo>
                    <a:pt x="388784" y="27432"/>
                  </a:lnTo>
                  <a:lnTo>
                    <a:pt x="384245" y="32004"/>
                  </a:lnTo>
                  <a:close/>
                </a:path>
                <a:path w="460375" h="431800">
                  <a:moveTo>
                    <a:pt x="33528" y="227076"/>
                  </a:moveTo>
                  <a:lnTo>
                    <a:pt x="33528" y="204216"/>
                  </a:lnTo>
                  <a:lnTo>
                    <a:pt x="44958" y="215646"/>
                  </a:lnTo>
                  <a:lnTo>
                    <a:pt x="33528" y="227076"/>
                  </a:lnTo>
                  <a:close/>
                </a:path>
                <a:path w="460375" h="431800">
                  <a:moveTo>
                    <a:pt x="44958" y="215646"/>
                  </a:moveTo>
                  <a:lnTo>
                    <a:pt x="33528" y="204216"/>
                  </a:lnTo>
                  <a:lnTo>
                    <a:pt x="56388" y="204216"/>
                  </a:lnTo>
                  <a:lnTo>
                    <a:pt x="44958" y="215646"/>
                  </a:lnTo>
                  <a:close/>
                </a:path>
                <a:path w="460375" h="431800">
                  <a:moveTo>
                    <a:pt x="233172" y="227076"/>
                  </a:moveTo>
                  <a:lnTo>
                    <a:pt x="233172" y="204216"/>
                  </a:lnTo>
                  <a:lnTo>
                    <a:pt x="244602" y="215646"/>
                  </a:lnTo>
                  <a:lnTo>
                    <a:pt x="233172" y="227076"/>
                  </a:lnTo>
                  <a:close/>
                </a:path>
                <a:path w="460375" h="431800">
                  <a:moveTo>
                    <a:pt x="244602" y="215646"/>
                  </a:moveTo>
                  <a:lnTo>
                    <a:pt x="233172" y="204216"/>
                  </a:lnTo>
                  <a:lnTo>
                    <a:pt x="256032" y="204216"/>
                  </a:lnTo>
                  <a:lnTo>
                    <a:pt x="244602" y="215646"/>
                  </a:lnTo>
                  <a:close/>
                </a:path>
                <a:path w="460375" h="431800">
                  <a:moveTo>
                    <a:pt x="56388" y="227076"/>
                  </a:moveTo>
                  <a:lnTo>
                    <a:pt x="33528" y="227076"/>
                  </a:lnTo>
                  <a:lnTo>
                    <a:pt x="44958" y="215646"/>
                  </a:lnTo>
                  <a:lnTo>
                    <a:pt x="56388" y="227076"/>
                  </a:lnTo>
                  <a:close/>
                </a:path>
                <a:path w="460375" h="431800">
                  <a:moveTo>
                    <a:pt x="256032" y="227076"/>
                  </a:moveTo>
                  <a:lnTo>
                    <a:pt x="233172" y="227076"/>
                  </a:lnTo>
                  <a:lnTo>
                    <a:pt x="244602" y="215646"/>
                  </a:lnTo>
                  <a:lnTo>
                    <a:pt x="256032" y="227076"/>
                  </a:lnTo>
                  <a:close/>
                </a:path>
                <a:path w="460375" h="431800">
                  <a:moveTo>
                    <a:pt x="233172" y="403860"/>
                  </a:moveTo>
                  <a:lnTo>
                    <a:pt x="222504" y="399288"/>
                  </a:lnTo>
                  <a:lnTo>
                    <a:pt x="228600" y="399288"/>
                  </a:lnTo>
                  <a:lnTo>
                    <a:pt x="233172" y="403860"/>
                  </a:lnTo>
                  <a:close/>
                </a:path>
                <a:path w="460375" h="431800">
                  <a:moveTo>
                    <a:pt x="388620" y="403860"/>
                  </a:moveTo>
                  <a:lnTo>
                    <a:pt x="233172" y="403860"/>
                  </a:lnTo>
                  <a:lnTo>
                    <a:pt x="228600" y="399288"/>
                  </a:lnTo>
                  <a:lnTo>
                    <a:pt x="384048" y="399288"/>
                  </a:lnTo>
                  <a:lnTo>
                    <a:pt x="388620" y="403860"/>
                  </a:lnTo>
                  <a:close/>
                </a:path>
                <a:path w="460375" h="431800">
                  <a:moveTo>
                    <a:pt x="455676" y="426720"/>
                  </a:moveTo>
                  <a:lnTo>
                    <a:pt x="411480" y="426720"/>
                  </a:lnTo>
                  <a:lnTo>
                    <a:pt x="422148" y="399288"/>
                  </a:lnTo>
                  <a:lnTo>
                    <a:pt x="428244" y="399288"/>
                  </a:lnTo>
                  <a:lnTo>
                    <a:pt x="455676" y="426720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99659" y="2898647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79" h="410210">
                  <a:moveTo>
                    <a:pt x="22860" y="409955"/>
                  </a:moveTo>
                  <a:lnTo>
                    <a:pt x="211836" y="198119"/>
                  </a:lnTo>
                  <a:lnTo>
                    <a:pt x="0" y="10667"/>
                  </a:lnTo>
                  <a:lnTo>
                    <a:pt x="199644" y="0"/>
                  </a:lnTo>
                  <a:lnTo>
                    <a:pt x="411480" y="187451"/>
                  </a:lnTo>
                  <a:lnTo>
                    <a:pt x="222504" y="397763"/>
                  </a:lnTo>
                  <a:lnTo>
                    <a:pt x="22860" y="409955"/>
                  </a:lnTo>
                  <a:close/>
                </a:path>
              </a:pathLst>
            </a:custGeom>
            <a:solidFill>
              <a:srgbClr val="72A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61559" y="2881883"/>
              <a:ext cx="471170" cy="445134"/>
            </a:xfrm>
            <a:custGeom>
              <a:avLst/>
              <a:gdLst/>
              <a:ahLst/>
              <a:cxnLst/>
              <a:rect l="l" t="t" r="r" b="b"/>
              <a:pathLst>
                <a:path w="471170" h="445135">
                  <a:moveTo>
                    <a:pt x="227820" y="216868"/>
                  </a:moveTo>
                  <a:lnTo>
                    <a:pt x="0" y="13716"/>
                  </a:lnTo>
                  <a:lnTo>
                    <a:pt x="243840" y="0"/>
                  </a:lnTo>
                  <a:lnTo>
                    <a:pt x="260913" y="15240"/>
                  </a:lnTo>
                  <a:lnTo>
                    <a:pt x="48768" y="15240"/>
                  </a:lnTo>
                  <a:lnTo>
                    <a:pt x="39624" y="42672"/>
                  </a:lnTo>
                  <a:lnTo>
                    <a:pt x="79341" y="42672"/>
                  </a:lnTo>
                  <a:lnTo>
                    <a:pt x="261080" y="205740"/>
                  </a:lnTo>
                  <a:lnTo>
                    <a:pt x="237744" y="205740"/>
                  </a:lnTo>
                  <a:lnTo>
                    <a:pt x="227820" y="216868"/>
                  </a:lnTo>
                  <a:close/>
                </a:path>
                <a:path w="471170" h="445135">
                  <a:moveTo>
                    <a:pt x="39624" y="42672"/>
                  </a:moveTo>
                  <a:lnTo>
                    <a:pt x="48768" y="15240"/>
                  </a:lnTo>
                  <a:lnTo>
                    <a:pt x="77108" y="40669"/>
                  </a:lnTo>
                  <a:lnTo>
                    <a:pt x="39624" y="42672"/>
                  </a:lnTo>
                  <a:close/>
                </a:path>
                <a:path w="471170" h="445135">
                  <a:moveTo>
                    <a:pt x="77108" y="40669"/>
                  </a:moveTo>
                  <a:lnTo>
                    <a:pt x="48768" y="15240"/>
                  </a:lnTo>
                  <a:lnTo>
                    <a:pt x="260913" y="15240"/>
                  </a:lnTo>
                  <a:lnTo>
                    <a:pt x="274572" y="27432"/>
                  </a:lnTo>
                  <a:lnTo>
                    <a:pt x="227076" y="27432"/>
                  </a:lnTo>
                  <a:lnTo>
                    <a:pt x="232600" y="32360"/>
                  </a:lnTo>
                  <a:lnTo>
                    <a:pt x="77108" y="40669"/>
                  </a:lnTo>
                  <a:close/>
                </a:path>
                <a:path w="471170" h="445135">
                  <a:moveTo>
                    <a:pt x="232600" y="32360"/>
                  </a:moveTo>
                  <a:lnTo>
                    <a:pt x="227076" y="27432"/>
                  </a:lnTo>
                  <a:lnTo>
                    <a:pt x="239268" y="32004"/>
                  </a:lnTo>
                  <a:lnTo>
                    <a:pt x="232600" y="32360"/>
                  </a:lnTo>
                  <a:close/>
                </a:path>
                <a:path w="471170" h="445135">
                  <a:moveTo>
                    <a:pt x="426707" y="205520"/>
                  </a:moveTo>
                  <a:lnTo>
                    <a:pt x="232600" y="32360"/>
                  </a:lnTo>
                  <a:lnTo>
                    <a:pt x="239268" y="32004"/>
                  </a:lnTo>
                  <a:lnTo>
                    <a:pt x="227076" y="27432"/>
                  </a:lnTo>
                  <a:lnTo>
                    <a:pt x="274572" y="27432"/>
                  </a:lnTo>
                  <a:lnTo>
                    <a:pt x="460671" y="193548"/>
                  </a:lnTo>
                  <a:lnTo>
                    <a:pt x="437388" y="193548"/>
                  </a:lnTo>
                  <a:lnTo>
                    <a:pt x="426707" y="205520"/>
                  </a:lnTo>
                  <a:close/>
                </a:path>
                <a:path w="471170" h="445135">
                  <a:moveTo>
                    <a:pt x="79341" y="42672"/>
                  </a:moveTo>
                  <a:lnTo>
                    <a:pt x="39624" y="42672"/>
                  </a:lnTo>
                  <a:lnTo>
                    <a:pt x="77108" y="40669"/>
                  </a:lnTo>
                  <a:lnTo>
                    <a:pt x="79341" y="42672"/>
                  </a:lnTo>
                  <a:close/>
                </a:path>
                <a:path w="471170" h="445135">
                  <a:moveTo>
                    <a:pt x="438912" y="216408"/>
                  </a:moveTo>
                  <a:lnTo>
                    <a:pt x="426707" y="205520"/>
                  </a:lnTo>
                  <a:lnTo>
                    <a:pt x="437388" y="193548"/>
                  </a:lnTo>
                  <a:lnTo>
                    <a:pt x="438912" y="216408"/>
                  </a:lnTo>
                  <a:close/>
                </a:path>
                <a:path w="471170" h="445135">
                  <a:moveTo>
                    <a:pt x="458672" y="216408"/>
                  </a:moveTo>
                  <a:lnTo>
                    <a:pt x="438912" y="216408"/>
                  </a:lnTo>
                  <a:lnTo>
                    <a:pt x="437388" y="193548"/>
                  </a:lnTo>
                  <a:lnTo>
                    <a:pt x="460671" y="193548"/>
                  </a:lnTo>
                  <a:lnTo>
                    <a:pt x="470916" y="202692"/>
                  </a:lnTo>
                  <a:lnTo>
                    <a:pt x="458672" y="216408"/>
                  </a:lnTo>
                  <a:close/>
                </a:path>
                <a:path w="471170" h="445135">
                  <a:moveTo>
                    <a:pt x="253461" y="399724"/>
                  </a:moveTo>
                  <a:lnTo>
                    <a:pt x="426707" y="205520"/>
                  </a:lnTo>
                  <a:lnTo>
                    <a:pt x="438912" y="216408"/>
                  </a:lnTo>
                  <a:lnTo>
                    <a:pt x="458672" y="216408"/>
                  </a:lnTo>
                  <a:lnTo>
                    <a:pt x="295430" y="399288"/>
                  </a:lnTo>
                  <a:lnTo>
                    <a:pt x="260604" y="399288"/>
                  </a:lnTo>
                  <a:lnTo>
                    <a:pt x="253461" y="399724"/>
                  </a:lnTo>
                  <a:close/>
                </a:path>
                <a:path w="471170" h="445135">
                  <a:moveTo>
                    <a:pt x="239268" y="227076"/>
                  </a:moveTo>
                  <a:lnTo>
                    <a:pt x="227820" y="216868"/>
                  </a:lnTo>
                  <a:lnTo>
                    <a:pt x="237744" y="205740"/>
                  </a:lnTo>
                  <a:lnTo>
                    <a:pt x="239268" y="227076"/>
                  </a:lnTo>
                  <a:close/>
                </a:path>
                <a:path w="471170" h="445135">
                  <a:moveTo>
                    <a:pt x="260416" y="227076"/>
                  </a:moveTo>
                  <a:lnTo>
                    <a:pt x="239268" y="227076"/>
                  </a:lnTo>
                  <a:lnTo>
                    <a:pt x="237744" y="205740"/>
                  </a:lnTo>
                  <a:lnTo>
                    <a:pt x="261080" y="205740"/>
                  </a:lnTo>
                  <a:lnTo>
                    <a:pt x="271272" y="214884"/>
                  </a:lnTo>
                  <a:lnTo>
                    <a:pt x="260416" y="227076"/>
                  </a:lnTo>
                  <a:close/>
                </a:path>
                <a:path w="471170" h="445135">
                  <a:moveTo>
                    <a:pt x="24384" y="445008"/>
                  </a:moveTo>
                  <a:lnTo>
                    <a:pt x="227820" y="216868"/>
                  </a:lnTo>
                  <a:lnTo>
                    <a:pt x="239268" y="227076"/>
                  </a:lnTo>
                  <a:lnTo>
                    <a:pt x="260416" y="227076"/>
                  </a:lnTo>
                  <a:lnTo>
                    <a:pt x="98248" y="409202"/>
                  </a:lnTo>
                  <a:lnTo>
                    <a:pt x="60960" y="411480"/>
                  </a:lnTo>
                  <a:lnTo>
                    <a:pt x="73152" y="437388"/>
                  </a:lnTo>
                  <a:lnTo>
                    <a:pt x="146304" y="437388"/>
                  </a:lnTo>
                  <a:lnTo>
                    <a:pt x="24384" y="445008"/>
                  </a:lnTo>
                  <a:close/>
                </a:path>
                <a:path w="471170" h="445135">
                  <a:moveTo>
                    <a:pt x="248412" y="405384"/>
                  </a:moveTo>
                  <a:lnTo>
                    <a:pt x="253461" y="399724"/>
                  </a:lnTo>
                  <a:lnTo>
                    <a:pt x="260604" y="399288"/>
                  </a:lnTo>
                  <a:lnTo>
                    <a:pt x="248412" y="405384"/>
                  </a:lnTo>
                  <a:close/>
                </a:path>
                <a:path w="471170" h="445135">
                  <a:moveTo>
                    <a:pt x="289989" y="405384"/>
                  </a:moveTo>
                  <a:lnTo>
                    <a:pt x="248412" y="405384"/>
                  </a:lnTo>
                  <a:lnTo>
                    <a:pt x="260604" y="399288"/>
                  </a:lnTo>
                  <a:lnTo>
                    <a:pt x="295430" y="399288"/>
                  </a:lnTo>
                  <a:lnTo>
                    <a:pt x="289989" y="405384"/>
                  </a:lnTo>
                  <a:close/>
                </a:path>
                <a:path w="471170" h="445135">
                  <a:moveTo>
                    <a:pt x="146304" y="437388"/>
                  </a:moveTo>
                  <a:lnTo>
                    <a:pt x="73152" y="437388"/>
                  </a:lnTo>
                  <a:lnTo>
                    <a:pt x="98248" y="409202"/>
                  </a:lnTo>
                  <a:lnTo>
                    <a:pt x="253461" y="399724"/>
                  </a:lnTo>
                  <a:lnTo>
                    <a:pt x="248412" y="405384"/>
                  </a:lnTo>
                  <a:lnTo>
                    <a:pt x="289989" y="405384"/>
                  </a:lnTo>
                  <a:lnTo>
                    <a:pt x="268224" y="429768"/>
                  </a:lnTo>
                  <a:lnTo>
                    <a:pt x="146304" y="437388"/>
                  </a:lnTo>
                  <a:close/>
                </a:path>
                <a:path w="471170" h="445135">
                  <a:moveTo>
                    <a:pt x="73152" y="437388"/>
                  </a:moveTo>
                  <a:lnTo>
                    <a:pt x="60960" y="411480"/>
                  </a:lnTo>
                  <a:lnTo>
                    <a:pt x="98248" y="409202"/>
                  </a:lnTo>
                  <a:lnTo>
                    <a:pt x="73152" y="437388"/>
                  </a:lnTo>
                  <a:close/>
                </a:path>
              </a:pathLst>
            </a:custGeom>
            <a:solidFill>
              <a:srgbClr val="527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22264" y="2401823"/>
              <a:ext cx="2593847" cy="14919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70788" y="4713731"/>
              <a:ext cx="3236976" cy="15560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2485</Words>
  <Application>Microsoft Office PowerPoint</Application>
  <PresentationFormat>Custom</PresentationFormat>
  <Paragraphs>193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Georgia</vt:lpstr>
      <vt:lpstr>Times New Roman</vt:lpstr>
      <vt:lpstr>Trebuchet MS</vt:lpstr>
      <vt:lpstr>Office Theme</vt:lpstr>
      <vt:lpstr>PowerPoint Presentation</vt:lpstr>
      <vt:lpstr>Business  Objective</vt:lpstr>
      <vt:lpstr>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Optimal  Probability Threshold</vt:lpstr>
      <vt:lpstr>Receiver  Operating  Characteristics  (ROC) Curve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Lead Scoring Group Case Study Presentation.pptx</dc:title>
  <dc:creator>rajarshi</dc:creator>
  <cp:lastModifiedBy>FAROOK SHAIK</cp:lastModifiedBy>
  <cp:revision>3</cp:revision>
  <dcterms:created xsi:type="dcterms:W3CDTF">2022-11-11T15:13:33Z</dcterms:created>
  <dcterms:modified xsi:type="dcterms:W3CDTF">2023-05-21T06:33:29Z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2019-03-03T00:00:00Z</vt:filetime>
  </property>
  <property fmtid="{D5CDD505-2E9C-101B-9397-08002B2CF9AE}" pid="3" name="LastSaved">
    <vt:filetime>2022-11-11T00:00:00Z</vt:filetime>
  </property>
</Properties>
</file>